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376" r:id="rId4"/>
    <p:sldId id="358" r:id="rId5"/>
    <p:sldId id="359" r:id="rId6"/>
    <p:sldId id="360" r:id="rId7"/>
    <p:sldId id="361" r:id="rId8"/>
    <p:sldId id="362" r:id="rId9"/>
    <p:sldId id="363" r:id="rId10"/>
    <p:sldId id="364" r:id="rId11"/>
    <p:sldId id="365" r:id="rId12"/>
    <p:sldId id="366" r:id="rId13"/>
    <p:sldId id="367" r:id="rId14"/>
    <p:sldId id="368" r:id="rId15"/>
    <p:sldId id="369" r:id="rId16"/>
    <p:sldId id="370" r:id="rId17"/>
    <p:sldId id="371" r:id="rId18"/>
    <p:sldId id="372" r:id="rId19"/>
    <p:sldId id="373" r:id="rId20"/>
    <p:sldId id="374" r:id="rId21"/>
    <p:sldId id="375" r:id="rId22"/>
    <p:sldId id="35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3" autoAdjust="0"/>
    <p:restoredTop sz="91892" autoAdjust="0"/>
  </p:normalViewPr>
  <p:slideViewPr>
    <p:cSldViewPr snapToGrid="0">
      <p:cViewPr varScale="1">
        <p:scale>
          <a:sx n="105" d="100"/>
          <a:sy n="105" d="100"/>
        </p:scale>
        <p:origin x="876"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76D01B-F383-438A-B4B0-D3BAFACA8230}" type="datetimeFigureOut">
              <a:rPr lang="en-US" smtClean="0"/>
              <a:t>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93372-82B5-40FA-81B7-F382B9F83E9E}" type="slidenum">
              <a:rPr lang="en-US" smtClean="0"/>
              <a:t>‹#›</a:t>
            </a:fld>
            <a:endParaRPr lang="en-US"/>
          </a:p>
        </p:txBody>
      </p:sp>
    </p:spTree>
    <p:extLst>
      <p:ext uri="{BB962C8B-B14F-4D97-AF65-F5344CB8AC3E}">
        <p14:creationId xmlns:p14="http://schemas.microsoft.com/office/powerpoint/2010/main" val="31484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2</a:t>
            </a:fld>
            <a:endParaRPr lang="en-US"/>
          </a:p>
        </p:txBody>
      </p:sp>
    </p:spTree>
    <p:extLst>
      <p:ext uri="{BB962C8B-B14F-4D97-AF65-F5344CB8AC3E}">
        <p14:creationId xmlns:p14="http://schemas.microsoft.com/office/powerpoint/2010/main" val="811782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11</a:t>
            </a:fld>
            <a:endParaRPr lang="en-US"/>
          </a:p>
        </p:txBody>
      </p:sp>
    </p:spTree>
    <p:extLst>
      <p:ext uri="{BB962C8B-B14F-4D97-AF65-F5344CB8AC3E}">
        <p14:creationId xmlns:p14="http://schemas.microsoft.com/office/powerpoint/2010/main" val="4234382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12</a:t>
            </a:fld>
            <a:endParaRPr lang="en-US"/>
          </a:p>
        </p:txBody>
      </p:sp>
    </p:spTree>
    <p:extLst>
      <p:ext uri="{BB962C8B-B14F-4D97-AF65-F5344CB8AC3E}">
        <p14:creationId xmlns:p14="http://schemas.microsoft.com/office/powerpoint/2010/main" val="1213465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13</a:t>
            </a:fld>
            <a:endParaRPr lang="en-US"/>
          </a:p>
        </p:txBody>
      </p:sp>
    </p:spTree>
    <p:extLst>
      <p:ext uri="{BB962C8B-B14F-4D97-AF65-F5344CB8AC3E}">
        <p14:creationId xmlns:p14="http://schemas.microsoft.com/office/powerpoint/2010/main" val="2919160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14</a:t>
            </a:fld>
            <a:endParaRPr lang="en-US"/>
          </a:p>
        </p:txBody>
      </p:sp>
    </p:spTree>
    <p:extLst>
      <p:ext uri="{BB962C8B-B14F-4D97-AF65-F5344CB8AC3E}">
        <p14:creationId xmlns:p14="http://schemas.microsoft.com/office/powerpoint/2010/main" val="3081506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15</a:t>
            </a:fld>
            <a:endParaRPr lang="en-US"/>
          </a:p>
        </p:txBody>
      </p:sp>
    </p:spTree>
    <p:extLst>
      <p:ext uri="{BB962C8B-B14F-4D97-AF65-F5344CB8AC3E}">
        <p14:creationId xmlns:p14="http://schemas.microsoft.com/office/powerpoint/2010/main" val="37298698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16</a:t>
            </a:fld>
            <a:endParaRPr lang="en-US"/>
          </a:p>
        </p:txBody>
      </p:sp>
    </p:spTree>
    <p:extLst>
      <p:ext uri="{BB962C8B-B14F-4D97-AF65-F5344CB8AC3E}">
        <p14:creationId xmlns:p14="http://schemas.microsoft.com/office/powerpoint/2010/main" val="34386597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17</a:t>
            </a:fld>
            <a:endParaRPr lang="en-US"/>
          </a:p>
        </p:txBody>
      </p:sp>
    </p:spTree>
    <p:extLst>
      <p:ext uri="{BB962C8B-B14F-4D97-AF65-F5344CB8AC3E}">
        <p14:creationId xmlns:p14="http://schemas.microsoft.com/office/powerpoint/2010/main" val="5729339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18</a:t>
            </a:fld>
            <a:endParaRPr lang="en-US"/>
          </a:p>
        </p:txBody>
      </p:sp>
    </p:spTree>
    <p:extLst>
      <p:ext uri="{BB962C8B-B14F-4D97-AF65-F5344CB8AC3E}">
        <p14:creationId xmlns:p14="http://schemas.microsoft.com/office/powerpoint/2010/main" val="1183671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19</a:t>
            </a:fld>
            <a:endParaRPr lang="en-US"/>
          </a:p>
        </p:txBody>
      </p:sp>
    </p:spTree>
    <p:extLst>
      <p:ext uri="{BB962C8B-B14F-4D97-AF65-F5344CB8AC3E}">
        <p14:creationId xmlns:p14="http://schemas.microsoft.com/office/powerpoint/2010/main" val="20529560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20</a:t>
            </a:fld>
            <a:endParaRPr lang="en-US"/>
          </a:p>
        </p:txBody>
      </p:sp>
    </p:spTree>
    <p:extLst>
      <p:ext uri="{BB962C8B-B14F-4D97-AF65-F5344CB8AC3E}">
        <p14:creationId xmlns:p14="http://schemas.microsoft.com/office/powerpoint/2010/main" val="2192920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3</a:t>
            </a:fld>
            <a:endParaRPr lang="en-US"/>
          </a:p>
        </p:txBody>
      </p:sp>
    </p:spTree>
    <p:extLst>
      <p:ext uri="{BB962C8B-B14F-4D97-AF65-F5344CB8AC3E}">
        <p14:creationId xmlns:p14="http://schemas.microsoft.com/office/powerpoint/2010/main" val="35820896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21</a:t>
            </a:fld>
            <a:endParaRPr lang="en-US"/>
          </a:p>
        </p:txBody>
      </p:sp>
    </p:spTree>
    <p:extLst>
      <p:ext uri="{BB962C8B-B14F-4D97-AF65-F5344CB8AC3E}">
        <p14:creationId xmlns:p14="http://schemas.microsoft.com/office/powerpoint/2010/main" val="1895110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4</a:t>
            </a:fld>
            <a:endParaRPr lang="en-US"/>
          </a:p>
        </p:txBody>
      </p:sp>
    </p:spTree>
    <p:extLst>
      <p:ext uri="{BB962C8B-B14F-4D97-AF65-F5344CB8AC3E}">
        <p14:creationId xmlns:p14="http://schemas.microsoft.com/office/powerpoint/2010/main" val="535755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5</a:t>
            </a:fld>
            <a:endParaRPr lang="en-US"/>
          </a:p>
        </p:txBody>
      </p:sp>
    </p:spTree>
    <p:extLst>
      <p:ext uri="{BB962C8B-B14F-4D97-AF65-F5344CB8AC3E}">
        <p14:creationId xmlns:p14="http://schemas.microsoft.com/office/powerpoint/2010/main" val="491574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6</a:t>
            </a:fld>
            <a:endParaRPr lang="en-US"/>
          </a:p>
        </p:txBody>
      </p:sp>
    </p:spTree>
    <p:extLst>
      <p:ext uri="{BB962C8B-B14F-4D97-AF65-F5344CB8AC3E}">
        <p14:creationId xmlns:p14="http://schemas.microsoft.com/office/powerpoint/2010/main" val="3432208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7</a:t>
            </a:fld>
            <a:endParaRPr lang="en-US"/>
          </a:p>
        </p:txBody>
      </p:sp>
    </p:spTree>
    <p:extLst>
      <p:ext uri="{BB962C8B-B14F-4D97-AF65-F5344CB8AC3E}">
        <p14:creationId xmlns:p14="http://schemas.microsoft.com/office/powerpoint/2010/main" val="2346421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8</a:t>
            </a:fld>
            <a:endParaRPr lang="en-US"/>
          </a:p>
        </p:txBody>
      </p:sp>
    </p:spTree>
    <p:extLst>
      <p:ext uri="{BB962C8B-B14F-4D97-AF65-F5344CB8AC3E}">
        <p14:creationId xmlns:p14="http://schemas.microsoft.com/office/powerpoint/2010/main" val="3836994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9</a:t>
            </a:fld>
            <a:endParaRPr lang="en-US"/>
          </a:p>
        </p:txBody>
      </p:sp>
    </p:spTree>
    <p:extLst>
      <p:ext uri="{BB962C8B-B14F-4D97-AF65-F5344CB8AC3E}">
        <p14:creationId xmlns:p14="http://schemas.microsoft.com/office/powerpoint/2010/main" val="2986912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93372-82B5-40FA-81B7-F382B9F83E9E}" type="slidenum">
              <a:rPr lang="en-US" smtClean="0"/>
              <a:t>10</a:t>
            </a:fld>
            <a:endParaRPr lang="en-US"/>
          </a:p>
        </p:txBody>
      </p:sp>
    </p:spTree>
    <p:extLst>
      <p:ext uri="{BB962C8B-B14F-4D97-AF65-F5344CB8AC3E}">
        <p14:creationId xmlns:p14="http://schemas.microsoft.com/office/powerpoint/2010/main" val="4126394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0C892-86A5-454C-954C-5D62235BD0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3F5187-25DA-41C7-9650-6BF71E9404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BF7F4F-6CC8-4370-8869-469D21D5962C}"/>
              </a:ext>
            </a:extLst>
          </p:cNvPr>
          <p:cNvSpPr>
            <a:spLocks noGrp="1"/>
          </p:cNvSpPr>
          <p:nvPr>
            <p:ph type="dt" sz="half" idx="10"/>
          </p:nvPr>
        </p:nvSpPr>
        <p:spPr/>
        <p:txBody>
          <a:bodyPr/>
          <a:lstStyle/>
          <a:p>
            <a:fld id="{9E4187C8-7C18-4B9D-849E-3B2D4BBEFCC2}" type="datetimeFigureOut">
              <a:rPr lang="en-US" smtClean="0"/>
              <a:t>1/9/2023</a:t>
            </a:fld>
            <a:endParaRPr lang="en-US"/>
          </a:p>
        </p:txBody>
      </p:sp>
      <p:sp>
        <p:nvSpPr>
          <p:cNvPr id="5" name="Footer Placeholder 4">
            <a:extLst>
              <a:ext uri="{FF2B5EF4-FFF2-40B4-BE49-F238E27FC236}">
                <a16:creationId xmlns:a16="http://schemas.microsoft.com/office/drawing/2014/main" id="{A4B8A523-8201-458C-8A5D-22465D40F5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3A301C-EEA5-41D7-BD75-489BE815C07B}"/>
              </a:ext>
            </a:extLst>
          </p:cNvPr>
          <p:cNvSpPr>
            <a:spLocks noGrp="1"/>
          </p:cNvSpPr>
          <p:nvPr>
            <p:ph type="sldNum" sz="quarter" idx="12"/>
          </p:nvPr>
        </p:nvSpPr>
        <p:spPr/>
        <p:txBody>
          <a:bodyPr/>
          <a:lstStyle/>
          <a:p>
            <a:fld id="{A15C1904-201B-48ED-89E3-6E13BAC74DEF}" type="slidenum">
              <a:rPr lang="en-US" smtClean="0"/>
              <a:t>‹#›</a:t>
            </a:fld>
            <a:endParaRPr lang="en-US"/>
          </a:p>
        </p:txBody>
      </p:sp>
    </p:spTree>
    <p:extLst>
      <p:ext uri="{BB962C8B-B14F-4D97-AF65-F5344CB8AC3E}">
        <p14:creationId xmlns:p14="http://schemas.microsoft.com/office/powerpoint/2010/main" val="62020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735C5-6FF5-4E35-9CE9-35ACF2EB0C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D83153-CDB5-437A-9D25-2CBD8ED056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721FD8-FDAC-4973-BCC3-3C772AA14236}"/>
              </a:ext>
            </a:extLst>
          </p:cNvPr>
          <p:cNvSpPr>
            <a:spLocks noGrp="1"/>
          </p:cNvSpPr>
          <p:nvPr>
            <p:ph type="dt" sz="half" idx="10"/>
          </p:nvPr>
        </p:nvSpPr>
        <p:spPr/>
        <p:txBody>
          <a:bodyPr/>
          <a:lstStyle/>
          <a:p>
            <a:fld id="{9E4187C8-7C18-4B9D-849E-3B2D4BBEFCC2}" type="datetimeFigureOut">
              <a:rPr lang="en-US" smtClean="0"/>
              <a:t>1/9/2023</a:t>
            </a:fld>
            <a:endParaRPr lang="en-US"/>
          </a:p>
        </p:txBody>
      </p:sp>
      <p:sp>
        <p:nvSpPr>
          <p:cNvPr id="5" name="Footer Placeholder 4">
            <a:extLst>
              <a:ext uri="{FF2B5EF4-FFF2-40B4-BE49-F238E27FC236}">
                <a16:creationId xmlns:a16="http://schemas.microsoft.com/office/drawing/2014/main" id="{0EF082B7-BF91-4217-BDBD-1055A03CDF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25349-C1EE-487B-AB8B-164847D1B423}"/>
              </a:ext>
            </a:extLst>
          </p:cNvPr>
          <p:cNvSpPr>
            <a:spLocks noGrp="1"/>
          </p:cNvSpPr>
          <p:nvPr>
            <p:ph type="sldNum" sz="quarter" idx="12"/>
          </p:nvPr>
        </p:nvSpPr>
        <p:spPr/>
        <p:txBody>
          <a:bodyPr/>
          <a:lstStyle/>
          <a:p>
            <a:fld id="{A15C1904-201B-48ED-89E3-6E13BAC74DEF}" type="slidenum">
              <a:rPr lang="en-US" smtClean="0"/>
              <a:t>‹#›</a:t>
            </a:fld>
            <a:endParaRPr lang="en-US"/>
          </a:p>
        </p:txBody>
      </p:sp>
    </p:spTree>
    <p:extLst>
      <p:ext uri="{BB962C8B-B14F-4D97-AF65-F5344CB8AC3E}">
        <p14:creationId xmlns:p14="http://schemas.microsoft.com/office/powerpoint/2010/main" val="222549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EF5D2A-135A-4A68-97EF-C40937C8BE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98626B-0084-4514-B285-CE78AA64D8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AA2A11-773C-45B7-A7C5-25938AE0C2C5}"/>
              </a:ext>
            </a:extLst>
          </p:cNvPr>
          <p:cNvSpPr>
            <a:spLocks noGrp="1"/>
          </p:cNvSpPr>
          <p:nvPr>
            <p:ph type="dt" sz="half" idx="10"/>
          </p:nvPr>
        </p:nvSpPr>
        <p:spPr/>
        <p:txBody>
          <a:bodyPr/>
          <a:lstStyle/>
          <a:p>
            <a:fld id="{9E4187C8-7C18-4B9D-849E-3B2D4BBEFCC2}" type="datetimeFigureOut">
              <a:rPr lang="en-US" smtClean="0"/>
              <a:t>1/9/2023</a:t>
            </a:fld>
            <a:endParaRPr lang="en-US"/>
          </a:p>
        </p:txBody>
      </p:sp>
      <p:sp>
        <p:nvSpPr>
          <p:cNvPr id="5" name="Footer Placeholder 4">
            <a:extLst>
              <a:ext uri="{FF2B5EF4-FFF2-40B4-BE49-F238E27FC236}">
                <a16:creationId xmlns:a16="http://schemas.microsoft.com/office/drawing/2014/main" id="{449FAC52-F857-4387-A848-5DB9B25E1E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29CC6C-822A-425A-8C06-8063F141B13C}"/>
              </a:ext>
            </a:extLst>
          </p:cNvPr>
          <p:cNvSpPr>
            <a:spLocks noGrp="1"/>
          </p:cNvSpPr>
          <p:nvPr>
            <p:ph type="sldNum" sz="quarter" idx="12"/>
          </p:nvPr>
        </p:nvSpPr>
        <p:spPr/>
        <p:txBody>
          <a:bodyPr/>
          <a:lstStyle/>
          <a:p>
            <a:fld id="{A15C1904-201B-48ED-89E3-6E13BAC74DEF}" type="slidenum">
              <a:rPr lang="en-US" smtClean="0"/>
              <a:t>‹#›</a:t>
            </a:fld>
            <a:endParaRPr lang="en-US"/>
          </a:p>
        </p:txBody>
      </p:sp>
    </p:spTree>
    <p:extLst>
      <p:ext uri="{BB962C8B-B14F-4D97-AF65-F5344CB8AC3E}">
        <p14:creationId xmlns:p14="http://schemas.microsoft.com/office/powerpoint/2010/main" val="3902821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AAF1C-6C36-4258-846A-0D22A277BF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3946DE-AAA6-4576-8980-6F76EA7A2E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9F754-715C-4A40-A734-C0F07865FBBD}"/>
              </a:ext>
            </a:extLst>
          </p:cNvPr>
          <p:cNvSpPr>
            <a:spLocks noGrp="1"/>
          </p:cNvSpPr>
          <p:nvPr>
            <p:ph type="dt" sz="half" idx="10"/>
          </p:nvPr>
        </p:nvSpPr>
        <p:spPr/>
        <p:txBody>
          <a:bodyPr/>
          <a:lstStyle/>
          <a:p>
            <a:fld id="{9E4187C8-7C18-4B9D-849E-3B2D4BBEFCC2}" type="datetimeFigureOut">
              <a:rPr lang="en-US" smtClean="0"/>
              <a:t>1/9/2023</a:t>
            </a:fld>
            <a:endParaRPr lang="en-US"/>
          </a:p>
        </p:txBody>
      </p:sp>
      <p:sp>
        <p:nvSpPr>
          <p:cNvPr id="5" name="Footer Placeholder 4">
            <a:extLst>
              <a:ext uri="{FF2B5EF4-FFF2-40B4-BE49-F238E27FC236}">
                <a16:creationId xmlns:a16="http://schemas.microsoft.com/office/drawing/2014/main" id="{EDC8A157-8B50-4325-9490-D8C80E62E8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B01F40-9DFB-4BF2-A84E-75878C78EFBD}"/>
              </a:ext>
            </a:extLst>
          </p:cNvPr>
          <p:cNvSpPr>
            <a:spLocks noGrp="1"/>
          </p:cNvSpPr>
          <p:nvPr>
            <p:ph type="sldNum" sz="quarter" idx="12"/>
          </p:nvPr>
        </p:nvSpPr>
        <p:spPr/>
        <p:txBody>
          <a:bodyPr/>
          <a:lstStyle/>
          <a:p>
            <a:fld id="{A15C1904-201B-48ED-89E3-6E13BAC74DEF}" type="slidenum">
              <a:rPr lang="en-US" smtClean="0"/>
              <a:t>‹#›</a:t>
            </a:fld>
            <a:endParaRPr lang="en-US"/>
          </a:p>
        </p:txBody>
      </p:sp>
    </p:spTree>
    <p:extLst>
      <p:ext uri="{BB962C8B-B14F-4D97-AF65-F5344CB8AC3E}">
        <p14:creationId xmlns:p14="http://schemas.microsoft.com/office/powerpoint/2010/main" val="2399974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2F49F-7E7A-4639-B2B7-370B2FDEC6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22AEDD-01E5-4CC1-B586-58AD4A9C71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AA017F-A781-4047-A5BA-222C7F1C626C}"/>
              </a:ext>
            </a:extLst>
          </p:cNvPr>
          <p:cNvSpPr>
            <a:spLocks noGrp="1"/>
          </p:cNvSpPr>
          <p:nvPr>
            <p:ph type="dt" sz="half" idx="10"/>
          </p:nvPr>
        </p:nvSpPr>
        <p:spPr/>
        <p:txBody>
          <a:bodyPr/>
          <a:lstStyle/>
          <a:p>
            <a:fld id="{9E4187C8-7C18-4B9D-849E-3B2D4BBEFCC2}" type="datetimeFigureOut">
              <a:rPr lang="en-US" smtClean="0"/>
              <a:t>1/9/2023</a:t>
            </a:fld>
            <a:endParaRPr lang="en-US"/>
          </a:p>
        </p:txBody>
      </p:sp>
      <p:sp>
        <p:nvSpPr>
          <p:cNvPr id="5" name="Footer Placeholder 4">
            <a:extLst>
              <a:ext uri="{FF2B5EF4-FFF2-40B4-BE49-F238E27FC236}">
                <a16:creationId xmlns:a16="http://schemas.microsoft.com/office/drawing/2014/main" id="{A8959525-07E6-47FC-93CE-CB5FB96298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EE84D-074E-4A2D-B7ED-0619F12B9B9E}"/>
              </a:ext>
            </a:extLst>
          </p:cNvPr>
          <p:cNvSpPr>
            <a:spLocks noGrp="1"/>
          </p:cNvSpPr>
          <p:nvPr>
            <p:ph type="sldNum" sz="quarter" idx="12"/>
          </p:nvPr>
        </p:nvSpPr>
        <p:spPr/>
        <p:txBody>
          <a:bodyPr/>
          <a:lstStyle/>
          <a:p>
            <a:fld id="{A15C1904-201B-48ED-89E3-6E13BAC74DEF}" type="slidenum">
              <a:rPr lang="en-US" smtClean="0"/>
              <a:t>‹#›</a:t>
            </a:fld>
            <a:endParaRPr lang="en-US"/>
          </a:p>
        </p:txBody>
      </p:sp>
    </p:spTree>
    <p:extLst>
      <p:ext uri="{BB962C8B-B14F-4D97-AF65-F5344CB8AC3E}">
        <p14:creationId xmlns:p14="http://schemas.microsoft.com/office/powerpoint/2010/main" val="3823038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B003C-092D-454A-9F9A-E7082127D8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EB2253-2B9C-4EC1-BF29-43B2A5680D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B53B37-7887-487B-83C5-C74FB210DD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682583-7F2A-46E7-A139-F75655949B14}"/>
              </a:ext>
            </a:extLst>
          </p:cNvPr>
          <p:cNvSpPr>
            <a:spLocks noGrp="1"/>
          </p:cNvSpPr>
          <p:nvPr>
            <p:ph type="dt" sz="half" idx="10"/>
          </p:nvPr>
        </p:nvSpPr>
        <p:spPr/>
        <p:txBody>
          <a:bodyPr/>
          <a:lstStyle/>
          <a:p>
            <a:fld id="{9E4187C8-7C18-4B9D-849E-3B2D4BBEFCC2}" type="datetimeFigureOut">
              <a:rPr lang="en-US" smtClean="0"/>
              <a:t>1/9/2023</a:t>
            </a:fld>
            <a:endParaRPr lang="en-US"/>
          </a:p>
        </p:txBody>
      </p:sp>
      <p:sp>
        <p:nvSpPr>
          <p:cNvPr id="6" name="Footer Placeholder 5">
            <a:extLst>
              <a:ext uri="{FF2B5EF4-FFF2-40B4-BE49-F238E27FC236}">
                <a16:creationId xmlns:a16="http://schemas.microsoft.com/office/drawing/2014/main" id="{2C54D711-9EA3-4286-9447-E427C98496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BFE256-3D3B-4C06-A760-214D37D10246}"/>
              </a:ext>
            </a:extLst>
          </p:cNvPr>
          <p:cNvSpPr>
            <a:spLocks noGrp="1"/>
          </p:cNvSpPr>
          <p:nvPr>
            <p:ph type="sldNum" sz="quarter" idx="12"/>
          </p:nvPr>
        </p:nvSpPr>
        <p:spPr/>
        <p:txBody>
          <a:bodyPr/>
          <a:lstStyle/>
          <a:p>
            <a:fld id="{A15C1904-201B-48ED-89E3-6E13BAC74DEF}" type="slidenum">
              <a:rPr lang="en-US" smtClean="0"/>
              <a:t>‹#›</a:t>
            </a:fld>
            <a:endParaRPr lang="en-US"/>
          </a:p>
        </p:txBody>
      </p:sp>
    </p:spTree>
    <p:extLst>
      <p:ext uri="{BB962C8B-B14F-4D97-AF65-F5344CB8AC3E}">
        <p14:creationId xmlns:p14="http://schemas.microsoft.com/office/powerpoint/2010/main" val="1173572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D545-AAE7-4E2E-8221-56ED2EFABA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448256-CC66-4E5A-BE44-C86A0092AE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09F3E0-6B06-45A6-8CA9-3C0B369C5E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0A5D7E-4E5E-4500-9E0F-0FBEAF17A1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C31F61-099E-446A-A892-11A8D949EF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FD4753-D134-4F66-8FD5-89D6D8292B80}"/>
              </a:ext>
            </a:extLst>
          </p:cNvPr>
          <p:cNvSpPr>
            <a:spLocks noGrp="1"/>
          </p:cNvSpPr>
          <p:nvPr>
            <p:ph type="dt" sz="half" idx="10"/>
          </p:nvPr>
        </p:nvSpPr>
        <p:spPr/>
        <p:txBody>
          <a:bodyPr/>
          <a:lstStyle/>
          <a:p>
            <a:fld id="{9E4187C8-7C18-4B9D-849E-3B2D4BBEFCC2}" type="datetimeFigureOut">
              <a:rPr lang="en-US" smtClean="0"/>
              <a:t>1/9/2023</a:t>
            </a:fld>
            <a:endParaRPr lang="en-US"/>
          </a:p>
        </p:txBody>
      </p:sp>
      <p:sp>
        <p:nvSpPr>
          <p:cNvPr id="8" name="Footer Placeholder 7">
            <a:extLst>
              <a:ext uri="{FF2B5EF4-FFF2-40B4-BE49-F238E27FC236}">
                <a16:creationId xmlns:a16="http://schemas.microsoft.com/office/drawing/2014/main" id="{768FBBA8-C0B7-4F49-B919-F1DE3C7CA2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F00535-66DC-4653-8CCB-AC9C71936777}"/>
              </a:ext>
            </a:extLst>
          </p:cNvPr>
          <p:cNvSpPr>
            <a:spLocks noGrp="1"/>
          </p:cNvSpPr>
          <p:nvPr>
            <p:ph type="sldNum" sz="quarter" idx="12"/>
          </p:nvPr>
        </p:nvSpPr>
        <p:spPr/>
        <p:txBody>
          <a:bodyPr/>
          <a:lstStyle/>
          <a:p>
            <a:fld id="{A15C1904-201B-48ED-89E3-6E13BAC74DEF}" type="slidenum">
              <a:rPr lang="en-US" smtClean="0"/>
              <a:t>‹#›</a:t>
            </a:fld>
            <a:endParaRPr lang="en-US"/>
          </a:p>
        </p:txBody>
      </p:sp>
    </p:spTree>
    <p:extLst>
      <p:ext uri="{BB962C8B-B14F-4D97-AF65-F5344CB8AC3E}">
        <p14:creationId xmlns:p14="http://schemas.microsoft.com/office/powerpoint/2010/main" val="2240671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9DB59-648B-4606-8A0B-99F594B5CE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95C99F-74DD-4EAB-83D7-D118BD8D42E2}"/>
              </a:ext>
            </a:extLst>
          </p:cNvPr>
          <p:cNvSpPr>
            <a:spLocks noGrp="1"/>
          </p:cNvSpPr>
          <p:nvPr>
            <p:ph type="dt" sz="half" idx="10"/>
          </p:nvPr>
        </p:nvSpPr>
        <p:spPr/>
        <p:txBody>
          <a:bodyPr/>
          <a:lstStyle/>
          <a:p>
            <a:fld id="{9E4187C8-7C18-4B9D-849E-3B2D4BBEFCC2}" type="datetimeFigureOut">
              <a:rPr lang="en-US" smtClean="0"/>
              <a:t>1/9/2023</a:t>
            </a:fld>
            <a:endParaRPr lang="en-US"/>
          </a:p>
        </p:txBody>
      </p:sp>
      <p:sp>
        <p:nvSpPr>
          <p:cNvPr id="4" name="Footer Placeholder 3">
            <a:extLst>
              <a:ext uri="{FF2B5EF4-FFF2-40B4-BE49-F238E27FC236}">
                <a16:creationId xmlns:a16="http://schemas.microsoft.com/office/drawing/2014/main" id="{FEA9E800-35FC-4CAF-BF46-54DA31B25C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FD84F7-438F-4461-8F0B-E099DCC5762E}"/>
              </a:ext>
            </a:extLst>
          </p:cNvPr>
          <p:cNvSpPr>
            <a:spLocks noGrp="1"/>
          </p:cNvSpPr>
          <p:nvPr>
            <p:ph type="sldNum" sz="quarter" idx="12"/>
          </p:nvPr>
        </p:nvSpPr>
        <p:spPr/>
        <p:txBody>
          <a:bodyPr/>
          <a:lstStyle/>
          <a:p>
            <a:fld id="{A15C1904-201B-48ED-89E3-6E13BAC74DEF}" type="slidenum">
              <a:rPr lang="en-US" smtClean="0"/>
              <a:t>‹#›</a:t>
            </a:fld>
            <a:endParaRPr lang="en-US"/>
          </a:p>
        </p:txBody>
      </p:sp>
    </p:spTree>
    <p:extLst>
      <p:ext uri="{BB962C8B-B14F-4D97-AF65-F5344CB8AC3E}">
        <p14:creationId xmlns:p14="http://schemas.microsoft.com/office/powerpoint/2010/main" val="2235032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2E8009-F5DB-40CA-85E1-9EADB5FB7CBB}"/>
              </a:ext>
            </a:extLst>
          </p:cNvPr>
          <p:cNvSpPr>
            <a:spLocks noGrp="1"/>
          </p:cNvSpPr>
          <p:nvPr>
            <p:ph type="dt" sz="half" idx="10"/>
          </p:nvPr>
        </p:nvSpPr>
        <p:spPr/>
        <p:txBody>
          <a:bodyPr/>
          <a:lstStyle/>
          <a:p>
            <a:fld id="{9E4187C8-7C18-4B9D-849E-3B2D4BBEFCC2}" type="datetimeFigureOut">
              <a:rPr lang="en-US" smtClean="0"/>
              <a:t>1/9/2023</a:t>
            </a:fld>
            <a:endParaRPr lang="en-US"/>
          </a:p>
        </p:txBody>
      </p:sp>
      <p:sp>
        <p:nvSpPr>
          <p:cNvPr id="3" name="Footer Placeholder 2">
            <a:extLst>
              <a:ext uri="{FF2B5EF4-FFF2-40B4-BE49-F238E27FC236}">
                <a16:creationId xmlns:a16="http://schemas.microsoft.com/office/drawing/2014/main" id="{946FC90C-94D7-4742-AF38-9B3FBB67E1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20E30F-04D2-44EF-851C-B486755B8168}"/>
              </a:ext>
            </a:extLst>
          </p:cNvPr>
          <p:cNvSpPr>
            <a:spLocks noGrp="1"/>
          </p:cNvSpPr>
          <p:nvPr>
            <p:ph type="sldNum" sz="quarter" idx="12"/>
          </p:nvPr>
        </p:nvSpPr>
        <p:spPr/>
        <p:txBody>
          <a:bodyPr/>
          <a:lstStyle/>
          <a:p>
            <a:fld id="{A15C1904-201B-48ED-89E3-6E13BAC74DEF}" type="slidenum">
              <a:rPr lang="en-US" smtClean="0"/>
              <a:t>‹#›</a:t>
            </a:fld>
            <a:endParaRPr lang="en-US"/>
          </a:p>
        </p:txBody>
      </p:sp>
    </p:spTree>
    <p:extLst>
      <p:ext uri="{BB962C8B-B14F-4D97-AF65-F5344CB8AC3E}">
        <p14:creationId xmlns:p14="http://schemas.microsoft.com/office/powerpoint/2010/main" val="4283632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168B4-9E3A-44E8-A48C-1BBEDAFAB5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069A76-2D0A-4C78-BB74-1E5E1653F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D9500C-D0AF-469E-91AE-5BA1915AF7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2D9CFF-4806-4603-B1F6-D8DF55181798}"/>
              </a:ext>
            </a:extLst>
          </p:cNvPr>
          <p:cNvSpPr>
            <a:spLocks noGrp="1"/>
          </p:cNvSpPr>
          <p:nvPr>
            <p:ph type="dt" sz="half" idx="10"/>
          </p:nvPr>
        </p:nvSpPr>
        <p:spPr/>
        <p:txBody>
          <a:bodyPr/>
          <a:lstStyle/>
          <a:p>
            <a:fld id="{9E4187C8-7C18-4B9D-849E-3B2D4BBEFCC2}" type="datetimeFigureOut">
              <a:rPr lang="en-US" smtClean="0"/>
              <a:t>1/9/2023</a:t>
            </a:fld>
            <a:endParaRPr lang="en-US"/>
          </a:p>
        </p:txBody>
      </p:sp>
      <p:sp>
        <p:nvSpPr>
          <p:cNvPr id="6" name="Footer Placeholder 5">
            <a:extLst>
              <a:ext uri="{FF2B5EF4-FFF2-40B4-BE49-F238E27FC236}">
                <a16:creationId xmlns:a16="http://schemas.microsoft.com/office/drawing/2014/main" id="{3F745274-0078-4352-A204-4C4CEE4AA2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E92A1F-A292-4BF0-BBCC-852D22139A27}"/>
              </a:ext>
            </a:extLst>
          </p:cNvPr>
          <p:cNvSpPr>
            <a:spLocks noGrp="1"/>
          </p:cNvSpPr>
          <p:nvPr>
            <p:ph type="sldNum" sz="quarter" idx="12"/>
          </p:nvPr>
        </p:nvSpPr>
        <p:spPr/>
        <p:txBody>
          <a:bodyPr/>
          <a:lstStyle/>
          <a:p>
            <a:fld id="{A15C1904-201B-48ED-89E3-6E13BAC74DEF}" type="slidenum">
              <a:rPr lang="en-US" smtClean="0"/>
              <a:t>‹#›</a:t>
            </a:fld>
            <a:endParaRPr lang="en-US"/>
          </a:p>
        </p:txBody>
      </p:sp>
    </p:spTree>
    <p:extLst>
      <p:ext uri="{BB962C8B-B14F-4D97-AF65-F5344CB8AC3E}">
        <p14:creationId xmlns:p14="http://schemas.microsoft.com/office/powerpoint/2010/main" val="1561832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33EE4-5EEE-47BB-9717-2E28F9239C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A22375-59FD-475B-BDF0-3DCA6A2590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A5FB4C-5F2B-4BD2-B5DD-3A1B908C5F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5FA48F-2D16-45D8-AD04-3815A43F4CD1}"/>
              </a:ext>
            </a:extLst>
          </p:cNvPr>
          <p:cNvSpPr>
            <a:spLocks noGrp="1"/>
          </p:cNvSpPr>
          <p:nvPr>
            <p:ph type="dt" sz="half" idx="10"/>
          </p:nvPr>
        </p:nvSpPr>
        <p:spPr/>
        <p:txBody>
          <a:bodyPr/>
          <a:lstStyle/>
          <a:p>
            <a:fld id="{9E4187C8-7C18-4B9D-849E-3B2D4BBEFCC2}" type="datetimeFigureOut">
              <a:rPr lang="en-US" smtClean="0"/>
              <a:t>1/9/2023</a:t>
            </a:fld>
            <a:endParaRPr lang="en-US"/>
          </a:p>
        </p:txBody>
      </p:sp>
      <p:sp>
        <p:nvSpPr>
          <p:cNvPr id="6" name="Footer Placeholder 5">
            <a:extLst>
              <a:ext uri="{FF2B5EF4-FFF2-40B4-BE49-F238E27FC236}">
                <a16:creationId xmlns:a16="http://schemas.microsoft.com/office/drawing/2014/main" id="{2A77346B-5780-426A-8D88-674615A0E4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55709C-EB23-459F-870B-5CFB2D4309A4}"/>
              </a:ext>
            </a:extLst>
          </p:cNvPr>
          <p:cNvSpPr>
            <a:spLocks noGrp="1"/>
          </p:cNvSpPr>
          <p:nvPr>
            <p:ph type="sldNum" sz="quarter" idx="12"/>
          </p:nvPr>
        </p:nvSpPr>
        <p:spPr/>
        <p:txBody>
          <a:bodyPr/>
          <a:lstStyle/>
          <a:p>
            <a:fld id="{A15C1904-201B-48ED-89E3-6E13BAC74DEF}" type="slidenum">
              <a:rPr lang="en-US" smtClean="0"/>
              <a:t>‹#›</a:t>
            </a:fld>
            <a:endParaRPr lang="en-US"/>
          </a:p>
        </p:txBody>
      </p:sp>
    </p:spTree>
    <p:extLst>
      <p:ext uri="{BB962C8B-B14F-4D97-AF65-F5344CB8AC3E}">
        <p14:creationId xmlns:p14="http://schemas.microsoft.com/office/powerpoint/2010/main" val="1251691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25E43F-4FE6-48C4-836C-0D7E624FD5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DF6BB1-DB9C-486E-88E0-5FEB7679D7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9A5D53-597C-45B1-9A63-C223A28138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187C8-7C18-4B9D-849E-3B2D4BBEFCC2}" type="datetimeFigureOut">
              <a:rPr lang="en-US" smtClean="0"/>
              <a:t>1/9/2023</a:t>
            </a:fld>
            <a:endParaRPr lang="en-US"/>
          </a:p>
        </p:txBody>
      </p:sp>
      <p:sp>
        <p:nvSpPr>
          <p:cNvPr id="5" name="Footer Placeholder 4">
            <a:extLst>
              <a:ext uri="{FF2B5EF4-FFF2-40B4-BE49-F238E27FC236}">
                <a16:creationId xmlns:a16="http://schemas.microsoft.com/office/drawing/2014/main" id="{D12B5D3F-3245-4B58-9C4D-28D9A6ADD3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A531CB-9347-470C-A106-2BE90A121F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C1904-201B-48ED-89E3-6E13BAC74DEF}" type="slidenum">
              <a:rPr lang="en-US" smtClean="0"/>
              <a:t>‹#›</a:t>
            </a:fld>
            <a:endParaRPr lang="en-US"/>
          </a:p>
        </p:txBody>
      </p:sp>
    </p:spTree>
    <p:extLst>
      <p:ext uri="{BB962C8B-B14F-4D97-AF65-F5344CB8AC3E}">
        <p14:creationId xmlns:p14="http://schemas.microsoft.com/office/powerpoint/2010/main" val="3125238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raphical user interface&#10;&#10;Description automatically generated">
            <a:extLst>
              <a:ext uri="{FF2B5EF4-FFF2-40B4-BE49-F238E27FC236}">
                <a16:creationId xmlns:a16="http://schemas.microsoft.com/office/drawing/2014/main" id="{141556B4-8E00-4EAF-96D5-9AE3C3BCB1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55" y="-43737"/>
            <a:ext cx="12269755" cy="6901737"/>
          </a:xfrm>
          <a:prstGeom prst="rect">
            <a:avLst/>
          </a:prstGeom>
        </p:spPr>
      </p:pic>
      <p:pic>
        <p:nvPicPr>
          <p:cNvPr id="4" name="Picture 3">
            <a:extLst>
              <a:ext uri="{FF2B5EF4-FFF2-40B4-BE49-F238E27FC236}">
                <a16:creationId xmlns:a16="http://schemas.microsoft.com/office/drawing/2014/main" id="{8B65564D-59D0-48BB-8095-AC6AEB306674}"/>
              </a:ext>
            </a:extLst>
          </p:cNvPr>
          <p:cNvPicPr>
            <a:picLocks noChangeAspect="1"/>
          </p:cNvPicPr>
          <p:nvPr/>
        </p:nvPicPr>
        <p:blipFill>
          <a:blip r:embed="rId3"/>
          <a:stretch>
            <a:fillRect/>
          </a:stretch>
        </p:blipFill>
        <p:spPr>
          <a:xfrm>
            <a:off x="1346464" y="-209938"/>
            <a:ext cx="9499071" cy="6858000"/>
          </a:xfrm>
          <a:prstGeom prst="rect">
            <a:avLst/>
          </a:prstGeom>
        </p:spPr>
      </p:pic>
      <p:sp>
        <p:nvSpPr>
          <p:cNvPr id="2" name="Title 1">
            <a:extLst>
              <a:ext uri="{FF2B5EF4-FFF2-40B4-BE49-F238E27FC236}">
                <a16:creationId xmlns:a16="http://schemas.microsoft.com/office/drawing/2014/main" id="{B88039B9-3176-4486-8696-F796CD3DEC94}"/>
              </a:ext>
            </a:extLst>
          </p:cNvPr>
          <p:cNvSpPr>
            <a:spLocks noGrp="1"/>
          </p:cNvSpPr>
          <p:nvPr>
            <p:ph type="ctrTitle"/>
          </p:nvPr>
        </p:nvSpPr>
        <p:spPr>
          <a:xfrm>
            <a:off x="2575280" y="1076907"/>
            <a:ext cx="5078136" cy="2269737"/>
          </a:xfrm>
        </p:spPr>
        <p:txBody>
          <a:bodyPr>
            <a:noAutofit/>
          </a:bodyPr>
          <a:lstStyle/>
          <a:p>
            <a:r>
              <a:rPr lang="en-US" sz="3600" dirty="0">
                <a:solidFill>
                  <a:schemeClr val="bg1"/>
                </a:solidFill>
              </a:rPr>
              <a:t>Module One:  The Shot Callers</a:t>
            </a:r>
          </a:p>
        </p:txBody>
      </p:sp>
      <p:sp>
        <p:nvSpPr>
          <p:cNvPr id="3" name="Subtitle 2">
            <a:extLst>
              <a:ext uri="{FF2B5EF4-FFF2-40B4-BE49-F238E27FC236}">
                <a16:creationId xmlns:a16="http://schemas.microsoft.com/office/drawing/2014/main" id="{610BBE43-600F-4547-8A0B-D8CE1F316455}"/>
              </a:ext>
            </a:extLst>
          </p:cNvPr>
          <p:cNvSpPr>
            <a:spLocks noGrp="1"/>
          </p:cNvSpPr>
          <p:nvPr>
            <p:ph type="subTitle" idx="1"/>
          </p:nvPr>
        </p:nvSpPr>
        <p:spPr>
          <a:xfrm>
            <a:off x="3790355" y="3266921"/>
            <a:ext cx="2647985" cy="488872"/>
          </a:xfrm>
        </p:spPr>
        <p:txBody>
          <a:bodyPr>
            <a:normAutofit fontScale="85000" lnSpcReduction="10000"/>
          </a:bodyPr>
          <a:lstStyle/>
          <a:p>
            <a:r>
              <a:rPr lang="en-US" sz="2400" dirty="0">
                <a:solidFill>
                  <a:schemeClr val="bg1"/>
                </a:solidFill>
              </a:rPr>
              <a:t>The History of Empires</a:t>
            </a:r>
            <a:endParaRPr lang="en-US" dirty="0">
              <a:solidFill>
                <a:schemeClr val="bg1"/>
              </a:solidFill>
            </a:endParaRPr>
          </a:p>
        </p:txBody>
      </p:sp>
      <p:pic>
        <p:nvPicPr>
          <p:cNvPr id="8" name="Picture 7" descr="Text&#10;&#10;Description automatically generated">
            <a:extLst>
              <a:ext uri="{FF2B5EF4-FFF2-40B4-BE49-F238E27FC236}">
                <a16:creationId xmlns:a16="http://schemas.microsoft.com/office/drawing/2014/main" id="{695F9DD4-CB79-44AF-9442-AA23953AFD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62112" y="1030288"/>
            <a:ext cx="704472" cy="775511"/>
          </a:xfrm>
          <a:prstGeom prst="rect">
            <a:avLst/>
          </a:prstGeom>
        </p:spPr>
      </p:pic>
    </p:spTree>
    <p:extLst>
      <p:ext uri="{BB962C8B-B14F-4D97-AF65-F5344CB8AC3E}">
        <p14:creationId xmlns:p14="http://schemas.microsoft.com/office/powerpoint/2010/main" val="2828536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Persia</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a:bodyPr>
          <a:lstStyle/>
          <a:p>
            <a:pPr marL="171450" indent="-171450">
              <a:buFont typeface="Arial" panose="020B0604020202020204" pitchFamily="34" charset="0"/>
              <a:buChar char="•"/>
            </a:pPr>
            <a:r>
              <a:rPr lang="en-US" sz="1000" dirty="0"/>
              <a:t>Ancient Persia, also known as the Persian Empire, was a civilization that flourished from 550 BCE to 330 BCE.</a:t>
            </a:r>
          </a:p>
          <a:p>
            <a:pPr marL="171450" indent="-171450">
              <a:buFont typeface="Arial" panose="020B0604020202020204" pitchFamily="34" charset="0"/>
              <a:buChar char="•"/>
            </a:pPr>
            <a:r>
              <a:rPr lang="en-US" sz="1000" dirty="0"/>
              <a:t>The Persian Empire was founded by Cyrus the Great and covered much of present-day Iran, Iraq, Afghanistan, and parts of Central Asia, the Caucasus, and the Mediterranean.</a:t>
            </a:r>
          </a:p>
          <a:p>
            <a:pPr marL="171450" indent="-171450">
              <a:buFont typeface="Arial" panose="020B0604020202020204" pitchFamily="34" charset="0"/>
              <a:buChar char="•"/>
            </a:pPr>
            <a:r>
              <a:rPr lang="en-US" sz="1000" dirty="0"/>
              <a:t>The Persian Empire was known for its highly developed bureaucracy and extensive network of roads.</a:t>
            </a:r>
          </a:p>
          <a:p>
            <a:pPr marL="171450" indent="-171450">
              <a:buFont typeface="Arial" panose="020B0604020202020204" pitchFamily="34" charset="0"/>
              <a:buChar char="•"/>
            </a:pPr>
            <a:r>
              <a:rPr lang="en-US" sz="1000" dirty="0"/>
              <a:t>The Persians were known for their sophisticated art, literature, and architecture, as well as their contributions to science and mathematics.</a:t>
            </a:r>
          </a:p>
          <a:p>
            <a:pPr marL="171450" indent="-171450">
              <a:buFont typeface="Arial" panose="020B0604020202020204" pitchFamily="34" charset="0"/>
              <a:buChar char="•"/>
            </a:pPr>
            <a:r>
              <a:rPr lang="en-US" sz="1000" dirty="0"/>
              <a:t>The Persian Empire was a multi-ethnic and multi-lingual society, known for its tolerance of different cultures and religions.</a:t>
            </a:r>
          </a:p>
          <a:p>
            <a:pPr marL="171450" indent="-171450">
              <a:buFont typeface="Arial" panose="020B0604020202020204" pitchFamily="34" charset="0"/>
              <a:buChar char="•"/>
            </a:pPr>
            <a:r>
              <a:rPr lang="en-US" sz="1000" dirty="0"/>
              <a:t>The Persians were also known for their military prowess and advanced weapons and armor.</a:t>
            </a:r>
          </a:p>
          <a:p>
            <a:pPr marL="171450" indent="-171450">
              <a:buFont typeface="Arial" panose="020B0604020202020204" pitchFamily="34" charset="0"/>
              <a:buChar char="•"/>
            </a:pPr>
            <a:r>
              <a:rPr lang="en-US" sz="1000" dirty="0"/>
              <a:t>The ancient Persian Empire fell to Alexander the Great in 330 BCE, but its legacy lived on and continues to influence modern-day Iran and the Middle East.</a:t>
            </a:r>
          </a:p>
        </p:txBody>
      </p:sp>
    </p:spTree>
    <p:extLst>
      <p:ext uri="{BB962C8B-B14F-4D97-AF65-F5344CB8AC3E}">
        <p14:creationId xmlns:p14="http://schemas.microsoft.com/office/powerpoint/2010/main" val="1261806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Kingdom of Aksum</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fontScale="92500" lnSpcReduction="20000"/>
          </a:bodyPr>
          <a:lstStyle/>
          <a:p>
            <a:pPr marL="171450" indent="-171450">
              <a:buFont typeface="Arial" panose="020B0604020202020204" pitchFamily="34" charset="0"/>
              <a:buChar char="•"/>
            </a:pPr>
            <a:r>
              <a:rPr lang="en-US" sz="1000" dirty="0"/>
              <a:t>The ancient Kingdom of Aksum was a civilization that existed in modern-day Ethiopia from approximately 100 AD to 940 AD</a:t>
            </a:r>
          </a:p>
          <a:p>
            <a:pPr marL="171450" indent="-171450">
              <a:buFont typeface="Arial" panose="020B0604020202020204" pitchFamily="34" charset="0"/>
              <a:buChar char="•"/>
            </a:pPr>
            <a:r>
              <a:rPr lang="en-US" sz="1000" dirty="0"/>
              <a:t>It was a unique civilization that combined elements of African, Mediterranean, and Middle Eastern cultures</a:t>
            </a:r>
          </a:p>
          <a:p>
            <a:pPr marL="171450" indent="-171450">
              <a:buFont typeface="Arial" panose="020B0604020202020204" pitchFamily="34" charset="0"/>
              <a:buChar char="•"/>
            </a:pPr>
            <a:r>
              <a:rPr lang="en-US" sz="1000" dirty="0"/>
              <a:t>The rulers of Aksum were known as the Negus and the capital city was Aksum</a:t>
            </a:r>
          </a:p>
          <a:p>
            <a:pPr marL="171450" indent="-171450">
              <a:buFont typeface="Arial" panose="020B0604020202020204" pitchFamily="34" charset="0"/>
              <a:buChar char="•"/>
            </a:pPr>
            <a:r>
              <a:rPr lang="en-US" sz="1000" dirty="0"/>
              <a:t>The Aksumites were skilled farmers, herders, and craftsmen and their economy was based on agriculture, trade, and manufacturing</a:t>
            </a:r>
          </a:p>
          <a:p>
            <a:pPr marL="171450" indent="-171450">
              <a:buFont typeface="Arial" panose="020B0604020202020204" pitchFamily="34" charset="0"/>
              <a:buChar char="•"/>
            </a:pPr>
            <a:r>
              <a:rPr lang="en-US" sz="1000" dirty="0"/>
              <a:t>Aksum was an important trading center and exported gold, ivory, and other luxury goods</a:t>
            </a:r>
          </a:p>
          <a:p>
            <a:pPr marL="171450" indent="-171450">
              <a:buFont typeface="Arial" panose="020B0604020202020204" pitchFamily="34" charset="0"/>
              <a:buChar char="•"/>
            </a:pPr>
            <a:r>
              <a:rPr lang="en-US" sz="1000" dirty="0"/>
              <a:t>Religion played a central role in Aksumite society and the kingdom was home to a number of different faiths, including Judaism, Christianity, and indigenous religions</a:t>
            </a:r>
          </a:p>
          <a:p>
            <a:pPr marL="171450" indent="-171450">
              <a:buFont typeface="Arial" panose="020B0604020202020204" pitchFamily="34" charset="0"/>
              <a:buChar char="•"/>
            </a:pPr>
            <a:r>
              <a:rPr lang="en-US" sz="1000" dirty="0"/>
              <a:t>Aksum was the first African kingdom to adopt Christianity as its official religion and it became an important center for the spread of the faith throughout the region</a:t>
            </a:r>
          </a:p>
          <a:p>
            <a:pPr marL="171450" indent="-171450">
              <a:buFont typeface="Arial" panose="020B0604020202020204" pitchFamily="34" charset="0"/>
              <a:buChar char="•"/>
            </a:pPr>
            <a:r>
              <a:rPr lang="en-US" sz="1000" dirty="0"/>
              <a:t>The Kingdom of Aksum was a major military power and was involved in a number of wars and conflicts throughout its history</a:t>
            </a:r>
          </a:p>
          <a:p>
            <a:pPr marL="171450" indent="-171450">
              <a:buFont typeface="Arial" panose="020B0604020202020204" pitchFamily="34" charset="0"/>
              <a:buChar char="•"/>
            </a:pPr>
            <a:r>
              <a:rPr lang="en-US" sz="1000" dirty="0"/>
              <a:t>It eventually declined in the 9th century due to internal conflicts and external invasions and was conquered by the Kingdom of </a:t>
            </a:r>
            <a:r>
              <a:rPr lang="en-US" sz="1000" dirty="0" err="1"/>
              <a:t>Medri</a:t>
            </a:r>
            <a:r>
              <a:rPr lang="en-US" sz="1000" dirty="0"/>
              <a:t> </a:t>
            </a:r>
            <a:r>
              <a:rPr lang="en-US" sz="1000" dirty="0" err="1"/>
              <a:t>Bahri</a:t>
            </a:r>
            <a:r>
              <a:rPr lang="en-US" sz="1000" dirty="0"/>
              <a:t> in 940 AD</a:t>
            </a:r>
          </a:p>
          <a:p>
            <a:pPr marL="171450" indent="-171450">
              <a:buFont typeface="Arial" panose="020B0604020202020204" pitchFamily="34" charset="0"/>
              <a:buChar char="•"/>
            </a:pPr>
            <a:r>
              <a:rPr lang="en-US" sz="1000" dirty="0"/>
              <a:t>Despite its decline, the Kingdom of Aksum left a lasting impact on the region and the world and remains an important part of Ethiopian history and culture today.</a:t>
            </a:r>
          </a:p>
        </p:txBody>
      </p:sp>
    </p:spTree>
    <p:extLst>
      <p:ext uri="{BB962C8B-B14F-4D97-AF65-F5344CB8AC3E}">
        <p14:creationId xmlns:p14="http://schemas.microsoft.com/office/powerpoint/2010/main" val="822840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Kingdom of Ghana</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a:bodyPr>
          <a:lstStyle/>
          <a:p>
            <a:pPr marL="171450" indent="-171450">
              <a:buFont typeface="Arial" panose="020B0604020202020204" pitchFamily="34" charset="0"/>
              <a:buChar char="•"/>
            </a:pPr>
            <a:r>
              <a:rPr lang="en-US" sz="1000" dirty="0"/>
              <a:t>The ancient Kingdom of Ghana was located in modern-day Mauritania and Mali in West Africa</a:t>
            </a:r>
          </a:p>
          <a:p>
            <a:pPr marL="171450" indent="-171450">
              <a:buFont typeface="Arial" panose="020B0604020202020204" pitchFamily="34" charset="0"/>
              <a:buChar char="•"/>
            </a:pPr>
            <a:r>
              <a:rPr lang="en-US" sz="1000" dirty="0"/>
              <a:t>It flourished from the 6th to 13th century</a:t>
            </a:r>
          </a:p>
          <a:p>
            <a:pPr marL="171450" indent="-171450">
              <a:buFont typeface="Arial" panose="020B0604020202020204" pitchFamily="34" charset="0"/>
              <a:buChar char="•"/>
            </a:pPr>
            <a:r>
              <a:rPr lang="en-US" sz="1000" dirty="0"/>
              <a:t>It was known for its wealth and prosperity due to its strategic location on the trans-Saharan trade routes</a:t>
            </a:r>
          </a:p>
          <a:p>
            <a:pPr marL="171450" indent="-171450">
              <a:buFont typeface="Arial" panose="020B0604020202020204" pitchFamily="34" charset="0"/>
              <a:buChar char="•"/>
            </a:pPr>
            <a:r>
              <a:rPr lang="en-US" sz="1000" dirty="0"/>
              <a:t>Ghana controlled the trade of gold, salt, and other valuable goods between West Africa and the Mediterranean world</a:t>
            </a:r>
          </a:p>
          <a:p>
            <a:pPr marL="171450" indent="-171450">
              <a:buFont typeface="Arial" panose="020B0604020202020204" pitchFamily="34" charset="0"/>
              <a:buChar char="•"/>
            </a:pPr>
            <a:r>
              <a:rPr lang="en-US" sz="1000" dirty="0"/>
              <a:t>Its advanced political and social structure included a ruler (Ghana) advised by a council of nobles and officials, a standing army, and a system of provinces</a:t>
            </a:r>
          </a:p>
          <a:p>
            <a:pPr marL="171450" indent="-171450">
              <a:buFont typeface="Arial" panose="020B0604020202020204" pitchFamily="34" charset="0"/>
              <a:buChar char="•"/>
            </a:pPr>
            <a:r>
              <a:rPr lang="en-US" sz="1000" dirty="0"/>
              <a:t>The kingdom was highly centralized and the capital city was a center of learning and culture</a:t>
            </a:r>
          </a:p>
          <a:p>
            <a:pPr marL="171450" indent="-171450">
              <a:buFont typeface="Arial" panose="020B0604020202020204" pitchFamily="34" charset="0"/>
              <a:buChar char="•"/>
            </a:pPr>
            <a:r>
              <a:rPr lang="en-US" sz="1000" dirty="0"/>
              <a:t>It was a diverse society with a mix of ethnic and religious groups, including the majority Soninke people who were followers of Islam, as well as Animist and Christian groups</a:t>
            </a:r>
          </a:p>
          <a:p>
            <a:pPr marL="171450" indent="-171450">
              <a:buFont typeface="Arial" panose="020B0604020202020204" pitchFamily="34" charset="0"/>
              <a:buChar char="•"/>
            </a:pPr>
            <a:r>
              <a:rPr lang="en-US" sz="1000" dirty="0"/>
              <a:t>The Kingdom of Ghana eventually declined and was conquered by the Kingdom of Mali in the 13th century, but its legacy lives on in the cultural and political traditions of West Africa.</a:t>
            </a:r>
          </a:p>
        </p:txBody>
      </p:sp>
    </p:spTree>
    <p:extLst>
      <p:ext uri="{BB962C8B-B14F-4D97-AF65-F5344CB8AC3E}">
        <p14:creationId xmlns:p14="http://schemas.microsoft.com/office/powerpoint/2010/main" val="665195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Byzantine Empire</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lnSpcReduction="10000"/>
          </a:bodyPr>
          <a:lstStyle/>
          <a:p>
            <a:pPr marL="171450" indent="-171450">
              <a:buFont typeface="Arial" panose="020B0604020202020204" pitchFamily="34" charset="0"/>
              <a:buChar char="•"/>
            </a:pPr>
            <a:r>
              <a:rPr lang="en-US" sz="1000" dirty="0"/>
              <a:t>The Byzantine Empire was a civilization that existed from the 4th century to the 15th century.</a:t>
            </a:r>
          </a:p>
          <a:p>
            <a:pPr marL="171450" indent="-171450">
              <a:buFont typeface="Arial" panose="020B0604020202020204" pitchFamily="34" charset="0"/>
              <a:buChar char="•"/>
            </a:pPr>
            <a:r>
              <a:rPr lang="en-US" sz="1000" dirty="0"/>
              <a:t>It was centered in the Eastern Roman Empire and was the continuation of the Roman Empire in its eastern provinces during Late Antiquity and the Middle Ages.</a:t>
            </a:r>
          </a:p>
          <a:p>
            <a:pPr marL="171450" indent="-171450">
              <a:buFont typeface="Arial" panose="020B0604020202020204" pitchFamily="34" charset="0"/>
              <a:buChar char="•"/>
            </a:pPr>
            <a:r>
              <a:rPr lang="en-US" sz="1000" dirty="0"/>
              <a:t>The Byzantine Empire was a Christian civilization known for its sophisticated culture, advanced art and literature, and strong military.</a:t>
            </a:r>
          </a:p>
          <a:p>
            <a:pPr marL="171450" indent="-171450">
              <a:buFont typeface="Arial" panose="020B0604020202020204" pitchFamily="34" charset="0"/>
              <a:buChar char="•"/>
            </a:pPr>
            <a:r>
              <a:rPr lang="en-US" sz="1000" dirty="0"/>
              <a:t>It was also known for its architecture, which included the construction of churches, monasteries, and other buildings.</a:t>
            </a:r>
          </a:p>
          <a:p>
            <a:pPr marL="171450" indent="-171450">
              <a:buFont typeface="Arial" panose="020B0604020202020204" pitchFamily="34" charset="0"/>
              <a:buChar char="•"/>
            </a:pPr>
            <a:r>
              <a:rPr lang="en-US" sz="1000" dirty="0"/>
              <a:t>The Byzantine Empire was a major power during the Middle Ages and played a significant role in the spread of Christianity to the rest of Europe.</a:t>
            </a:r>
          </a:p>
          <a:p>
            <a:pPr marL="171450" indent="-171450">
              <a:buFont typeface="Arial" panose="020B0604020202020204" pitchFamily="34" charset="0"/>
              <a:buChar char="•"/>
            </a:pPr>
            <a:r>
              <a:rPr lang="en-US" sz="1000" dirty="0"/>
              <a:t>It was a major trade center, connecting Europe and Asia through the Silk Road.</a:t>
            </a:r>
          </a:p>
          <a:p>
            <a:pPr marL="171450" indent="-171450">
              <a:buFont typeface="Arial" panose="020B0604020202020204" pitchFamily="34" charset="0"/>
              <a:buChar char="•"/>
            </a:pPr>
            <a:r>
              <a:rPr lang="en-US" sz="1000" dirty="0"/>
              <a:t>The Byzantine Empire was ruled by a complex system of government that included the Byzantine Emperor, the Byzantine Senate, and the Byzantine Army.</a:t>
            </a:r>
          </a:p>
          <a:p>
            <a:pPr marL="171450" indent="-171450">
              <a:buFont typeface="Arial" panose="020B0604020202020204" pitchFamily="34" charset="0"/>
              <a:buChar char="•"/>
            </a:pPr>
            <a:r>
              <a:rPr lang="en-US" sz="1000" dirty="0"/>
              <a:t>The Byzantine Empire faced many challenges throughout its history, including invasions, internal conflicts, and economic problems.</a:t>
            </a:r>
          </a:p>
          <a:p>
            <a:pPr marL="171450" indent="-171450">
              <a:buFont typeface="Arial" panose="020B0604020202020204" pitchFamily="34" charset="0"/>
              <a:buChar char="•"/>
            </a:pPr>
            <a:r>
              <a:rPr lang="en-US" sz="1000" dirty="0"/>
              <a:t>Despite these challenges, it was able to thrive for over 1,000 years before being conquered by the Ottoman Empire in the 15th century.</a:t>
            </a:r>
          </a:p>
        </p:txBody>
      </p:sp>
    </p:spTree>
    <p:extLst>
      <p:ext uri="{BB962C8B-B14F-4D97-AF65-F5344CB8AC3E}">
        <p14:creationId xmlns:p14="http://schemas.microsoft.com/office/powerpoint/2010/main" val="1386737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Holy Roman Empire</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fontScale="92500"/>
          </a:bodyPr>
          <a:lstStyle/>
          <a:p>
            <a:pPr marL="171450" indent="-171450">
              <a:buFont typeface="Arial" panose="020B0604020202020204" pitchFamily="34" charset="0"/>
              <a:buChar char="•"/>
            </a:pPr>
            <a:r>
              <a:rPr lang="en-US" sz="1000" dirty="0"/>
              <a:t>The Holy Roman Empire was a medieval empire that lasted from the 10th to the 19th century</a:t>
            </a:r>
          </a:p>
          <a:p>
            <a:pPr marL="171450" indent="-171450">
              <a:buFont typeface="Arial" panose="020B0604020202020204" pitchFamily="34" charset="0"/>
              <a:buChar char="•"/>
            </a:pPr>
            <a:r>
              <a:rPr lang="en-US" sz="1000" dirty="0"/>
              <a:t>It was centered in modern-day Germany and characterized by a complex system of government and a strong emphasis on the Catholic Church</a:t>
            </a:r>
          </a:p>
          <a:p>
            <a:pPr marL="171450" indent="-171450">
              <a:buFont typeface="Arial" panose="020B0604020202020204" pitchFamily="34" charset="0"/>
              <a:buChar char="•"/>
            </a:pPr>
            <a:r>
              <a:rPr lang="en-US" sz="1000" dirty="0"/>
              <a:t>Origins can be traced back to the 9th century with Charlemagne being crowned Holy Roman Emperor by Pope Leo III</a:t>
            </a:r>
          </a:p>
          <a:p>
            <a:pPr marL="171450" indent="-171450">
              <a:buFont typeface="Arial" panose="020B0604020202020204" pitchFamily="34" charset="0"/>
              <a:buChar char="•"/>
            </a:pPr>
            <a:r>
              <a:rPr lang="en-US" sz="1000" dirty="0"/>
              <a:t>The empire was divided among Charlemagne's descendants after his death and became a collection of feudal states ruled by various kings and dukes</a:t>
            </a:r>
          </a:p>
          <a:p>
            <a:pPr marL="171450" indent="-171450">
              <a:buFont typeface="Arial" panose="020B0604020202020204" pitchFamily="34" charset="0"/>
              <a:buChar char="•"/>
            </a:pPr>
            <a:r>
              <a:rPr lang="en-US" sz="1000" dirty="0"/>
              <a:t>During the Middle Ages, the Holy Roman Emperor was elected by a group of electors (high-ranking clergy and nobles) and had the power to make laws and appoint officials</a:t>
            </a:r>
          </a:p>
          <a:p>
            <a:pPr marL="171450" indent="-171450">
              <a:buFont typeface="Arial" panose="020B0604020202020204" pitchFamily="34" charset="0"/>
              <a:buChar char="•"/>
            </a:pPr>
            <a:r>
              <a:rPr lang="en-US" sz="1000" dirty="0"/>
              <a:t>The Holy Roman Empire was a diverse society with a variety of cultures, languages, and religions (including significant populations of Jews, Muslims, and other minority groups)</a:t>
            </a:r>
          </a:p>
          <a:p>
            <a:pPr marL="171450" indent="-171450">
              <a:buFont typeface="Arial" panose="020B0604020202020204" pitchFamily="34" charset="0"/>
              <a:buChar char="•"/>
            </a:pPr>
            <a:r>
              <a:rPr lang="en-US" sz="1000" dirty="0"/>
              <a:t>Throughout its history, the empire faced numerous challenges including invasions, internal conflicts, and economic struggles</a:t>
            </a:r>
          </a:p>
          <a:p>
            <a:pPr marL="171450" indent="-171450">
              <a:buFont typeface="Arial" panose="020B0604020202020204" pitchFamily="34" charset="0"/>
              <a:buChar char="•"/>
            </a:pPr>
            <a:r>
              <a:rPr lang="en-US" sz="1000" dirty="0"/>
              <a:t>In the 19th century, the Holy Roman Empire began to decline and was officially dissolved in 1806</a:t>
            </a:r>
          </a:p>
          <a:p>
            <a:pPr marL="171450" indent="-171450">
              <a:buFont typeface="Arial" panose="020B0604020202020204" pitchFamily="34" charset="0"/>
              <a:buChar char="•"/>
            </a:pPr>
            <a:r>
              <a:rPr lang="en-US" sz="1000" dirty="0"/>
              <a:t>Today, the legacy of the Holy Roman Empire can be seen in the cultural and political institutions of modern-day Germany and Europe.</a:t>
            </a:r>
          </a:p>
        </p:txBody>
      </p:sp>
    </p:spTree>
    <p:extLst>
      <p:ext uri="{BB962C8B-B14F-4D97-AF65-F5344CB8AC3E}">
        <p14:creationId xmlns:p14="http://schemas.microsoft.com/office/powerpoint/2010/main" val="3567403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Kingdom of Songhai </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a:bodyPr>
          <a:lstStyle/>
          <a:p>
            <a:pPr marL="171450" indent="-171450">
              <a:buFont typeface="Arial" panose="020B0604020202020204" pitchFamily="34" charset="0"/>
              <a:buChar char="•"/>
            </a:pPr>
            <a:r>
              <a:rPr lang="en-US" sz="1000" dirty="0"/>
              <a:t>The ancient Kingdom of Songhai was a civilization located in West Africa, centered in what is now modern-day Mali and Niger</a:t>
            </a:r>
          </a:p>
          <a:p>
            <a:pPr marL="171450" indent="-171450">
              <a:buFont typeface="Arial" panose="020B0604020202020204" pitchFamily="34" charset="0"/>
              <a:buChar char="•"/>
            </a:pPr>
            <a:r>
              <a:rPr lang="en-US" sz="1000" dirty="0"/>
              <a:t>Founded in the 9th century and reached its peak of power and prosperity in the 15th and 16th centuries</a:t>
            </a:r>
          </a:p>
          <a:p>
            <a:pPr marL="171450" indent="-171450">
              <a:buFont typeface="Arial" panose="020B0604020202020204" pitchFamily="34" charset="0"/>
              <a:buChar char="•"/>
            </a:pPr>
            <a:r>
              <a:rPr lang="en-US" sz="1000" dirty="0"/>
              <a:t>Controlled a vast territory, including important trade routes across the Sahara Desert</a:t>
            </a:r>
          </a:p>
          <a:p>
            <a:pPr marL="171450" indent="-171450">
              <a:buFont typeface="Arial" panose="020B0604020202020204" pitchFamily="34" charset="0"/>
              <a:buChar char="•"/>
            </a:pPr>
            <a:r>
              <a:rPr lang="en-US" sz="1000" dirty="0"/>
              <a:t>Known for advanced agricultural techniques and production of gold, iron, and other resources</a:t>
            </a:r>
          </a:p>
          <a:p>
            <a:pPr marL="171450" indent="-171450">
              <a:buFont typeface="Arial" panose="020B0604020202020204" pitchFamily="34" charset="0"/>
              <a:buChar char="•"/>
            </a:pPr>
            <a:r>
              <a:rPr lang="en-US" sz="1000" dirty="0"/>
              <a:t>Ruled by a centralized monarchy with a powerful king</a:t>
            </a:r>
          </a:p>
          <a:p>
            <a:pPr marL="171450" indent="-171450">
              <a:buFont typeface="Arial" panose="020B0604020202020204" pitchFamily="34" charset="0"/>
              <a:buChar char="•"/>
            </a:pPr>
            <a:r>
              <a:rPr lang="en-US" sz="1000" dirty="0"/>
              <a:t>Capital city was at Gao, located on the Niger River</a:t>
            </a:r>
          </a:p>
          <a:p>
            <a:pPr marL="171450" indent="-171450">
              <a:buFont typeface="Arial" panose="020B0604020202020204" pitchFamily="34" charset="0"/>
              <a:buChar char="•"/>
            </a:pPr>
            <a:r>
              <a:rPr lang="en-US" sz="1000" dirty="0"/>
              <a:t>Strong military able to defend against invasions and maintain control over territories</a:t>
            </a:r>
          </a:p>
          <a:p>
            <a:pPr marL="171450" indent="-171450">
              <a:buFont typeface="Arial" panose="020B0604020202020204" pitchFamily="34" charset="0"/>
              <a:buChar char="•"/>
            </a:pPr>
            <a:r>
              <a:rPr lang="en-US" sz="1000" dirty="0"/>
              <a:t>Cultural achievements included a written language, universities, and a vibrant artistic scene</a:t>
            </a:r>
          </a:p>
          <a:p>
            <a:pPr marL="171450" indent="-171450">
              <a:buFont typeface="Arial" panose="020B0604020202020204" pitchFamily="34" charset="0"/>
              <a:buChar char="•"/>
            </a:pPr>
            <a:r>
              <a:rPr lang="en-US" sz="1000" dirty="0"/>
              <a:t>Declined in the late 16th century due to internal conflict and external pressure from the Ottoman Empire</a:t>
            </a:r>
          </a:p>
          <a:p>
            <a:pPr marL="171450" indent="-171450">
              <a:buFont typeface="Arial" panose="020B0604020202020204" pitchFamily="34" charset="0"/>
              <a:buChar char="•"/>
            </a:pPr>
            <a:r>
              <a:rPr lang="en-US" sz="1000" dirty="0"/>
              <a:t>Legacy lived on in cultural, political, and economic influences on the region and beyond</a:t>
            </a:r>
          </a:p>
        </p:txBody>
      </p:sp>
    </p:spTree>
    <p:extLst>
      <p:ext uri="{BB962C8B-B14F-4D97-AF65-F5344CB8AC3E}">
        <p14:creationId xmlns:p14="http://schemas.microsoft.com/office/powerpoint/2010/main" val="278960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Mongol Empire</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fontScale="92500" lnSpcReduction="10000"/>
          </a:bodyPr>
          <a:lstStyle/>
          <a:p>
            <a:pPr marL="171450" indent="-171450">
              <a:buFont typeface="Arial" panose="020B0604020202020204" pitchFamily="34" charset="0"/>
              <a:buChar char="•"/>
            </a:pPr>
            <a:r>
              <a:rPr lang="en-US" sz="1000" dirty="0"/>
              <a:t>The ancient Mongol Empire was a civilization that spanned across much of Asia and Eastern Europe</a:t>
            </a:r>
          </a:p>
          <a:p>
            <a:pPr marL="171450" indent="-171450">
              <a:buFont typeface="Arial" panose="020B0604020202020204" pitchFamily="34" charset="0"/>
              <a:buChar char="•"/>
            </a:pPr>
            <a:r>
              <a:rPr lang="en-US" sz="1000" dirty="0"/>
              <a:t>It was founded by Genghis Khan in the early 13th century and quickly grew to become one of the largest and most powerful empires in history</a:t>
            </a:r>
          </a:p>
          <a:p>
            <a:pPr marL="171450" indent="-171450">
              <a:buFont typeface="Arial" panose="020B0604020202020204" pitchFamily="34" charset="0"/>
              <a:buChar char="•"/>
            </a:pPr>
            <a:r>
              <a:rPr lang="en-US" sz="1000" dirty="0"/>
              <a:t>At its peak, the Mongol Empire stretched from the Pacific Ocean to the Caspian Sea and included parts of modern-day Russia, China, Korea, and many other countries</a:t>
            </a:r>
          </a:p>
          <a:p>
            <a:pPr marL="171450" indent="-171450">
              <a:buFont typeface="Arial" panose="020B0604020202020204" pitchFamily="34" charset="0"/>
              <a:buChar char="•"/>
            </a:pPr>
            <a:r>
              <a:rPr lang="en-US" sz="1000" dirty="0"/>
              <a:t>The Mongols were a nomadic people who lived in the steppes of Central Asia and were skilled horsemen and hunters</a:t>
            </a:r>
          </a:p>
          <a:p>
            <a:pPr marL="171450" indent="-171450">
              <a:buFont typeface="Arial" panose="020B0604020202020204" pitchFamily="34" charset="0"/>
              <a:buChar char="•"/>
            </a:pPr>
            <a:r>
              <a:rPr lang="en-US" sz="1000" dirty="0"/>
              <a:t>Genghis Khan united the Mongol clans under his rule and began a campaign of conquest that led to the creation of the Mongol Empire</a:t>
            </a:r>
          </a:p>
          <a:p>
            <a:pPr marL="171450" indent="-171450">
              <a:buFont typeface="Arial" panose="020B0604020202020204" pitchFamily="34" charset="0"/>
              <a:buChar char="•"/>
            </a:pPr>
            <a:r>
              <a:rPr lang="en-US" sz="1000" dirty="0"/>
              <a:t>The Mongols conquered many neighboring civilizations, including the </a:t>
            </a:r>
            <a:r>
              <a:rPr lang="en-US" sz="1000" dirty="0" err="1"/>
              <a:t>Jin</a:t>
            </a:r>
            <a:r>
              <a:rPr lang="en-US" sz="1000" dirty="0"/>
              <a:t> Dynasty in China, the </a:t>
            </a:r>
            <a:r>
              <a:rPr lang="en-US" sz="1000" dirty="0" err="1"/>
              <a:t>Khwarezmian</a:t>
            </a:r>
            <a:r>
              <a:rPr lang="en-US" sz="1000" dirty="0"/>
              <a:t> Empire in Central Asia, and the </a:t>
            </a:r>
            <a:r>
              <a:rPr lang="en-US" sz="1000" dirty="0" err="1"/>
              <a:t>Kievan</a:t>
            </a:r>
            <a:r>
              <a:rPr lang="en-US" sz="1000" dirty="0"/>
              <a:t> Rus in Eastern Europe</a:t>
            </a:r>
          </a:p>
          <a:p>
            <a:pPr marL="171450" indent="-171450">
              <a:buFont typeface="Arial" panose="020B0604020202020204" pitchFamily="34" charset="0"/>
              <a:buChar char="•"/>
            </a:pPr>
            <a:r>
              <a:rPr lang="en-US" sz="1000" dirty="0"/>
              <a:t>The Mongols were known for their military prowess and their ability to quickly move and maneuver their armies</a:t>
            </a:r>
          </a:p>
          <a:p>
            <a:pPr marL="171450" indent="-171450">
              <a:buFont typeface="Arial" panose="020B0604020202020204" pitchFamily="34" charset="0"/>
              <a:buChar char="•"/>
            </a:pPr>
            <a:r>
              <a:rPr lang="en-US" sz="1000" dirty="0"/>
              <a:t>They also established a system of government and administration that allowed for efficient rule over a vast and diverse empire</a:t>
            </a:r>
          </a:p>
          <a:p>
            <a:pPr marL="171450" indent="-171450">
              <a:buFont typeface="Arial" panose="020B0604020202020204" pitchFamily="34" charset="0"/>
              <a:buChar char="•"/>
            </a:pPr>
            <a:r>
              <a:rPr lang="en-US" sz="1000" dirty="0"/>
              <a:t>The Mongols were known for their religious tolerance and were influenced by a variety of religions, including Buddhism, Islam, and Christianity</a:t>
            </a:r>
          </a:p>
          <a:p>
            <a:pPr marL="171450" indent="-171450">
              <a:buFont typeface="Arial" panose="020B0604020202020204" pitchFamily="34" charset="0"/>
              <a:buChar char="•"/>
            </a:pPr>
            <a:r>
              <a:rPr lang="en-US" sz="1000" dirty="0"/>
              <a:t>The Mongol Empire ultimately collapsed in the late 13th century due to internal conflicts and external pressures, but its legacy lived on in the many cultures it influenced and the impact it had on the world.</a:t>
            </a:r>
          </a:p>
        </p:txBody>
      </p:sp>
    </p:spTree>
    <p:extLst>
      <p:ext uri="{BB962C8B-B14F-4D97-AF65-F5344CB8AC3E}">
        <p14:creationId xmlns:p14="http://schemas.microsoft.com/office/powerpoint/2010/main" val="447382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Kingdom of Great Zimbabwe </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a:bodyPr>
          <a:lstStyle/>
          <a:p>
            <a:pPr marL="171450" indent="-171450">
              <a:buFont typeface="Arial" panose="020B0604020202020204" pitchFamily="34" charset="0"/>
              <a:buChar char="•"/>
            </a:pPr>
            <a:r>
              <a:rPr lang="en-US" sz="1000" dirty="0"/>
              <a:t>The Kingdom of Great Zimbabwe was an ancient civilization located in modern-day Zimbabwe</a:t>
            </a:r>
          </a:p>
          <a:p>
            <a:pPr marL="171450" indent="-171450">
              <a:buFont typeface="Arial" panose="020B0604020202020204" pitchFamily="34" charset="0"/>
              <a:buChar char="•"/>
            </a:pPr>
            <a:r>
              <a:rPr lang="en-US" sz="1000" dirty="0"/>
              <a:t>It was founded in the 11th century and reached its peak in the 14th and 15th centuries</a:t>
            </a:r>
          </a:p>
          <a:p>
            <a:pPr marL="171450" indent="-171450">
              <a:buFont typeface="Arial" panose="020B0604020202020204" pitchFamily="34" charset="0"/>
              <a:buChar char="•"/>
            </a:pPr>
            <a:r>
              <a:rPr lang="en-US" sz="1000" dirty="0"/>
              <a:t>The kingdom was known for its impressive stone architecture, including the Great Enclosure and the Hill Complex</a:t>
            </a:r>
          </a:p>
          <a:p>
            <a:pPr marL="171450" indent="-171450">
              <a:buFont typeface="Arial" panose="020B0604020202020204" pitchFamily="34" charset="0"/>
              <a:buChar char="•"/>
            </a:pPr>
            <a:r>
              <a:rPr lang="en-US" sz="1000" dirty="0"/>
              <a:t>Great Zimbabwe was also a significant trading center, with links to the East African coast, the Indian Ocean, and the Middle East</a:t>
            </a:r>
          </a:p>
          <a:p>
            <a:pPr marL="171450" indent="-171450">
              <a:buFont typeface="Arial" panose="020B0604020202020204" pitchFamily="34" charset="0"/>
              <a:buChar char="•"/>
            </a:pPr>
            <a:r>
              <a:rPr lang="en-US" sz="1000" dirty="0"/>
              <a:t>The kingdom controlled the trade in gold, ivory, and other valuable resources</a:t>
            </a:r>
          </a:p>
          <a:p>
            <a:pPr marL="171450" indent="-171450">
              <a:buFont typeface="Arial" panose="020B0604020202020204" pitchFamily="34" charset="0"/>
              <a:buChar char="•"/>
            </a:pPr>
            <a:r>
              <a:rPr lang="en-US" sz="1000" dirty="0"/>
              <a:t>It was abandoned in the 16th century, possibly due to internal conflict, changes in trade patterns, or environmental factors</a:t>
            </a:r>
          </a:p>
          <a:p>
            <a:pPr marL="171450" indent="-171450">
              <a:buFont typeface="Arial" panose="020B0604020202020204" pitchFamily="34" charset="0"/>
              <a:buChar char="•"/>
            </a:pPr>
            <a:r>
              <a:rPr lang="en-US" sz="1000" dirty="0"/>
              <a:t>The modern-day Shona people of Zimbabwe are believed to be the descendants of the kingdom's founders</a:t>
            </a:r>
          </a:p>
        </p:txBody>
      </p:sp>
    </p:spTree>
    <p:extLst>
      <p:ext uri="{BB962C8B-B14F-4D97-AF65-F5344CB8AC3E}">
        <p14:creationId xmlns:p14="http://schemas.microsoft.com/office/powerpoint/2010/main" val="3746849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Kingdom of Mali </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lnSpcReduction="10000"/>
          </a:bodyPr>
          <a:lstStyle/>
          <a:p>
            <a:pPr marL="171450" indent="-171450">
              <a:buFont typeface="Arial" panose="020B0604020202020204" pitchFamily="34" charset="0"/>
              <a:buChar char="•"/>
            </a:pPr>
            <a:r>
              <a:rPr lang="en-US" sz="1000" dirty="0"/>
              <a:t>The Kingdom of Mali was a powerful civilization located in West Africa, in what is now modern-day Mali and parts of Mauritania, Senegal, and Guinea</a:t>
            </a:r>
          </a:p>
          <a:p>
            <a:pPr marL="171450" indent="-171450">
              <a:buFont typeface="Arial" panose="020B0604020202020204" pitchFamily="34" charset="0"/>
              <a:buChar char="•"/>
            </a:pPr>
            <a:r>
              <a:rPr lang="en-US" sz="1000" dirty="0"/>
              <a:t>It was founded in the 13th century by the </a:t>
            </a:r>
            <a:r>
              <a:rPr lang="en-US" sz="1000" dirty="0" err="1"/>
              <a:t>Malinké</a:t>
            </a:r>
            <a:r>
              <a:rPr lang="en-US" sz="1000" dirty="0"/>
              <a:t> people, led by Sundiata Keita</a:t>
            </a:r>
          </a:p>
          <a:p>
            <a:pPr marL="171450" indent="-171450">
              <a:buFont typeface="Arial" panose="020B0604020202020204" pitchFamily="34" charset="0"/>
              <a:buChar char="•"/>
            </a:pPr>
            <a:r>
              <a:rPr lang="en-US" sz="1000" dirty="0"/>
              <a:t>The Kingdom of Mali reached its peak of power and prosperity in the 14th and 15th centuries, under the rule of Mansa Musa</a:t>
            </a:r>
          </a:p>
          <a:p>
            <a:pPr marL="171450" indent="-171450">
              <a:buFont typeface="Arial" panose="020B0604020202020204" pitchFamily="34" charset="0"/>
              <a:buChar char="•"/>
            </a:pPr>
            <a:r>
              <a:rPr lang="en-US" sz="1000" dirty="0"/>
              <a:t>It was known for its advanced system of government, based on a strong central authority and a decentralized system of local rulers</a:t>
            </a:r>
          </a:p>
          <a:p>
            <a:pPr marL="171450" indent="-171450">
              <a:buFont typeface="Arial" panose="020B0604020202020204" pitchFamily="34" charset="0"/>
              <a:buChar char="•"/>
            </a:pPr>
            <a:r>
              <a:rPr lang="en-US" sz="1000" dirty="0"/>
              <a:t>The capital city was Niani, which was home to the royal court and the administrative center of the kingdom</a:t>
            </a:r>
          </a:p>
          <a:p>
            <a:pPr marL="171450" indent="-171450">
              <a:buFont typeface="Arial" panose="020B0604020202020204" pitchFamily="34" charset="0"/>
              <a:buChar char="•"/>
            </a:pPr>
            <a:r>
              <a:rPr lang="en-US" sz="1000" dirty="0"/>
              <a:t>The Kingdom of Mali was also known for its advanced system of trade and commerce, based on the use of gold, salt, and slaves as currency</a:t>
            </a:r>
          </a:p>
          <a:p>
            <a:pPr marL="171450" indent="-171450">
              <a:buFont typeface="Arial" panose="020B0604020202020204" pitchFamily="34" charset="0"/>
              <a:buChar char="•"/>
            </a:pPr>
            <a:r>
              <a:rPr lang="en-US" sz="1000" dirty="0"/>
              <a:t>It was a major hub of cultural and intellectual activity, with universities and centers of learning attracting scholars from all over the world</a:t>
            </a:r>
          </a:p>
          <a:p>
            <a:pPr marL="171450" indent="-171450">
              <a:buFont typeface="Arial" panose="020B0604020202020204" pitchFamily="34" charset="0"/>
              <a:buChar char="•"/>
            </a:pPr>
            <a:r>
              <a:rPr lang="en-US" sz="1000" dirty="0"/>
              <a:t>It was home to a number of great scholars and intellectuals, such as Muhammad ibn Musa al-Khwarizmi and Al-</a:t>
            </a:r>
            <a:r>
              <a:rPr lang="en-US" sz="1000" dirty="0" err="1"/>
              <a:t>Farabi</a:t>
            </a:r>
            <a:endParaRPr lang="en-US" sz="1000" dirty="0"/>
          </a:p>
          <a:p>
            <a:pPr marL="171450" indent="-171450">
              <a:buFont typeface="Arial" panose="020B0604020202020204" pitchFamily="34" charset="0"/>
              <a:buChar char="•"/>
            </a:pPr>
            <a:r>
              <a:rPr lang="en-US" sz="1000" dirty="0"/>
              <a:t>The Kingdom of Mali was conquered by the Kingdom of Songhai in the late 15th century, but its legacy lived on in the cultures and societies of West Africa.</a:t>
            </a:r>
          </a:p>
        </p:txBody>
      </p:sp>
    </p:spTree>
    <p:extLst>
      <p:ext uri="{BB962C8B-B14F-4D97-AF65-F5344CB8AC3E}">
        <p14:creationId xmlns:p14="http://schemas.microsoft.com/office/powerpoint/2010/main" val="1348904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Ottoman Empire </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fontScale="85000" lnSpcReduction="20000"/>
          </a:bodyPr>
          <a:lstStyle/>
          <a:p>
            <a:pPr marL="171450" indent="-171450">
              <a:buFont typeface="Arial" panose="020B0604020202020204" pitchFamily="34" charset="0"/>
              <a:buChar char="•"/>
            </a:pPr>
            <a:r>
              <a:rPr lang="en-US" sz="1000" dirty="0"/>
              <a:t>The Ottoman Empire was a civilization that originated in Anatolia (modern-day Turkey) in the late 13th century</a:t>
            </a:r>
          </a:p>
          <a:p>
            <a:pPr marL="171450" indent="-171450">
              <a:buFont typeface="Arial" panose="020B0604020202020204" pitchFamily="34" charset="0"/>
              <a:buChar char="•"/>
            </a:pPr>
            <a:r>
              <a:rPr lang="en-US" sz="1000" dirty="0"/>
              <a:t>It was founded by Osman I, a Turkic chieftain</a:t>
            </a:r>
          </a:p>
          <a:p>
            <a:pPr marL="171450" indent="-171450">
              <a:buFont typeface="Arial" panose="020B0604020202020204" pitchFamily="34" charset="0"/>
              <a:buChar char="•"/>
            </a:pPr>
            <a:r>
              <a:rPr lang="en-US" sz="1000" dirty="0"/>
              <a:t>The Ottoman Empire was multi-ethnic and multi-religious, with a majority Muslim population but also including Christians, Jews, and various ethnicities such as Greeks, Armenians, and Arabs</a:t>
            </a:r>
          </a:p>
          <a:p>
            <a:pPr marL="171450" indent="-171450">
              <a:buFont typeface="Arial" panose="020B0604020202020204" pitchFamily="34" charset="0"/>
              <a:buChar char="•"/>
            </a:pPr>
            <a:r>
              <a:rPr lang="en-US" sz="1000" dirty="0"/>
              <a:t>It was known for its strong military and conquered and annexed many territories, becoming one of the largest and most powerful empires in the world</a:t>
            </a:r>
          </a:p>
          <a:p>
            <a:pPr marL="171450" indent="-171450">
              <a:buFont typeface="Arial" panose="020B0604020202020204" pitchFamily="34" charset="0"/>
              <a:buChar char="•"/>
            </a:pPr>
            <a:r>
              <a:rPr lang="en-US" sz="1000" dirty="0"/>
              <a:t>It reached its peak in the 16th and 17th centuries, controlling much of southeastern Europe, western Asia, and North Africa</a:t>
            </a:r>
          </a:p>
          <a:p>
            <a:pPr marL="171450" indent="-171450">
              <a:buFont typeface="Arial" panose="020B0604020202020204" pitchFamily="34" charset="0"/>
              <a:buChar char="•"/>
            </a:pPr>
            <a:r>
              <a:rPr lang="en-US" sz="1000" dirty="0"/>
              <a:t>The Ottoman Empire was ruled by a sultan with absolute power, advised by a council of officials called the Divan</a:t>
            </a:r>
          </a:p>
          <a:p>
            <a:pPr marL="171450" indent="-171450">
              <a:buFont typeface="Arial" panose="020B0604020202020204" pitchFamily="34" charset="0"/>
              <a:buChar char="•"/>
            </a:pPr>
            <a:r>
              <a:rPr lang="en-US" sz="1000" dirty="0"/>
              <a:t>It was divided into provinces, each with its own governor</a:t>
            </a:r>
          </a:p>
          <a:p>
            <a:pPr marL="171450" indent="-171450">
              <a:buFont typeface="Arial" panose="020B0604020202020204" pitchFamily="34" charset="0"/>
              <a:buChar char="•"/>
            </a:pPr>
            <a:r>
              <a:rPr lang="en-US" sz="1000" dirty="0"/>
              <a:t>The Ottoman Empire was known for its bureaucracy and centralized government</a:t>
            </a:r>
          </a:p>
          <a:p>
            <a:pPr marL="171450" indent="-171450">
              <a:buFont typeface="Arial" panose="020B0604020202020204" pitchFamily="34" charset="0"/>
              <a:buChar char="•"/>
            </a:pPr>
            <a:r>
              <a:rPr lang="en-US" sz="1000" dirty="0"/>
              <a:t>It had a diverse culture with many languages and traditions, and was known for its artistic and intellectual achievements</a:t>
            </a:r>
          </a:p>
          <a:p>
            <a:pPr marL="171450" indent="-171450">
              <a:buFont typeface="Arial" panose="020B0604020202020204" pitchFamily="34" charset="0"/>
              <a:buChar char="•"/>
            </a:pPr>
            <a:r>
              <a:rPr lang="en-US" sz="1000" dirty="0"/>
              <a:t>The Ottoman Empire was also known for its religious tolerance</a:t>
            </a:r>
          </a:p>
          <a:p>
            <a:pPr marL="171450" indent="-171450">
              <a:buFont typeface="Arial" panose="020B0604020202020204" pitchFamily="34" charset="0"/>
              <a:buChar char="•"/>
            </a:pPr>
            <a:r>
              <a:rPr lang="en-US" sz="1000" dirty="0"/>
              <a:t>It declined in the 19th century due to internal conflicts and external pressures from European powers and was dissolved in 1922, leading to the establishment of the Republic of Turkey</a:t>
            </a:r>
          </a:p>
          <a:p>
            <a:pPr marL="171450" indent="-171450">
              <a:buFont typeface="Arial" panose="020B0604020202020204" pitchFamily="34" charset="0"/>
              <a:buChar char="•"/>
            </a:pPr>
            <a:r>
              <a:rPr lang="en-US" sz="1000" dirty="0"/>
              <a:t>Despite its decline, the Ottoman Empire left a significant impact on the world and is remembered for its rich history and cultural diversity</a:t>
            </a:r>
          </a:p>
        </p:txBody>
      </p:sp>
    </p:spTree>
    <p:extLst>
      <p:ext uri="{BB962C8B-B14F-4D97-AF65-F5344CB8AC3E}">
        <p14:creationId xmlns:p14="http://schemas.microsoft.com/office/powerpoint/2010/main" val="3690339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Pre-Empires</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fontScale="77500" lnSpcReduction="20000"/>
          </a:bodyPr>
          <a:lstStyle/>
          <a:p>
            <a:pPr marL="171450" indent="-171450">
              <a:buFont typeface="Arial" panose="020B0604020202020204" pitchFamily="34" charset="0"/>
              <a:buChar char="•"/>
            </a:pPr>
            <a:r>
              <a:rPr lang="en-US" sz="1000" dirty="0"/>
              <a:t>Life before empires was a time of small, decentralized communities</a:t>
            </a:r>
          </a:p>
          <a:p>
            <a:pPr marL="171450" indent="-171450">
              <a:buFont typeface="Arial" panose="020B0604020202020204" pitchFamily="34" charset="0"/>
              <a:buChar char="•"/>
            </a:pPr>
            <a:r>
              <a:rPr lang="en-US" sz="1000" dirty="0"/>
              <a:t>These communities were based on kinship ties and were organized around the needs of their members</a:t>
            </a:r>
          </a:p>
          <a:p>
            <a:pPr marL="171450" indent="-171450">
              <a:buFont typeface="Arial" panose="020B0604020202020204" pitchFamily="34" charset="0"/>
              <a:buChar char="•"/>
            </a:pPr>
            <a:r>
              <a:rPr lang="en-US" sz="1000" dirty="0"/>
              <a:t>They were self-sufficient and relied on local resources for survival</a:t>
            </a:r>
          </a:p>
          <a:p>
            <a:pPr marL="171450" indent="-171450">
              <a:buFont typeface="Arial" panose="020B0604020202020204" pitchFamily="34" charset="0"/>
              <a:buChar char="•"/>
            </a:pPr>
            <a:r>
              <a:rPr lang="en-US" sz="1000" dirty="0"/>
              <a:t>People lived in small settlements or villages and engaged in activities such as farming, hunting, and gathering</a:t>
            </a:r>
          </a:p>
          <a:p>
            <a:pPr marL="171450" indent="-171450">
              <a:buFont typeface="Arial" panose="020B0604020202020204" pitchFamily="34" charset="0"/>
              <a:buChar char="•"/>
            </a:pPr>
            <a:r>
              <a:rPr lang="en-US" sz="1000" dirty="0"/>
              <a:t>These communities were often isolated from one another and had little contact with the outside world</a:t>
            </a:r>
          </a:p>
          <a:p>
            <a:pPr marL="171450" indent="-171450">
              <a:buFont typeface="Arial" panose="020B0604020202020204" pitchFamily="34" charset="0"/>
              <a:buChar char="•"/>
            </a:pPr>
            <a:r>
              <a:rPr lang="en-US" sz="1000" dirty="0"/>
              <a:t>They were also often in conflict with neighboring communities over resources and territory</a:t>
            </a:r>
          </a:p>
          <a:p>
            <a:pPr marL="171450" indent="-171450">
              <a:buFont typeface="Arial" panose="020B0604020202020204" pitchFamily="34" charset="0"/>
              <a:buChar char="•"/>
            </a:pPr>
            <a:r>
              <a:rPr lang="en-US" sz="1000" dirty="0"/>
              <a:t>In terms of religion and culture, there was a diverse array of beliefs and practices</a:t>
            </a:r>
          </a:p>
          <a:p>
            <a:pPr marL="171450" indent="-171450">
              <a:buFont typeface="Arial" panose="020B0604020202020204" pitchFamily="34" charset="0"/>
              <a:buChar char="•"/>
            </a:pPr>
            <a:r>
              <a:rPr lang="en-US" sz="1000" dirty="0"/>
              <a:t>Many communities had their own gods and goddesses and their religious practices revolved around their worship</a:t>
            </a:r>
          </a:p>
          <a:p>
            <a:pPr marL="171450" indent="-171450">
              <a:buFont typeface="Arial" panose="020B0604020202020204" pitchFamily="34" charset="0"/>
              <a:buChar char="•"/>
            </a:pPr>
            <a:r>
              <a:rPr lang="en-US" sz="1000" dirty="0"/>
              <a:t>In terms of social organization, there was a lack of central authority and decisions were often made by a council of elders or through consensus</a:t>
            </a:r>
          </a:p>
          <a:p>
            <a:pPr marL="171450" indent="-171450">
              <a:buFont typeface="Arial" panose="020B0604020202020204" pitchFamily="34" charset="0"/>
              <a:buChar char="•"/>
            </a:pPr>
            <a:r>
              <a:rPr lang="en-US" sz="1000" dirty="0"/>
              <a:t>Some communities did have leaders who held positions of power and influence, chosen based on their skills and abilities rather than social status or wealth</a:t>
            </a:r>
          </a:p>
          <a:p>
            <a:pPr marL="171450" indent="-171450">
              <a:buFont typeface="Arial" panose="020B0604020202020204" pitchFamily="34" charset="0"/>
              <a:buChar char="•"/>
            </a:pPr>
            <a:r>
              <a:rPr lang="en-US" sz="1000" dirty="0"/>
              <a:t>Overall, life before empires was marked by a lack of centralization and a focus on the needs of local communities, in contrast to the complex and centralized societies that would emerge with the rise of empires.</a:t>
            </a:r>
          </a:p>
          <a:p>
            <a:pPr marL="171450" indent="-171450">
              <a:buFont typeface="Arial" panose="020B0604020202020204" pitchFamily="34" charset="0"/>
              <a:buChar char="•"/>
            </a:pPr>
            <a:r>
              <a:rPr lang="en-US" sz="1000" dirty="0"/>
              <a:t>Studying life before empires allows us to better understand the history and development of human societies, as well as the cultural and societal changes that have occurred over time.</a:t>
            </a:r>
          </a:p>
        </p:txBody>
      </p:sp>
    </p:spTree>
    <p:extLst>
      <p:ext uri="{BB962C8B-B14F-4D97-AF65-F5344CB8AC3E}">
        <p14:creationId xmlns:p14="http://schemas.microsoft.com/office/powerpoint/2010/main" val="3396655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Aztec Empire </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a:bodyPr>
          <a:lstStyle/>
          <a:p>
            <a:pPr marL="171450" indent="-171450">
              <a:buFont typeface="Arial" panose="020B0604020202020204" pitchFamily="34" charset="0"/>
              <a:buChar char="•"/>
            </a:pPr>
            <a:r>
              <a:rPr lang="en-US" sz="1000" dirty="0"/>
              <a:t>The Aztec Empire was a civilization that emerged in central and southern Mexico in the 14th century</a:t>
            </a:r>
          </a:p>
          <a:p>
            <a:pPr marL="171450" indent="-171450">
              <a:buFont typeface="Arial" panose="020B0604020202020204" pitchFamily="34" charset="0"/>
              <a:buChar char="•"/>
            </a:pPr>
            <a:r>
              <a:rPr lang="en-US" sz="1000" dirty="0"/>
              <a:t>It was a highly organized and powerful empire that lasted until the 16th century, when it was conquered by the Spanish</a:t>
            </a:r>
          </a:p>
          <a:p>
            <a:pPr marL="171450" indent="-171450">
              <a:buFont typeface="Arial" panose="020B0604020202020204" pitchFamily="34" charset="0"/>
              <a:buChar char="•"/>
            </a:pPr>
            <a:r>
              <a:rPr lang="en-US" sz="1000" dirty="0"/>
              <a:t>The Aztecs were a Nahuatl-speaking people who migrated to the central valley of Mexico in the 13th century and established their capital, Tenochtitlan, on an island in Lake Texcoco</a:t>
            </a:r>
          </a:p>
          <a:p>
            <a:pPr marL="171450" indent="-171450">
              <a:buFont typeface="Arial" panose="020B0604020202020204" pitchFamily="34" charset="0"/>
              <a:buChar char="•"/>
            </a:pPr>
            <a:r>
              <a:rPr lang="en-US" sz="1000" dirty="0"/>
              <a:t>The Aztecs were organized into a hierarchical society, with a ruling class at the top and common people at the bottom</a:t>
            </a:r>
          </a:p>
          <a:p>
            <a:pPr marL="171450" indent="-171450">
              <a:buFont typeface="Arial" panose="020B0604020202020204" pitchFamily="34" charset="0"/>
              <a:buChar char="•"/>
            </a:pPr>
            <a:r>
              <a:rPr lang="en-US" sz="1000" dirty="0"/>
              <a:t>They were a highly religious people, worshipping a pantheon of gods and goddesses and practicing human sacrifice</a:t>
            </a:r>
          </a:p>
          <a:p>
            <a:pPr marL="171450" indent="-171450">
              <a:buFont typeface="Arial" panose="020B0604020202020204" pitchFamily="34" charset="0"/>
              <a:buChar char="•"/>
            </a:pPr>
            <a:r>
              <a:rPr lang="en-US" sz="1000" dirty="0"/>
              <a:t>The Aztecs were known for their advanced agriculture and trade system</a:t>
            </a:r>
          </a:p>
          <a:p>
            <a:pPr marL="171450" indent="-171450">
              <a:buFont typeface="Arial" panose="020B0604020202020204" pitchFamily="34" charset="0"/>
              <a:buChar char="•"/>
            </a:pPr>
            <a:r>
              <a:rPr lang="en-US" sz="1000" dirty="0"/>
              <a:t>The Aztec Empire reached its peak in the 15th century, but began to decline in the early 16th century due to internal conflicts and external threats</a:t>
            </a:r>
          </a:p>
          <a:p>
            <a:pPr marL="171450" indent="-171450">
              <a:buFont typeface="Arial" panose="020B0604020202020204" pitchFamily="34" charset="0"/>
              <a:buChar char="•"/>
            </a:pPr>
            <a:r>
              <a:rPr lang="en-US" sz="1000" dirty="0"/>
              <a:t>The Spanish arrived in Mexico in 1519 and were able to conquer the Aztecs with the help of native allies, marking the end of the Aztec Empire</a:t>
            </a:r>
          </a:p>
        </p:txBody>
      </p:sp>
    </p:spTree>
    <p:extLst>
      <p:ext uri="{BB962C8B-B14F-4D97-AF65-F5344CB8AC3E}">
        <p14:creationId xmlns:p14="http://schemas.microsoft.com/office/powerpoint/2010/main" val="54306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Inca Empire </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a:bodyPr>
          <a:lstStyle/>
          <a:p>
            <a:pPr marL="171450" indent="-171450">
              <a:buFont typeface="Arial" panose="020B0604020202020204" pitchFamily="34" charset="0"/>
              <a:buChar char="•"/>
            </a:pPr>
            <a:r>
              <a:rPr lang="en-US" sz="1000" dirty="0"/>
              <a:t>The ancient Inca Empire was a civilization that flourished in South America from the 12th to 16th centuries</a:t>
            </a:r>
          </a:p>
          <a:p>
            <a:pPr marL="171450" indent="-171450">
              <a:buFont typeface="Arial" panose="020B0604020202020204" pitchFamily="34" charset="0"/>
              <a:buChar char="•"/>
            </a:pPr>
            <a:r>
              <a:rPr lang="en-US" sz="1000" dirty="0"/>
              <a:t>It was centered in the Andes Mountains of present-day Peru and was the largest empire in pre-Columbian America</a:t>
            </a:r>
          </a:p>
          <a:p>
            <a:pPr marL="171450" indent="-171450">
              <a:buFont typeface="Arial" panose="020B0604020202020204" pitchFamily="34" charset="0"/>
              <a:buChar char="•"/>
            </a:pPr>
            <a:r>
              <a:rPr lang="en-US" sz="1000" dirty="0"/>
              <a:t>The Inca civilization was known for its advanced system of government, impressive infrastructure, and well-organized society</a:t>
            </a:r>
          </a:p>
          <a:p>
            <a:pPr marL="171450" indent="-171450">
              <a:buFont typeface="Arial" panose="020B0604020202020204" pitchFamily="34" charset="0"/>
              <a:buChar char="•"/>
            </a:pPr>
            <a:r>
              <a:rPr lang="en-US" sz="1000" dirty="0"/>
              <a:t>The Inca Empire was founded by the ruler </a:t>
            </a:r>
            <a:r>
              <a:rPr lang="en-US" sz="1000" dirty="0" err="1"/>
              <a:t>Pachacuti</a:t>
            </a:r>
            <a:r>
              <a:rPr lang="en-US" sz="1000" dirty="0"/>
              <a:t> in the early 14th century and expanded through the conquest of neighboring civilizations</a:t>
            </a:r>
          </a:p>
          <a:p>
            <a:pPr marL="171450" indent="-171450">
              <a:buFont typeface="Arial" panose="020B0604020202020204" pitchFamily="34" charset="0"/>
              <a:buChar char="•"/>
            </a:pPr>
            <a:r>
              <a:rPr lang="en-US" sz="1000" dirty="0"/>
              <a:t>The Inca government was highly centralized, with the Sapa Inca at its head and a hierarchy of officials and administrators below him</a:t>
            </a:r>
          </a:p>
          <a:p>
            <a:pPr marL="171450" indent="-171450">
              <a:buFont typeface="Arial" panose="020B0604020202020204" pitchFamily="34" charset="0"/>
              <a:buChar char="•"/>
            </a:pPr>
            <a:r>
              <a:rPr lang="en-US" sz="1000" dirty="0"/>
              <a:t>The Inca were skilled at agriculture and developed an efficient system of terracing and irrigation</a:t>
            </a:r>
          </a:p>
          <a:p>
            <a:pPr marL="171450" indent="-171450">
              <a:buFont typeface="Arial" panose="020B0604020202020204" pitchFamily="34" charset="0"/>
              <a:buChar char="•"/>
            </a:pPr>
            <a:r>
              <a:rPr lang="en-US" sz="1000" dirty="0"/>
              <a:t>They also engaged in trade with other civilizations and were known for their impressive architecture and road construction</a:t>
            </a:r>
          </a:p>
          <a:p>
            <a:pPr marL="171450" indent="-171450">
              <a:buFont typeface="Arial" panose="020B0604020202020204" pitchFamily="34" charset="0"/>
              <a:buChar char="•"/>
            </a:pPr>
            <a:r>
              <a:rPr lang="en-US" sz="1000" dirty="0"/>
              <a:t>The Inca Empire fell to the Spanish conquistadors in the 16th century and many were killed or enslaved, but the legacy of their culture and traditions lives on today in South America.</a:t>
            </a:r>
          </a:p>
        </p:txBody>
      </p:sp>
    </p:spTree>
    <p:extLst>
      <p:ext uri="{BB962C8B-B14F-4D97-AF65-F5344CB8AC3E}">
        <p14:creationId xmlns:p14="http://schemas.microsoft.com/office/powerpoint/2010/main" val="468548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10;&#10;Description automatically generated">
            <a:extLst>
              <a:ext uri="{FF2B5EF4-FFF2-40B4-BE49-F238E27FC236}">
                <a16:creationId xmlns:a16="http://schemas.microsoft.com/office/drawing/2014/main" id="{C969611F-2C08-446B-9530-30EFB30A72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D5139D29-B12B-4A1D-9296-2B9E581EFFEB}"/>
              </a:ext>
            </a:extLst>
          </p:cNvPr>
          <p:cNvPicPr>
            <a:picLocks noChangeAspect="1"/>
          </p:cNvPicPr>
          <p:nvPr/>
        </p:nvPicPr>
        <p:blipFill>
          <a:blip r:embed="rId3"/>
          <a:stretch>
            <a:fillRect/>
          </a:stretch>
        </p:blipFill>
        <p:spPr>
          <a:xfrm>
            <a:off x="1346464" y="0"/>
            <a:ext cx="9499071" cy="6858000"/>
          </a:xfrm>
          <a:prstGeom prst="rect">
            <a:avLst/>
          </a:prstGeom>
        </p:spPr>
      </p:pic>
      <p:pic>
        <p:nvPicPr>
          <p:cNvPr id="6" name="Picture 5" descr="Logo&#10;&#10;Description automatically generated">
            <a:extLst>
              <a:ext uri="{FF2B5EF4-FFF2-40B4-BE49-F238E27FC236}">
                <a16:creationId xmlns:a16="http://schemas.microsoft.com/office/drawing/2014/main" id="{D9ED4072-AB98-409D-B664-B30D8F054A7E}"/>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foregroundMark x1="21406" y1="40139" x2="21406" y2="40139"/>
                        <a14:foregroundMark x1="70703" y1="61806" x2="70703" y2="61806"/>
                        <a14:backgroundMark x1="30547" y1="43333" x2="30547" y2="43333"/>
                        <a14:backgroundMark x1="33438" y1="48889" x2="33438" y2="48889"/>
                        <a14:backgroundMark x1="45078" y1="45417" x2="44922" y2="44583"/>
                        <a14:backgroundMark x1="18984" y1="46111" x2="18984" y2="46111"/>
                        <a14:backgroundMark x1="23516" y1="45556" x2="23516" y2="45556"/>
                        <a14:backgroundMark x1="23828" y1="48056" x2="23828" y2="48056"/>
                        <a14:backgroundMark x1="23203" y1="44167" x2="23203" y2="44167"/>
                        <a14:backgroundMark x1="21719" y1="56111" x2="21719" y2="56111"/>
                        <a14:backgroundMark x1="40000" y1="57500" x2="40000" y2="57500"/>
                        <a14:backgroundMark x1="39922" y1="58750" x2="39922" y2="58750"/>
                        <a14:backgroundMark x1="35859" y1="56944" x2="35859" y2="56944"/>
                        <a14:backgroundMark x1="27344" y1="41806" x2="27344" y2="41806"/>
                        <a14:backgroundMark x1="26016" y1="35417" x2="26016" y2="35417"/>
                        <a14:backgroundMark x1="25625" y1="55000" x2="25625" y2="55000"/>
                        <a14:backgroundMark x1="25625" y1="55972" x2="25625" y2="55972"/>
                        <a14:backgroundMark x1="25547" y1="57639" x2="25547" y2="57639"/>
                        <a14:backgroundMark x1="25469" y1="59167" x2="25469" y2="59167"/>
                      </a14:backgroundRemoval>
                    </a14:imgEffect>
                  </a14:imgLayer>
                </a14:imgProps>
              </a:ext>
              <a:ext uri="{28A0092B-C50C-407E-A947-70E740481C1C}">
                <a14:useLocalDpi xmlns:a14="http://schemas.microsoft.com/office/drawing/2010/main" val="0"/>
              </a:ext>
            </a:extLst>
          </a:blip>
          <a:stretch>
            <a:fillRect/>
          </a:stretch>
        </p:blipFill>
        <p:spPr>
          <a:xfrm>
            <a:off x="1941690" y="1600076"/>
            <a:ext cx="6502840" cy="3657847"/>
          </a:xfrm>
          <a:prstGeom prst="rect">
            <a:avLst/>
          </a:prstGeom>
        </p:spPr>
      </p:pic>
    </p:spTree>
    <p:extLst>
      <p:ext uri="{BB962C8B-B14F-4D97-AF65-F5344CB8AC3E}">
        <p14:creationId xmlns:p14="http://schemas.microsoft.com/office/powerpoint/2010/main" val="2678460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Indus Valley </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fontScale="92500" lnSpcReduction="10000"/>
          </a:bodyPr>
          <a:lstStyle/>
          <a:p>
            <a:pPr marL="171450" indent="-171450">
              <a:buFont typeface="Arial" panose="020B0604020202020204" pitchFamily="34" charset="0"/>
              <a:buChar char="•"/>
            </a:pPr>
            <a:r>
              <a:rPr lang="en-US" sz="1000" dirty="0"/>
              <a:t>The Indus Valley Civilization was an ancient civilization located in modern-day Pakistan and northwest India</a:t>
            </a:r>
          </a:p>
          <a:p>
            <a:pPr marL="171450" indent="-171450">
              <a:buFont typeface="Arial" panose="020B0604020202020204" pitchFamily="34" charset="0"/>
              <a:buChar char="•"/>
            </a:pPr>
            <a:r>
              <a:rPr lang="en-US" sz="1000" dirty="0"/>
              <a:t>It is also known as the Harappan Civilization, after the city of Harappa, which was one of the first cities to be excavated</a:t>
            </a:r>
          </a:p>
          <a:p>
            <a:pPr marL="171450" indent="-171450">
              <a:buFont typeface="Arial" panose="020B0604020202020204" pitchFamily="34" charset="0"/>
              <a:buChar char="•"/>
            </a:pPr>
            <a:r>
              <a:rPr lang="en-US" sz="1000" dirty="0"/>
              <a:t>The Indus Valley Civilization is believed to have emerged around 2500 BCE and to have lasted until 1900 BCE</a:t>
            </a:r>
          </a:p>
          <a:p>
            <a:pPr marL="171450" indent="-171450">
              <a:buFont typeface="Arial" panose="020B0604020202020204" pitchFamily="34" charset="0"/>
              <a:buChar char="•"/>
            </a:pPr>
            <a:r>
              <a:rPr lang="en-US" sz="1000" dirty="0"/>
              <a:t>It is characterized by well-planned cities, advanced urban planning, and a highly developed system of trade and communication</a:t>
            </a:r>
          </a:p>
          <a:p>
            <a:pPr marL="171450" indent="-171450">
              <a:buFont typeface="Arial" panose="020B0604020202020204" pitchFamily="34" charset="0"/>
              <a:buChar char="•"/>
            </a:pPr>
            <a:r>
              <a:rPr lang="en-US" sz="1000" dirty="0"/>
              <a:t>The cities of the Indus Valley Civilization were characterized by a grid system of streets and houses made of brick</a:t>
            </a:r>
          </a:p>
          <a:p>
            <a:pPr marL="171450" indent="-171450">
              <a:buFont typeface="Arial" panose="020B0604020202020204" pitchFamily="34" charset="0"/>
              <a:buChar char="•"/>
            </a:pPr>
            <a:r>
              <a:rPr lang="en-US" sz="1000" dirty="0"/>
              <a:t>The Indus Valley Civilization is known for its impressive engineering feats, including advanced drainage systems and water storage systems</a:t>
            </a:r>
          </a:p>
          <a:p>
            <a:pPr marL="171450" indent="-171450">
              <a:buFont typeface="Arial" panose="020B0604020202020204" pitchFamily="34" charset="0"/>
              <a:buChar char="•"/>
            </a:pPr>
            <a:r>
              <a:rPr lang="en-US" sz="1000" dirty="0"/>
              <a:t>The people of the Indus Valley Civilization developed a system of writing that has not yet been fully deciphered</a:t>
            </a:r>
          </a:p>
          <a:p>
            <a:pPr marL="171450" indent="-171450">
              <a:buFont typeface="Arial" panose="020B0604020202020204" pitchFamily="34" charset="0"/>
              <a:buChar char="•"/>
            </a:pPr>
            <a:r>
              <a:rPr lang="en-US" sz="1000" dirty="0"/>
              <a:t>The Indus Valley Civilization was a thriving civilization with a highly developed system of trade and commerce, trading with other civilizations in the region and as far away as Central Asia and the Persian Gulf</a:t>
            </a:r>
          </a:p>
          <a:p>
            <a:pPr marL="171450" indent="-171450">
              <a:buFont typeface="Arial" panose="020B0604020202020204" pitchFamily="34" charset="0"/>
              <a:buChar char="•"/>
            </a:pPr>
            <a:r>
              <a:rPr lang="en-US" sz="1000" dirty="0"/>
              <a:t>The Indus Valley Civilization declined around 1900 BCE, possibly due to a change in the course of the Indus River</a:t>
            </a:r>
          </a:p>
          <a:p>
            <a:pPr marL="171450" indent="-171450">
              <a:buFont typeface="Arial" panose="020B0604020202020204" pitchFamily="34" charset="0"/>
              <a:buChar char="•"/>
            </a:pPr>
            <a:r>
              <a:rPr lang="en-US" sz="1000" dirty="0"/>
              <a:t>Despite its decline, the Indus Valley Civilization had a lasting impact on the region and the world and is considered to be one of the most advanced and important ancient civilizations.</a:t>
            </a:r>
          </a:p>
        </p:txBody>
      </p:sp>
    </p:spTree>
    <p:extLst>
      <p:ext uri="{BB962C8B-B14F-4D97-AF65-F5344CB8AC3E}">
        <p14:creationId xmlns:p14="http://schemas.microsoft.com/office/powerpoint/2010/main" val="3168862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Egypt</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fontScale="92500" lnSpcReduction="20000"/>
          </a:bodyPr>
          <a:lstStyle/>
          <a:p>
            <a:pPr marL="171450" indent="-171450">
              <a:buFont typeface="Arial" panose="020B0604020202020204" pitchFamily="34" charset="0"/>
              <a:buChar char="•"/>
            </a:pPr>
            <a:r>
              <a:rPr lang="en-US" sz="1000" dirty="0"/>
              <a:t>Ancient Egypt civilization emerged around 3100 BCE and lasted until 332 BCE when it was conquered by Alexander the Great</a:t>
            </a:r>
          </a:p>
          <a:p>
            <a:pPr marL="171450" indent="-171450">
              <a:buFont typeface="Arial" panose="020B0604020202020204" pitchFamily="34" charset="0"/>
              <a:buChar char="•"/>
            </a:pPr>
            <a:r>
              <a:rPr lang="en-US" sz="1000" dirty="0"/>
              <a:t>Located in the Nile Valley of Africa</a:t>
            </a:r>
          </a:p>
          <a:p>
            <a:pPr marL="171450" indent="-171450">
              <a:buFont typeface="Arial" panose="020B0604020202020204" pitchFamily="34" charset="0"/>
              <a:buChar char="•"/>
            </a:pPr>
            <a:r>
              <a:rPr lang="en-US" sz="1000" dirty="0"/>
              <a:t>Theocracy with Pharaoh as head of both government and religion</a:t>
            </a:r>
          </a:p>
          <a:p>
            <a:pPr marL="171450" indent="-171450">
              <a:buFont typeface="Arial" panose="020B0604020202020204" pitchFamily="34" charset="0"/>
              <a:buChar char="•"/>
            </a:pPr>
            <a:r>
              <a:rPr lang="en-US" sz="1000" dirty="0"/>
              <a:t>Pharaoh advised by council of nobles and officials</a:t>
            </a:r>
          </a:p>
          <a:p>
            <a:pPr marL="171450" indent="-171450">
              <a:buFont typeface="Arial" panose="020B0604020202020204" pitchFamily="34" charset="0"/>
              <a:buChar char="•"/>
            </a:pPr>
            <a:r>
              <a:rPr lang="en-US" sz="1000" dirty="0"/>
              <a:t>Government divided into hierarchy of officials</a:t>
            </a:r>
          </a:p>
          <a:p>
            <a:pPr marL="171450" indent="-171450">
              <a:buFont typeface="Arial" panose="020B0604020202020204" pitchFamily="34" charset="0"/>
              <a:buChar char="•"/>
            </a:pPr>
            <a:r>
              <a:rPr lang="en-US" sz="1000" dirty="0"/>
              <a:t>Agricultural society with focus on crops such as wheat, barley, and flax</a:t>
            </a:r>
          </a:p>
          <a:p>
            <a:pPr marL="171450" indent="-171450">
              <a:buFont typeface="Arial" panose="020B0604020202020204" pitchFamily="34" charset="0"/>
              <a:buChar char="•"/>
            </a:pPr>
            <a:r>
              <a:rPr lang="en-US" sz="1000" dirty="0"/>
              <a:t>Strong focus on trade and industry, including metalworking and craftsmanship</a:t>
            </a:r>
          </a:p>
          <a:p>
            <a:pPr marL="171450" indent="-171450">
              <a:buFont typeface="Arial" panose="020B0604020202020204" pitchFamily="34" charset="0"/>
              <a:buChar char="•"/>
            </a:pPr>
            <a:r>
              <a:rPr lang="en-US" sz="1000" dirty="0"/>
              <a:t>Skilled in production of jewelry, pottery, and textiles</a:t>
            </a:r>
          </a:p>
          <a:p>
            <a:pPr marL="171450" indent="-171450">
              <a:buFont typeface="Arial" panose="020B0604020202020204" pitchFamily="34" charset="0"/>
              <a:buChar char="•"/>
            </a:pPr>
            <a:r>
              <a:rPr lang="en-US" sz="1000" dirty="0"/>
              <a:t>Known for engineering and construction skills, including pyramids and other impressive structures</a:t>
            </a:r>
          </a:p>
          <a:p>
            <a:pPr marL="171450" indent="-171450">
              <a:buFont typeface="Arial" panose="020B0604020202020204" pitchFamily="34" charset="0"/>
              <a:buChar char="•"/>
            </a:pPr>
            <a:r>
              <a:rPr lang="en-US" sz="1000" dirty="0"/>
              <a:t>Religion central to society, with belief in multiple deities including sun god Ra as creator of the world</a:t>
            </a:r>
          </a:p>
          <a:p>
            <a:pPr marL="171450" indent="-171450">
              <a:buFont typeface="Arial" panose="020B0604020202020204" pitchFamily="34" charset="0"/>
              <a:buChar char="•"/>
            </a:pPr>
            <a:r>
              <a:rPr lang="en-US" sz="1000" dirty="0"/>
              <a:t>Belief in afterlife and elaborate preparations for burial, including mummification and construction of tombs</a:t>
            </a:r>
          </a:p>
          <a:p>
            <a:pPr marL="171450" indent="-171450">
              <a:buFont typeface="Arial" panose="020B0604020202020204" pitchFamily="34" charset="0"/>
              <a:buChar char="•"/>
            </a:pPr>
            <a:r>
              <a:rPr lang="en-US" sz="1000" dirty="0"/>
              <a:t>Contributed to art and literature with hieroglyphics and various works of art</a:t>
            </a:r>
          </a:p>
          <a:p>
            <a:pPr marL="171450" indent="-171450">
              <a:buFont typeface="Arial" panose="020B0604020202020204" pitchFamily="34" charset="0"/>
              <a:buChar char="•"/>
            </a:pPr>
            <a:r>
              <a:rPr lang="en-US" sz="1000" dirty="0"/>
              <a:t>Known for advances in medicine with system of medical knowledge far ahead of its time</a:t>
            </a:r>
          </a:p>
          <a:p>
            <a:pPr marL="171450" indent="-171450">
              <a:buFont typeface="Arial" panose="020B0604020202020204" pitchFamily="34" charset="0"/>
              <a:buChar char="•"/>
            </a:pPr>
            <a:r>
              <a:rPr lang="en-US" sz="1000" dirty="0"/>
              <a:t>Lasting impact still seen in many aspects of modern culture.</a:t>
            </a:r>
          </a:p>
        </p:txBody>
      </p:sp>
    </p:spTree>
    <p:extLst>
      <p:ext uri="{BB962C8B-B14F-4D97-AF65-F5344CB8AC3E}">
        <p14:creationId xmlns:p14="http://schemas.microsoft.com/office/powerpoint/2010/main" val="3843626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Mesopotamia</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a:bodyPr>
          <a:lstStyle/>
          <a:p>
            <a:pPr marL="171450" indent="-171450">
              <a:buFont typeface="Arial" panose="020B0604020202020204" pitchFamily="34" charset="0"/>
              <a:buChar char="•"/>
            </a:pPr>
            <a:r>
              <a:rPr lang="en-US" sz="1000" dirty="0"/>
              <a:t>The ancient Mesopotamia civilization, also known as the Sumerian civilization, was one of the earliest civilizations in the world.</a:t>
            </a:r>
          </a:p>
          <a:p>
            <a:pPr marL="171450" indent="-171450">
              <a:buFont typeface="Arial" panose="020B0604020202020204" pitchFamily="34" charset="0"/>
              <a:buChar char="•"/>
            </a:pPr>
            <a:r>
              <a:rPr lang="en-US" sz="1000" dirty="0"/>
              <a:t>It emerged around 4000 BCE in the Fertile Crescent, a region located in the eastern Mediterranean and western Asia.</a:t>
            </a:r>
          </a:p>
          <a:p>
            <a:pPr marL="171450" indent="-171450">
              <a:buFont typeface="Arial" panose="020B0604020202020204" pitchFamily="34" charset="0"/>
              <a:buChar char="•"/>
            </a:pPr>
            <a:r>
              <a:rPr lang="en-US" sz="1000" dirty="0"/>
              <a:t>The Mesopotamians were the first civilization to develop a system of writing, known as cuneiform, which they used to record laws, literature, and religious texts.</a:t>
            </a:r>
          </a:p>
          <a:p>
            <a:pPr marL="171450" indent="-171450">
              <a:buFont typeface="Arial" panose="020B0604020202020204" pitchFamily="34" charset="0"/>
              <a:buChar char="•"/>
            </a:pPr>
            <a:r>
              <a:rPr lang="en-US" sz="1000" dirty="0"/>
              <a:t>They developed the wheel and a system of irrigation, revolutionizing transportation and agriculture.</a:t>
            </a:r>
          </a:p>
          <a:p>
            <a:pPr marL="171450" indent="-171450">
              <a:buFont typeface="Arial" panose="020B0604020202020204" pitchFamily="34" charset="0"/>
              <a:buChar char="•"/>
            </a:pPr>
            <a:r>
              <a:rPr lang="en-US" sz="1000" dirty="0"/>
              <a:t>The Mesopotamians worshipped a pantheon of gods and goddesses and believed in an afterlife. They were also skilled craftsmen, creating works of art and jewelry.</a:t>
            </a:r>
          </a:p>
          <a:p>
            <a:pPr marL="171450" indent="-171450">
              <a:buFont typeface="Arial" panose="020B0604020202020204" pitchFamily="34" charset="0"/>
              <a:buChar char="•"/>
            </a:pPr>
            <a:r>
              <a:rPr lang="en-US" sz="1000" dirty="0"/>
              <a:t>The Mesopotamia civilization was divided into city-states, each with its own ruler. These city-states often engaged in conflict, but also formed trade alliances and cultural exchange.</a:t>
            </a:r>
          </a:p>
          <a:p>
            <a:pPr marL="171450" indent="-171450">
              <a:buFont typeface="Arial" panose="020B0604020202020204" pitchFamily="34" charset="0"/>
              <a:buChar char="•"/>
            </a:pPr>
            <a:r>
              <a:rPr lang="en-US" sz="1000" dirty="0"/>
              <a:t>The Mesopotamia civilization declined around 2000 BCE due to environmental factors and invasions by foreign powers. However, its legacy can still be seen in modern society.</a:t>
            </a:r>
          </a:p>
        </p:txBody>
      </p:sp>
    </p:spTree>
    <p:extLst>
      <p:ext uri="{BB962C8B-B14F-4D97-AF65-F5344CB8AC3E}">
        <p14:creationId xmlns:p14="http://schemas.microsoft.com/office/powerpoint/2010/main" val="1833106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Maya</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a:bodyPr>
          <a:lstStyle/>
          <a:p>
            <a:pPr marL="171450" indent="-171450">
              <a:buFont typeface="Arial" panose="020B0604020202020204" pitchFamily="34" charset="0"/>
              <a:buChar char="•"/>
            </a:pPr>
            <a:r>
              <a:rPr lang="en-US" sz="1000" dirty="0"/>
              <a:t>The ancient Maya civilization was located in Mesoamerica and flourished from 2000 BCE to 1500 CE</a:t>
            </a:r>
          </a:p>
          <a:p>
            <a:pPr marL="171450" indent="-171450">
              <a:buFont typeface="Arial" panose="020B0604020202020204" pitchFamily="34" charset="0"/>
              <a:buChar char="•"/>
            </a:pPr>
            <a:r>
              <a:rPr lang="en-US" sz="1000" dirty="0"/>
              <a:t>The Maya were skilled farmers, engineers, and artists, and had a highly organized and centralized government</a:t>
            </a:r>
          </a:p>
          <a:p>
            <a:pPr marL="171450" indent="-171450">
              <a:buFont typeface="Arial" panose="020B0604020202020204" pitchFamily="34" charset="0"/>
              <a:buChar char="•"/>
            </a:pPr>
            <a:r>
              <a:rPr lang="en-US" sz="1000" dirty="0"/>
              <a:t>They were known for their impressive architecture, including pyramids, temples, and palaces</a:t>
            </a:r>
          </a:p>
          <a:p>
            <a:pPr marL="171450" indent="-171450">
              <a:buFont typeface="Arial" panose="020B0604020202020204" pitchFamily="34" charset="0"/>
              <a:buChar char="•"/>
            </a:pPr>
            <a:r>
              <a:rPr lang="en-US" sz="1000" dirty="0"/>
              <a:t>They developed a complex system of writing using hieroglyphics and had a sophisticated calendar system</a:t>
            </a:r>
          </a:p>
          <a:p>
            <a:pPr marL="171450" indent="-171450">
              <a:buFont typeface="Arial" panose="020B0604020202020204" pitchFamily="34" charset="0"/>
              <a:buChar char="•"/>
            </a:pPr>
            <a:r>
              <a:rPr lang="en-US" sz="1000" dirty="0"/>
              <a:t>The Maya believed in a pantheon of gods and goddesses and worshipped them through ceremonies and sacrifices</a:t>
            </a:r>
          </a:p>
          <a:p>
            <a:pPr marL="171450" indent="-171450">
              <a:buFont typeface="Arial" panose="020B0604020202020204" pitchFamily="34" charset="0"/>
              <a:buChar char="•"/>
            </a:pPr>
            <a:r>
              <a:rPr lang="en-US" sz="1000" dirty="0"/>
              <a:t>They believed in an afterlife and many of their buildings were designed to honor ancestors and provide a resting place for spirits</a:t>
            </a:r>
          </a:p>
          <a:p>
            <a:pPr marL="171450" indent="-171450">
              <a:buFont typeface="Arial" panose="020B0604020202020204" pitchFamily="34" charset="0"/>
              <a:buChar char="•"/>
            </a:pPr>
            <a:r>
              <a:rPr lang="en-US" sz="1000" dirty="0"/>
              <a:t>The Maya economy was based on agriculture and most of the population lived in rural areas and worked as farmers</a:t>
            </a:r>
          </a:p>
          <a:p>
            <a:pPr marL="171450" indent="-171450">
              <a:buFont typeface="Arial" panose="020B0604020202020204" pitchFamily="34" charset="0"/>
              <a:buChar char="•"/>
            </a:pPr>
            <a:r>
              <a:rPr lang="en-US" sz="1000" dirty="0"/>
              <a:t>The Maya civilization was divided into city-states, each with its own ruler, and wars were common</a:t>
            </a:r>
          </a:p>
          <a:p>
            <a:pPr marL="171450" indent="-171450">
              <a:buFont typeface="Arial" panose="020B0604020202020204" pitchFamily="34" charset="0"/>
              <a:buChar char="•"/>
            </a:pPr>
            <a:r>
              <a:rPr lang="en-US" sz="1000" dirty="0"/>
              <a:t>Despite this, the Maya achieved a high level of cultural and technological development and left a lasting legacy in the region</a:t>
            </a:r>
          </a:p>
        </p:txBody>
      </p:sp>
    </p:spTree>
    <p:extLst>
      <p:ext uri="{BB962C8B-B14F-4D97-AF65-F5344CB8AC3E}">
        <p14:creationId xmlns:p14="http://schemas.microsoft.com/office/powerpoint/2010/main" val="1242805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Greek</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a:bodyPr>
          <a:lstStyle/>
          <a:p>
            <a:pPr marL="171450" indent="-171450">
              <a:buFont typeface="Arial" panose="020B0604020202020204" pitchFamily="34" charset="0"/>
              <a:buChar char="•"/>
            </a:pPr>
            <a:r>
              <a:rPr lang="en-US" sz="1000" dirty="0"/>
              <a:t>The ancient Greek civilization, also known as the Hellenic civilization, flourished in Greece and the Mediterranean in the 8th-6th centuries BCE</a:t>
            </a:r>
          </a:p>
          <a:p>
            <a:pPr marL="171450" indent="-171450">
              <a:buFont typeface="Arial" panose="020B0604020202020204" pitchFamily="34" charset="0"/>
              <a:buChar char="•"/>
            </a:pPr>
            <a:r>
              <a:rPr lang="en-US" sz="1000" dirty="0"/>
              <a:t>It was divided into city-states, with the most influential being Athens and Sparta</a:t>
            </a:r>
          </a:p>
          <a:p>
            <a:pPr marL="171450" indent="-171450">
              <a:buFont typeface="Arial" panose="020B0604020202020204" pitchFamily="34" charset="0"/>
              <a:buChar char="•"/>
            </a:pPr>
            <a:r>
              <a:rPr lang="en-US" sz="1000" dirty="0"/>
              <a:t>The ancient Greeks were known for their contributions to the arts, literature, and philosophy</a:t>
            </a:r>
          </a:p>
          <a:p>
            <a:pPr marL="171450" indent="-171450">
              <a:buFont typeface="Arial" panose="020B0604020202020204" pitchFamily="34" charset="0"/>
              <a:buChar char="•"/>
            </a:pPr>
            <a:r>
              <a:rPr lang="en-US" sz="1000" dirty="0"/>
              <a:t>Philosophers such as Socrates, Plato, and Aristotle developed important theories and ideas that continue to influence modern thought</a:t>
            </a:r>
          </a:p>
          <a:p>
            <a:pPr marL="171450" indent="-171450">
              <a:buFont typeface="Arial" panose="020B0604020202020204" pitchFamily="34" charset="0"/>
              <a:buChar char="•"/>
            </a:pPr>
            <a:r>
              <a:rPr lang="en-US" sz="1000" dirty="0"/>
              <a:t>The ancient Greeks also made advances in science and mathematics, including the concept of the scientific method</a:t>
            </a:r>
          </a:p>
          <a:p>
            <a:pPr marL="171450" indent="-171450">
              <a:buFont typeface="Arial" panose="020B0604020202020204" pitchFamily="34" charset="0"/>
              <a:buChar char="•"/>
            </a:pPr>
            <a:r>
              <a:rPr lang="en-US" sz="1000" dirty="0"/>
              <a:t>Despite its many achievements, the ancient Greek civilization faced numerous challenges, including wars and internal conflicts, but left a lasting legacy on Western civilization.</a:t>
            </a:r>
          </a:p>
        </p:txBody>
      </p:sp>
    </p:spTree>
    <p:extLst>
      <p:ext uri="{BB962C8B-B14F-4D97-AF65-F5344CB8AC3E}">
        <p14:creationId xmlns:p14="http://schemas.microsoft.com/office/powerpoint/2010/main" val="2801720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China</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lnSpcReduction="10000"/>
          </a:bodyPr>
          <a:lstStyle/>
          <a:p>
            <a:pPr marL="171450" indent="-171450">
              <a:buFont typeface="Arial" panose="020B0604020202020204" pitchFamily="34" charset="0"/>
              <a:buChar char="•"/>
            </a:pPr>
            <a:r>
              <a:rPr lang="en-US" sz="1000" dirty="0"/>
              <a:t>Ancient Chinese civilization dates back to around 4000 BC</a:t>
            </a:r>
          </a:p>
          <a:p>
            <a:pPr marL="171450" indent="-171450">
              <a:buFont typeface="Arial" panose="020B0604020202020204" pitchFamily="34" charset="0"/>
              <a:buChar char="•"/>
            </a:pPr>
            <a:r>
              <a:rPr lang="en-US" sz="1000" dirty="0"/>
              <a:t>Known for strong and centralized government</a:t>
            </a:r>
          </a:p>
          <a:p>
            <a:pPr marL="171450" indent="-171450">
              <a:buFont typeface="Arial" panose="020B0604020202020204" pitchFamily="34" charset="0"/>
              <a:buChar char="•"/>
            </a:pPr>
            <a:r>
              <a:rPr lang="en-US" sz="1000" dirty="0"/>
              <a:t>Developed sophisticated system of writing and literature</a:t>
            </a:r>
          </a:p>
          <a:p>
            <a:pPr marL="171450" indent="-171450">
              <a:buFont typeface="Arial" panose="020B0604020202020204" pitchFamily="34" charset="0"/>
              <a:buChar char="•"/>
            </a:pPr>
            <a:r>
              <a:rPr lang="en-US" sz="1000" dirty="0"/>
              <a:t>Rich cultural and artistic tradition</a:t>
            </a:r>
          </a:p>
          <a:p>
            <a:pPr marL="171450" indent="-171450">
              <a:buFont typeface="Arial" panose="020B0604020202020204" pitchFamily="34" charset="0"/>
              <a:buChar char="•"/>
            </a:pPr>
            <a:r>
              <a:rPr lang="en-US" sz="1000" dirty="0"/>
              <a:t>Made significant achievements in science and technology (wheel, written language, paper)</a:t>
            </a:r>
          </a:p>
          <a:p>
            <a:pPr marL="171450" indent="-171450">
              <a:buFont typeface="Arial" panose="020B0604020202020204" pitchFamily="34" charset="0"/>
              <a:buChar char="•"/>
            </a:pPr>
            <a:r>
              <a:rPr lang="en-US" sz="1000" dirty="0"/>
              <a:t>Contributed to medicine (acupuncture, herbal remedies)</a:t>
            </a:r>
          </a:p>
          <a:p>
            <a:pPr marL="171450" indent="-171450">
              <a:buFont typeface="Arial" panose="020B0604020202020204" pitchFamily="34" charset="0"/>
              <a:buChar char="•"/>
            </a:pPr>
            <a:r>
              <a:rPr lang="en-US" sz="1000" dirty="0"/>
              <a:t>Agricultural society, relying on rice, wheat, and other crops</a:t>
            </a:r>
          </a:p>
          <a:p>
            <a:pPr marL="171450" indent="-171450">
              <a:buFont typeface="Arial" panose="020B0604020202020204" pitchFamily="34" charset="0"/>
              <a:buChar char="•"/>
            </a:pPr>
            <a:r>
              <a:rPr lang="en-US" sz="1000" dirty="0"/>
              <a:t>Engaged in trade and commerce with other civilizations in Asia and the rest of the world</a:t>
            </a:r>
          </a:p>
          <a:p>
            <a:pPr marL="171450" indent="-171450">
              <a:buFont typeface="Arial" panose="020B0604020202020204" pitchFamily="34" charset="0"/>
              <a:buChar char="•"/>
            </a:pPr>
            <a:r>
              <a:rPr lang="en-US" sz="1000" dirty="0"/>
              <a:t>Strong military with well-trained and disciplined army</a:t>
            </a:r>
          </a:p>
          <a:p>
            <a:pPr marL="171450" indent="-171450">
              <a:buFont typeface="Arial" panose="020B0604020202020204" pitchFamily="34" charset="0"/>
              <a:buChar char="•"/>
            </a:pPr>
            <a:r>
              <a:rPr lang="en-US" sz="1000" dirty="0"/>
              <a:t>Sophisticated system of governance led by an emperor or empress</a:t>
            </a:r>
          </a:p>
          <a:p>
            <a:pPr marL="171450" indent="-171450">
              <a:buFont typeface="Arial" panose="020B0604020202020204" pitchFamily="34" charset="0"/>
              <a:buChar char="•"/>
            </a:pPr>
            <a:r>
              <a:rPr lang="en-US" sz="1000" dirty="0"/>
              <a:t>Deeply religious with complex system of beliefs (ancestor worship, gods and goddesses)</a:t>
            </a:r>
          </a:p>
          <a:p>
            <a:pPr marL="171450" indent="-171450">
              <a:buFont typeface="Arial" panose="020B0604020202020204" pitchFamily="34" charset="0"/>
              <a:buChar char="•"/>
            </a:pPr>
            <a:r>
              <a:rPr lang="en-US" sz="1000" dirty="0"/>
              <a:t>Rich tradition of art and literature (poetry, painting, music)</a:t>
            </a:r>
          </a:p>
          <a:p>
            <a:pPr marL="171450" indent="-171450">
              <a:buFont typeface="Arial" panose="020B0604020202020204" pitchFamily="34" charset="0"/>
              <a:buChar char="•"/>
            </a:pPr>
            <a:r>
              <a:rPr lang="en-US" sz="1000" dirty="0"/>
              <a:t>Influential and advanced society with lasting impact on the modern world</a:t>
            </a:r>
          </a:p>
        </p:txBody>
      </p:sp>
    </p:spTree>
    <p:extLst>
      <p:ext uri="{BB962C8B-B14F-4D97-AF65-F5344CB8AC3E}">
        <p14:creationId xmlns:p14="http://schemas.microsoft.com/office/powerpoint/2010/main" val="3551617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10;&#10;Description automatically generated">
            <a:extLst>
              <a:ext uri="{FF2B5EF4-FFF2-40B4-BE49-F238E27FC236}">
                <a16:creationId xmlns:a16="http://schemas.microsoft.com/office/drawing/2014/main" id="{65FAF527-D120-43BA-B965-E7D21AB9CB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descr="A picture containing text&#10;&#10;Description automatically generated">
            <a:extLst>
              <a:ext uri="{FF2B5EF4-FFF2-40B4-BE49-F238E27FC236}">
                <a16:creationId xmlns:a16="http://schemas.microsoft.com/office/drawing/2014/main" id="{786646AF-1B57-4ABB-9CB8-4687FB856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242" y="309267"/>
            <a:ext cx="6256329" cy="6239466"/>
          </a:xfrm>
          <a:prstGeom prst="rect">
            <a:avLst/>
          </a:prstGeom>
        </p:spPr>
      </p:pic>
      <p:sp>
        <p:nvSpPr>
          <p:cNvPr id="2" name="Title 1">
            <a:extLst>
              <a:ext uri="{FF2B5EF4-FFF2-40B4-BE49-F238E27FC236}">
                <a16:creationId xmlns:a16="http://schemas.microsoft.com/office/drawing/2014/main" id="{1BBD692D-6F4D-453F-B1A1-17970BC20924}"/>
              </a:ext>
            </a:extLst>
          </p:cNvPr>
          <p:cNvSpPr>
            <a:spLocks noGrp="1"/>
          </p:cNvSpPr>
          <p:nvPr>
            <p:ph type="title"/>
          </p:nvPr>
        </p:nvSpPr>
        <p:spPr/>
        <p:txBody>
          <a:bodyPr/>
          <a:lstStyle/>
          <a:p>
            <a:r>
              <a:rPr lang="en-US" dirty="0">
                <a:solidFill>
                  <a:schemeClr val="bg1"/>
                </a:solidFill>
              </a:rPr>
              <a:t>Rome</a:t>
            </a:r>
          </a:p>
        </p:txBody>
      </p:sp>
      <p:sp>
        <p:nvSpPr>
          <p:cNvPr id="4" name="Text Placeholder 3">
            <a:extLst>
              <a:ext uri="{FF2B5EF4-FFF2-40B4-BE49-F238E27FC236}">
                <a16:creationId xmlns:a16="http://schemas.microsoft.com/office/drawing/2014/main" id="{153328E2-0BD0-45B8-9CA3-60B6D9621FBC}"/>
              </a:ext>
            </a:extLst>
          </p:cNvPr>
          <p:cNvSpPr>
            <a:spLocks noGrp="1"/>
          </p:cNvSpPr>
          <p:nvPr>
            <p:ph type="body" sz="half" idx="2"/>
          </p:nvPr>
        </p:nvSpPr>
        <p:spPr>
          <a:solidFill>
            <a:schemeClr val="bg1"/>
          </a:solidFill>
        </p:spPr>
        <p:txBody>
          <a:bodyPr anchor="ctr">
            <a:normAutofit/>
          </a:bodyPr>
          <a:lstStyle/>
          <a:p>
            <a:pPr marL="171450" indent="-171450">
              <a:buFont typeface="Arial" panose="020B0604020202020204" pitchFamily="34" charset="0"/>
              <a:buChar char="•"/>
            </a:pPr>
            <a:r>
              <a:rPr lang="en-US" sz="1000" dirty="0"/>
              <a:t>The ancient Roman civilization was a complex and influential society that emerged in the Italian Peninsula in the 8th century BCE.</a:t>
            </a:r>
          </a:p>
          <a:p>
            <a:pPr marL="171450" indent="-171450">
              <a:buFont typeface="Arial" panose="020B0604020202020204" pitchFamily="34" charset="0"/>
              <a:buChar char="•"/>
            </a:pPr>
            <a:r>
              <a:rPr lang="en-US" sz="1000" dirty="0"/>
              <a:t>The Romans were known for their strong military and their ability to conquer and control large territories. They were also skilled in engineering, building roads, aqueducts, and other infrastructure.</a:t>
            </a:r>
          </a:p>
          <a:p>
            <a:pPr marL="171450" indent="-171450">
              <a:buFont typeface="Arial" panose="020B0604020202020204" pitchFamily="34" charset="0"/>
              <a:buChar char="•"/>
            </a:pPr>
            <a:r>
              <a:rPr lang="en-US" sz="1000" dirty="0"/>
              <a:t>The Roman Republic was a federal government that lasted from 509 BCE to 27 BCE. It was made up of two consuls and a council of senators.</a:t>
            </a:r>
          </a:p>
          <a:p>
            <a:pPr marL="171450" indent="-171450">
              <a:buFont typeface="Arial" panose="020B0604020202020204" pitchFamily="34" charset="0"/>
              <a:buChar char="•"/>
            </a:pPr>
            <a:r>
              <a:rPr lang="en-US" sz="1000" dirty="0"/>
              <a:t>The Roman Empire was a monarchy established by Augustus in 27 BCE, after the fall of the Roman Republic. It was divided into the Western Roman Empire and the Eastern Roman Empire.</a:t>
            </a:r>
          </a:p>
          <a:p>
            <a:pPr marL="171450" indent="-171450">
              <a:buFont typeface="Arial" panose="020B0604020202020204" pitchFamily="34" charset="0"/>
              <a:buChar char="•"/>
            </a:pPr>
            <a:r>
              <a:rPr lang="en-US" sz="1000" dirty="0"/>
              <a:t>The Romans were known for their love of entertainment, including theater, chariot racing, gladiatorial games, and public spectacles.</a:t>
            </a:r>
          </a:p>
          <a:p>
            <a:pPr marL="171450" indent="-171450">
              <a:buFont typeface="Arial" panose="020B0604020202020204" pitchFamily="34" charset="0"/>
              <a:buChar char="•"/>
            </a:pPr>
            <a:r>
              <a:rPr lang="en-US" sz="1000" dirty="0"/>
              <a:t>The Romans also had a strong tradition of philosophy and science, and were known for their advanced medical knowledge.</a:t>
            </a:r>
          </a:p>
          <a:p>
            <a:pPr marL="171450" indent="-171450">
              <a:buFont typeface="Arial" panose="020B0604020202020204" pitchFamily="34" charset="0"/>
              <a:buChar char="•"/>
            </a:pPr>
            <a:r>
              <a:rPr lang="en-US" sz="1000" dirty="0"/>
              <a:t>The Roman Empire eventually fell in the 5th century CE, but its legacy lives on today in many modern societies.</a:t>
            </a:r>
          </a:p>
        </p:txBody>
      </p:sp>
    </p:spTree>
    <p:extLst>
      <p:ext uri="{BB962C8B-B14F-4D97-AF65-F5344CB8AC3E}">
        <p14:creationId xmlns:p14="http://schemas.microsoft.com/office/powerpoint/2010/main" val="4119963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59843</TotalTime>
  <Words>3762</Words>
  <Application>Microsoft Office PowerPoint</Application>
  <PresentationFormat>Widescreen</PresentationFormat>
  <Paragraphs>227</Paragraphs>
  <Slides>22</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Module One:  The Shot Callers</vt:lpstr>
      <vt:lpstr>Pre-Empires</vt:lpstr>
      <vt:lpstr>Indus Valley </vt:lpstr>
      <vt:lpstr>Egypt</vt:lpstr>
      <vt:lpstr>Mesopotamia</vt:lpstr>
      <vt:lpstr>Maya</vt:lpstr>
      <vt:lpstr>Greek</vt:lpstr>
      <vt:lpstr>China</vt:lpstr>
      <vt:lpstr>Rome</vt:lpstr>
      <vt:lpstr>Persia</vt:lpstr>
      <vt:lpstr>Kingdom of Aksum</vt:lpstr>
      <vt:lpstr>Kingdom of Ghana</vt:lpstr>
      <vt:lpstr>Byzantine Empire</vt:lpstr>
      <vt:lpstr>Holy Roman Empire</vt:lpstr>
      <vt:lpstr>Kingdom of Songhai </vt:lpstr>
      <vt:lpstr>Mongol Empire</vt:lpstr>
      <vt:lpstr>Kingdom of Great Zimbabwe </vt:lpstr>
      <vt:lpstr>Kingdom of Mali </vt:lpstr>
      <vt:lpstr>Ottoman Empire </vt:lpstr>
      <vt:lpstr>Aztec Empire </vt:lpstr>
      <vt:lpstr>Inca Empire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Two: Colonial Age Part 1 Goals of Colonization, Spain, and France</dc:title>
  <dc:creator>LANCASTERR</dc:creator>
  <cp:lastModifiedBy>Ryan Lancaster</cp:lastModifiedBy>
  <cp:revision>459</cp:revision>
  <dcterms:created xsi:type="dcterms:W3CDTF">2022-08-08T13:58:43Z</dcterms:created>
  <dcterms:modified xsi:type="dcterms:W3CDTF">2023-01-10T02:11:02Z</dcterms:modified>
</cp:coreProperties>
</file>