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7" r:id="rId3"/>
    <p:sldId id="379" r:id="rId4"/>
    <p:sldId id="380" r:id="rId5"/>
    <p:sldId id="430" r:id="rId6"/>
    <p:sldId id="358" r:id="rId7"/>
    <p:sldId id="381" r:id="rId8"/>
    <p:sldId id="382" r:id="rId9"/>
    <p:sldId id="383" r:id="rId10"/>
    <p:sldId id="431" r:id="rId11"/>
    <p:sldId id="359" r:id="rId12"/>
    <p:sldId id="384" r:id="rId13"/>
    <p:sldId id="385" r:id="rId14"/>
    <p:sldId id="386" r:id="rId15"/>
    <p:sldId id="387" r:id="rId16"/>
    <p:sldId id="360" r:id="rId17"/>
    <p:sldId id="388" r:id="rId18"/>
    <p:sldId id="389" r:id="rId19"/>
    <p:sldId id="432" r:id="rId20"/>
    <p:sldId id="433" r:id="rId21"/>
    <p:sldId id="361" r:id="rId22"/>
    <p:sldId id="390" r:id="rId23"/>
    <p:sldId id="391" r:id="rId24"/>
    <p:sldId id="434" r:id="rId25"/>
    <p:sldId id="435" r:id="rId26"/>
    <p:sldId id="362" r:id="rId27"/>
    <p:sldId id="392" r:id="rId28"/>
    <p:sldId id="393" r:id="rId29"/>
    <p:sldId id="394" r:id="rId30"/>
    <p:sldId id="436" r:id="rId31"/>
    <p:sldId id="437" r:id="rId32"/>
    <p:sldId id="438" r:id="rId33"/>
    <p:sldId id="378" r:id="rId34"/>
    <p:sldId id="395" r:id="rId35"/>
    <p:sldId id="397" r:id="rId36"/>
    <p:sldId id="439" r:id="rId37"/>
    <p:sldId id="363" r:id="rId38"/>
    <p:sldId id="398" r:id="rId39"/>
    <p:sldId id="399" r:id="rId40"/>
    <p:sldId id="364" r:id="rId41"/>
    <p:sldId id="401" r:id="rId42"/>
    <p:sldId id="365" r:id="rId43"/>
    <p:sldId id="366" r:id="rId44"/>
    <p:sldId id="404" r:id="rId45"/>
    <p:sldId id="440" r:id="rId46"/>
    <p:sldId id="367" r:id="rId47"/>
    <p:sldId id="441" r:id="rId48"/>
    <p:sldId id="368" r:id="rId49"/>
    <p:sldId id="409" r:id="rId50"/>
    <p:sldId id="410" r:id="rId51"/>
    <p:sldId id="442" r:id="rId52"/>
    <p:sldId id="443" r:id="rId53"/>
    <p:sldId id="369" r:id="rId54"/>
    <p:sldId id="444" r:id="rId55"/>
    <p:sldId id="411" r:id="rId56"/>
    <p:sldId id="412" r:id="rId57"/>
    <p:sldId id="445" r:id="rId58"/>
    <p:sldId id="446" r:id="rId59"/>
    <p:sldId id="371" r:id="rId60"/>
    <p:sldId id="413" r:id="rId61"/>
    <p:sldId id="447" r:id="rId62"/>
    <p:sldId id="372" r:id="rId63"/>
    <p:sldId id="414" r:id="rId64"/>
    <p:sldId id="415" r:id="rId65"/>
    <p:sldId id="416" r:id="rId66"/>
    <p:sldId id="373" r:id="rId67"/>
    <p:sldId id="417" r:id="rId68"/>
    <p:sldId id="418" r:id="rId69"/>
    <p:sldId id="448" r:id="rId70"/>
    <p:sldId id="374" r:id="rId71"/>
    <p:sldId id="419" r:id="rId72"/>
    <p:sldId id="420" r:id="rId73"/>
    <p:sldId id="375" r:id="rId74"/>
    <p:sldId id="421" r:id="rId75"/>
    <p:sldId id="422" r:id="rId76"/>
    <p:sldId id="423" r:id="rId77"/>
    <p:sldId id="449" r:id="rId78"/>
    <p:sldId id="450" r:id="rId79"/>
    <p:sldId id="376" r:id="rId80"/>
    <p:sldId id="424" r:id="rId81"/>
    <p:sldId id="451" r:id="rId82"/>
    <p:sldId id="426" r:id="rId83"/>
    <p:sldId id="377" r:id="rId84"/>
    <p:sldId id="427" r:id="rId85"/>
    <p:sldId id="428" r:id="rId86"/>
    <p:sldId id="429" r:id="rId87"/>
    <p:sldId id="452" r:id="rId88"/>
    <p:sldId id="453" r:id="rId89"/>
    <p:sldId id="35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1892" autoAdjust="0"/>
  </p:normalViewPr>
  <p:slideViewPr>
    <p:cSldViewPr snapToGrid="0">
      <p:cViewPr>
        <p:scale>
          <a:sx n="96" d="100"/>
          <a:sy n="96" d="100"/>
        </p:scale>
        <p:origin x="348" y="3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D01B-F383-438A-B4B0-D3BAFACA8230}"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93372-82B5-40FA-81B7-F382B9F83E9E}" type="slidenum">
              <a:rPr lang="en-US" smtClean="0"/>
              <a:t>‹#›</a:t>
            </a:fld>
            <a:endParaRPr lang="en-US"/>
          </a:p>
        </p:txBody>
      </p:sp>
    </p:spTree>
    <p:extLst>
      <p:ext uri="{BB962C8B-B14F-4D97-AF65-F5344CB8AC3E}">
        <p14:creationId xmlns:p14="http://schemas.microsoft.com/office/powerpoint/2010/main" val="3148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a:t>
            </a:fld>
            <a:endParaRPr lang="en-US"/>
          </a:p>
        </p:txBody>
      </p:sp>
    </p:spTree>
    <p:extLst>
      <p:ext uri="{BB962C8B-B14F-4D97-AF65-F5344CB8AC3E}">
        <p14:creationId xmlns:p14="http://schemas.microsoft.com/office/powerpoint/2010/main" val="81178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11</a:t>
            </a:fld>
            <a:endParaRPr lang="en-US"/>
          </a:p>
        </p:txBody>
      </p:sp>
    </p:spTree>
    <p:extLst>
      <p:ext uri="{BB962C8B-B14F-4D97-AF65-F5344CB8AC3E}">
        <p14:creationId xmlns:p14="http://schemas.microsoft.com/office/powerpoint/2010/main" val="44483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12</a:t>
            </a:fld>
            <a:endParaRPr lang="en-US"/>
          </a:p>
        </p:txBody>
      </p:sp>
    </p:spTree>
    <p:extLst>
      <p:ext uri="{BB962C8B-B14F-4D97-AF65-F5344CB8AC3E}">
        <p14:creationId xmlns:p14="http://schemas.microsoft.com/office/powerpoint/2010/main" val="542839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13</a:t>
            </a:fld>
            <a:endParaRPr lang="en-US"/>
          </a:p>
        </p:txBody>
      </p:sp>
    </p:spTree>
    <p:extLst>
      <p:ext uri="{BB962C8B-B14F-4D97-AF65-F5344CB8AC3E}">
        <p14:creationId xmlns:p14="http://schemas.microsoft.com/office/powerpoint/2010/main" val="167287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14</a:t>
            </a:fld>
            <a:endParaRPr lang="en-US"/>
          </a:p>
        </p:txBody>
      </p:sp>
    </p:spTree>
    <p:extLst>
      <p:ext uri="{BB962C8B-B14F-4D97-AF65-F5344CB8AC3E}">
        <p14:creationId xmlns:p14="http://schemas.microsoft.com/office/powerpoint/2010/main" val="160762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15</a:t>
            </a:fld>
            <a:endParaRPr lang="en-US"/>
          </a:p>
        </p:txBody>
      </p:sp>
    </p:spTree>
    <p:extLst>
      <p:ext uri="{BB962C8B-B14F-4D97-AF65-F5344CB8AC3E}">
        <p14:creationId xmlns:p14="http://schemas.microsoft.com/office/powerpoint/2010/main" val="2260111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16</a:t>
            </a:fld>
            <a:endParaRPr lang="en-US"/>
          </a:p>
        </p:txBody>
      </p:sp>
    </p:spTree>
    <p:extLst>
      <p:ext uri="{BB962C8B-B14F-4D97-AF65-F5344CB8AC3E}">
        <p14:creationId xmlns:p14="http://schemas.microsoft.com/office/powerpoint/2010/main" val="2826828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17</a:t>
            </a:fld>
            <a:endParaRPr lang="en-US"/>
          </a:p>
        </p:txBody>
      </p:sp>
    </p:spTree>
    <p:extLst>
      <p:ext uri="{BB962C8B-B14F-4D97-AF65-F5344CB8AC3E}">
        <p14:creationId xmlns:p14="http://schemas.microsoft.com/office/powerpoint/2010/main" val="159040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18</a:t>
            </a:fld>
            <a:endParaRPr lang="en-US"/>
          </a:p>
        </p:txBody>
      </p:sp>
    </p:spTree>
    <p:extLst>
      <p:ext uri="{BB962C8B-B14F-4D97-AF65-F5344CB8AC3E}">
        <p14:creationId xmlns:p14="http://schemas.microsoft.com/office/powerpoint/2010/main" val="1095408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19</a:t>
            </a:fld>
            <a:endParaRPr lang="en-US"/>
          </a:p>
        </p:txBody>
      </p:sp>
    </p:spTree>
    <p:extLst>
      <p:ext uri="{BB962C8B-B14F-4D97-AF65-F5344CB8AC3E}">
        <p14:creationId xmlns:p14="http://schemas.microsoft.com/office/powerpoint/2010/main" val="2725683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20</a:t>
            </a:fld>
            <a:endParaRPr lang="en-US"/>
          </a:p>
        </p:txBody>
      </p:sp>
    </p:spTree>
    <p:extLst>
      <p:ext uri="{BB962C8B-B14F-4D97-AF65-F5344CB8AC3E}">
        <p14:creationId xmlns:p14="http://schemas.microsoft.com/office/powerpoint/2010/main" val="13342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a:t>
            </a:fld>
            <a:endParaRPr lang="en-US"/>
          </a:p>
        </p:txBody>
      </p:sp>
    </p:spTree>
    <p:extLst>
      <p:ext uri="{BB962C8B-B14F-4D97-AF65-F5344CB8AC3E}">
        <p14:creationId xmlns:p14="http://schemas.microsoft.com/office/powerpoint/2010/main" val="4157064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21</a:t>
            </a:fld>
            <a:endParaRPr lang="en-US"/>
          </a:p>
        </p:txBody>
      </p:sp>
    </p:spTree>
    <p:extLst>
      <p:ext uri="{BB962C8B-B14F-4D97-AF65-F5344CB8AC3E}">
        <p14:creationId xmlns:p14="http://schemas.microsoft.com/office/powerpoint/2010/main" val="1682034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22</a:t>
            </a:fld>
            <a:endParaRPr lang="en-US"/>
          </a:p>
        </p:txBody>
      </p:sp>
    </p:spTree>
    <p:extLst>
      <p:ext uri="{BB962C8B-B14F-4D97-AF65-F5344CB8AC3E}">
        <p14:creationId xmlns:p14="http://schemas.microsoft.com/office/powerpoint/2010/main" val="4063787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23</a:t>
            </a:fld>
            <a:endParaRPr lang="en-US"/>
          </a:p>
        </p:txBody>
      </p:sp>
    </p:spTree>
    <p:extLst>
      <p:ext uri="{BB962C8B-B14F-4D97-AF65-F5344CB8AC3E}">
        <p14:creationId xmlns:p14="http://schemas.microsoft.com/office/powerpoint/2010/main" val="4159621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24</a:t>
            </a:fld>
            <a:endParaRPr lang="en-US"/>
          </a:p>
        </p:txBody>
      </p:sp>
    </p:spTree>
    <p:extLst>
      <p:ext uri="{BB962C8B-B14F-4D97-AF65-F5344CB8AC3E}">
        <p14:creationId xmlns:p14="http://schemas.microsoft.com/office/powerpoint/2010/main" val="2934097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25</a:t>
            </a:fld>
            <a:endParaRPr lang="en-US"/>
          </a:p>
        </p:txBody>
      </p:sp>
    </p:spTree>
    <p:extLst>
      <p:ext uri="{BB962C8B-B14F-4D97-AF65-F5344CB8AC3E}">
        <p14:creationId xmlns:p14="http://schemas.microsoft.com/office/powerpoint/2010/main" val="1630997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26</a:t>
            </a:fld>
            <a:endParaRPr lang="en-US"/>
          </a:p>
        </p:txBody>
      </p:sp>
    </p:spTree>
    <p:extLst>
      <p:ext uri="{BB962C8B-B14F-4D97-AF65-F5344CB8AC3E}">
        <p14:creationId xmlns:p14="http://schemas.microsoft.com/office/powerpoint/2010/main" val="584905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27</a:t>
            </a:fld>
            <a:endParaRPr lang="en-US"/>
          </a:p>
        </p:txBody>
      </p:sp>
    </p:spTree>
    <p:extLst>
      <p:ext uri="{BB962C8B-B14F-4D97-AF65-F5344CB8AC3E}">
        <p14:creationId xmlns:p14="http://schemas.microsoft.com/office/powerpoint/2010/main" val="2970512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28</a:t>
            </a:fld>
            <a:endParaRPr lang="en-US"/>
          </a:p>
        </p:txBody>
      </p:sp>
    </p:spTree>
    <p:extLst>
      <p:ext uri="{BB962C8B-B14F-4D97-AF65-F5344CB8AC3E}">
        <p14:creationId xmlns:p14="http://schemas.microsoft.com/office/powerpoint/2010/main" val="1339358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29</a:t>
            </a:fld>
            <a:endParaRPr lang="en-US"/>
          </a:p>
        </p:txBody>
      </p:sp>
    </p:spTree>
    <p:extLst>
      <p:ext uri="{BB962C8B-B14F-4D97-AF65-F5344CB8AC3E}">
        <p14:creationId xmlns:p14="http://schemas.microsoft.com/office/powerpoint/2010/main" val="660062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30</a:t>
            </a:fld>
            <a:endParaRPr lang="en-US"/>
          </a:p>
        </p:txBody>
      </p:sp>
    </p:spTree>
    <p:extLst>
      <p:ext uri="{BB962C8B-B14F-4D97-AF65-F5344CB8AC3E}">
        <p14:creationId xmlns:p14="http://schemas.microsoft.com/office/powerpoint/2010/main" val="99669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a:t>
            </a:fld>
            <a:endParaRPr lang="en-US"/>
          </a:p>
        </p:txBody>
      </p:sp>
    </p:spTree>
    <p:extLst>
      <p:ext uri="{BB962C8B-B14F-4D97-AF65-F5344CB8AC3E}">
        <p14:creationId xmlns:p14="http://schemas.microsoft.com/office/powerpoint/2010/main" val="1155641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31</a:t>
            </a:fld>
            <a:endParaRPr lang="en-US"/>
          </a:p>
        </p:txBody>
      </p:sp>
    </p:spTree>
    <p:extLst>
      <p:ext uri="{BB962C8B-B14F-4D97-AF65-F5344CB8AC3E}">
        <p14:creationId xmlns:p14="http://schemas.microsoft.com/office/powerpoint/2010/main" val="654345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32</a:t>
            </a:fld>
            <a:endParaRPr lang="en-US"/>
          </a:p>
        </p:txBody>
      </p:sp>
    </p:spTree>
    <p:extLst>
      <p:ext uri="{BB962C8B-B14F-4D97-AF65-F5344CB8AC3E}">
        <p14:creationId xmlns:p14="http://schemas.microsoft.com/office/powerpoint/2010/main" val="2431849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33</a:t>
            </a:fld>
            <a:endParaRPr lang="en-US"/>
          </a:p>
        </p:txBody>
      </p:sp>
    </p:spTree>
    <p:extLst>
      <p:ext uri="{BB962C8B-B14F-4D97-AF65-F5344CB8AC3E}">
        <p14:creationId xmlns:p14="http://schemas.microsoft.com/office/powerpoint/2010/main" val="1039691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34</a:t>
            </a:fld>
            <a:endParaRPr lang="en-US"/>
          </a:p>
        </p:txBody>
      </p:sp>
    </p:spTree>
    <p:extLst>
      <p:ext uri="{BB962C8B-B14F-4D97-AF65-F5344CB8AC3E}">
        <p14:creationId xmlns:p14="http://schemas.microsoft.com/office/powerpoint/2010/main" val="444846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35</a:t>
            </a:fld>
            <a:endParaRPr lang="en-US"/>
          </a:p>
        </p:txBody>
      </p:sp>
    </p:spTree>
    <p:extLst>
      <p:ext uri="{BB962C8B-B14F-4D97-AF65-F5344CB8AC3E}">
        <p14:creationId xmlns:p14="http://schemas.microsoft.com/office/powerpoint/2010/main" val="1527835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36</a:t>
            </a:fld>
            <a:endParaRPr lang="en-US"/>
          </a:p>
        </p:txBody>
      </p:sp>
    </p:spTree>
    <p:extLst>
      <p:ext uri="{BB962C8B-B14F-4D97-AF65-F5344CB8AC3E}">
        <p14:creationId xmlns:p14="http://schemas.microsoft.com/office/powerpoint/2010/main" val="448784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37</a:t>
            </a:fld>
            <a:endParaRPr lang="en-US"/>
          </a:p>
        </p:txBody>
      </p:sp>
    </p:spTree>
    <p:extLst>
      <p:ext uri="{BB962C8B-B14F-4D97-AF65-F5344CB8AC3E}">
        <p14:creationId xmlns:p14="http://schemas.microsoft.com/office/powerpoint/2010/main" val="606405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38</a:t>
            </a:fld>
            <a:endParaRPr lang="en-US"/>
          </a:p>
        </p:txBody>
      </p:sp>
    </p:spTree>
    <p:extLst>
      <p:ext uri="{BB962C8B-B14F-4D97-AF65-F5344CB8AC3E}">
        <p14:creationId xmlns:p14="http://schemas.microsoft.com/office/powerpoint/2010/main" val="769830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39</a:t>
            </a:fld>
            <a:endParaRPr lang="en-US"/>
          </a:p>
        </p:txBody>
      </p:sp>
    </p:spTree>
    <p:extLst>
      <p:ext uri="{BB962C8B-B14F-4D97-AF65-F5344CB8AC3E}">
        <p14:creationId xmlns:p14="http://schemas.microsoft.com/office/powerpoint/2010/main" val="2481757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40</a:t>
            </a:fld>
            <a:endParaRPr lang="en-US"/>
          </a:p>
        </p:txBody>
      </p:sp>
    </p:spTree>
    <p:extLst>
      <p:ext uri="{BB962C8B-B14F-4D97-AF65-F5344CB8AC3E}">
        <p14:creationId xmlns:p14="http://schemas.microsoft.com/office/powerpoint/2010/main" val="292212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a:t>
            </a:fld>
            <a:endParaRPr lang="en-US"/>
          </a:p>
        </p:txBody>
      </p:sp>
    </p:spTree>
    <p:extLst>
      <p:ext uri="{BB962C8B-B14F-4D97-AF65-F5344CB8AC3E}">
        <p14:creationId xmlns:p14="http://schemas.microsoft.com/office/powerpoint/2010/main" val="4117977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41</a:t>
            </a:fld>
            <a:endParaRPr lang="en-US"/>
          </a:p>
        </p:txBody>
      </p:sp>
    </p:spTree>
    <p:extLst>
      <p:ext uri="{BB962C8B-B14F-4D97-AF65-F5344CB8AC3E}">
        <p14:creationId xmlns:p14="http://schemas.microsoft.com/office/powerpoint/2010/main" val="2580825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42</a:t>
            </a:fld>
            <a:endParaRPr lang="en-US"/>
          </a:p>
        </p:txBody>
      </p:sp>
    </p:spTree>
    <p:extLst>
      <p:ext uri="{BB962C8B-B14F-4D97-AF65-F5344CB8AC3E}">
        <p14:creationId xmlns:p14="http://schemas.microsoft.com/office/powerpoint/2010/main" val="1175334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43</a:t>
            </a:fld>
            <a:endParaRPr lang="en-US"/>
          </a:p>
        </p:txBody>
      </p:sp>
    </p:spTree>
    <p:extLst>
      <p:ext uri="{BB962C8B-B14F-4D97-AF65-F5344CB8AC3E}">
        <p14:creationId xmlns:p14="http://schemas.microsoft.com/office/powerpoint/2010/main" val="2306884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44</a:t>
            </a:fld>
            <a:endParaRPr lang="en-US"/>
          </a:p>
        </p:txBody>
      </p:sp>
    </p:spTree>
    <p:extLst>
      <p:ext uri="{BB962C8B-B14F-4D97-AF65-F5344CB8AC3E}">
        <p14:creationId xmlns:p14="http://schemas.microsoft.com/office/powerpoint/2010/main" val="1733170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45</a:t>
            </a:fld>
            <a:endParaRPr lang="en-US"/>
          </a:p>
        </p:txBody>
      </p:sp>
    </p:spTree>
    <p:extLst>
      <p:ext uri="{BB962C8B-B14F-4D97-AF65-F5344CB8AC3E}">
        <p14:creationId xmlns:p14="http://schemas.microsoft.com/office/powerpoint/2010/main" val="3746277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46</a:t>
            </a:fld>
            <a:endParaRPr lang="en-US"/>
          </a:p>
        </p:txBody>
      </p:sp>
    </p:spTree>
    <p:extLst>
      <p:ext uri="{BB962C8B-B14F-4D97-AF65-F5344CB8AC3E}">
        <p14:creationId xmlns:p14="http://schemas.microsoft.com/office/powerpoint/2010/main" val="1996803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47</a:t>
            </a:fld>
            <a:endParaRPr lang="en-US"/>
          </a:p>
        </p:txBody>
      </p:sp>
    </p:spTree>
    <p:extLst>
      <p:ext uri="{BB962C8B-B14F-4D97-AF65-F5344CB8AC3E}">
        <p14:creationId xmlns:p14="http://schemas.microsoft.com/office/powerpoint/2010/main" val="3795823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48</a:t>
            </a:fld>
            <a:endParaRPr lang="en-US"/>
          </a:p>
        </p:txBody>
      </p:sp>
    </p:spTree>
    <p:extLst>
      <p:ext uri="{BB962C8B-B14F-4D97-AF65-F5344CB8AC3E}">
        <p14:creationId xmlns:p14="http://schemas.microsoft.com/office/powerpoint/2010/main" val="2799238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49</a:t>
            </a:fld>
            <a:endParaRPr lang="en-US"/>
          </a:p>
        </p:txBody>
      </p:sp>
    </p:spTree>
    <p:extLst>
      <p:ext uri="{BB962C8B-B14F-4D97-AF65-F5344CB8AC3E}">
        <p14:creationId xmlns:p14="http://schemas.microsoft.com/office/powerpoint/2010/main" val="2737763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50</a:t>
            </a:fld>
            <a:endParaRPr lang="en-US"/>
          </a:p>
        </p:txBody>
      </p:sp>
    </p:spTree>
    <p:extLst>
      <p:ext uri="{BB962C8B-B14F-4D97-AF65-F5344CB8AC3E}">
        <p14:creationId xmlns:p14="http://schemas.microsoft.com/office/powerpoint/2010/main" val="213824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a:t>
            </a:fld>
            <a:endParaRPr lang="en-US"/>
          </a:p>
        </p:txBody>
      </p:sp>
    </p:spTree>
    <p:extLst>
      <p:ext uri="{BB962C8B-B14F-4D97-AF65-F5344CB8AC3E}">
        <p14:creationId xmlns:p14="http://schemas.microsoft.com/office/powerpoint/2010/main" val="3789137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51</a:t>
            </a:fld>
            <a:endParaRPr lang="en-US"/>
          </a:p>
        </p:txBody>
      </p:sp>
    </p:spTree>
    <p:extLst>
      <p:ext uri="{BB962C8B-B14F-4D97-AF65-F5344CB8AC3E}">
        <p14:creationId xmlns:p14="http://schemas.microsoft.com/office/powerpoint/2010/main" val="12054405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52</a:t>
            </a:fld>
            <a:endParaRPr lang="en-US"/>
          </a:p>
        </p:txBody>
      </p:sp>
    </p:spTree>
    <p:extLst>
      <p:ext uri="{BB962C8B-B14F-4D97-AF65-F5344CB8AC3E}">
        <p14:creationId xmlns:p14="http://schemas.microsoft.com/office/powerpoint/2010/main" val="3736559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53</a:t>
            </a:fld>
            <a:endParaRPr lang="en-US"/>
          </a:p>
        </p:txBody>
      </p:sp>
    </p:spTree>
    <p:extLst>
      <p:ext uri="{BB962C8B-B14F-4D97-AF65-F5344CB8AC3E}">
        <p14:creationId xmlns:p14="http://schemas.microsoft.com/office/powerpoint/2010/main" val="4140219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54</a:t>
            </a:fld>
            <a:endParaRPr lang="en-US"/>
          </a:p>
        </p:txBody>
      </p:sp>
    </p:spTree>
    <p:extLst>
      <p:ext uri="{BB962C8B-B14F-4D97-AF65-F5344CB8AC3E}">
        <p14:creationId xmlns:p14="http://schemas.microsoft.com/office/powerpoint/2010/main" val="7021633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55</a:t>
            </a:fld>
            <a:endParaRPr lang="en-US"/>
          </a:p>
        </p:txBody>
      </p:sp>
    </p:spTree>
    <p:extLst>
      <p:ext uri="{BB962C8B-B14F-4D97-AF65-F5344CB8AC3E}">
        <p14:creationId xmlns:p14="http://schemas.microsoft.com/office/powerpoint/2010/main" val="1837081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56</a:t>
            </a:fld>
            <a:endParaRPr lang="en-US"/>
          </a:p>
        </p:txBody>
      </p:sp>
    </p:spTree>
    <p:extLst>
      <p:ext uri="{BB962C8B-B14F-4D97-AF65-F5344CB8AC3E}">
        <p14:creationId xmlns:p14="http://schemas.microsoft.com/office/powerpoint/2010/main" val="3490684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57</a:t>
            </a:fld>
            <a:endParaRPr lang="en-US"/>
          </a:p>
        </p:txBody>
      </p:sp>
    </p:spTree>
    <p:extLst>
      <p:ext uri="{BB962C8B-B14F-4D97-AF65-F5344CB8AC3E}">
        <p14:creationId xmlns:p14="http://schemas.microsoft.com/office/powerpoint/2010/main" val="1758149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58</a:t>
            </a:fld>
            <a:endParaRPr lang="en-US"/>
          </a:p>
        </p:txBody>
      </p:sp>
    </p:spTree>
    <p:extLst>
      <p:ext uri="{BB962C8B-B14F-4D97-AF65-F5344CB8AC3E}">
        <p14:creationId xmlns:p14="http://schemas.microsoft.com/office/powerpoint/2010/main" val="2935162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59</a:t>
            </a:fld>
            <a:endParaRPr lang="en-US"/>
          </a:p>
        </p:txBody>
      </p:sp>
    </p:spTree>
    <p:extLst>
      <p:ext uri="{BB962C8B-B14F-4D97-AF65-F5344CB8AC3E}">
        <p14:creationId xmlns:p14="http://schemas.microsoft.com/office/powerpoint/2010/main" val="19847255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60</a:t>
            </a:fld>
            <a:endParaRPr lang="en-US"/>
          </a:p>
        </p:txBody>
      </p:sp>
    </p:spTree>
    <p:extLst>
      <p:ext uri="{BB962C8B-B14F-4D97-AF65-F5344CB8AC3E}">
        <p14:creationId xmlns:p14="http://schemas.microsoft.com/office/powerpoint/2010/main" val="233988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a:t>
            </a:fld>
            <a:endParaRPr lang="en-US"/>
          </a:p>
        </p:txBody>
      </p:sp>
    </p:spTree>
    <p:extLst>
      <p:ext uri="{BB962C8B-B14F-4D97-AF65-F5344CB8AC3E}">
        <p14:creationId xmlns:p14="http://schemas.microsoft.com/office/powerpoint/2010/main" val="800257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61</a:t>
            </a:fld>
            <a:endParaRPr lang="en-US"/>
          </a:p>
        </p:txBody>
      </p:sp>
    </p:spTree>
    <p:extLst>
      <p:ext uri="{BB962C8B-B14F-4D97-AF65-F5344CB8AC3E}">
        <p14:creationId xmlns:p14="http://schemas.microsoft.com/office/powerpoint/2010/main" val="3244241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62</a:t>
            </a:fld>
            <a:endParaRPr lang="en-US"/>
          </a:p>
        </p:txBody>
      </p:sp>
    </p:spTree>
    <p:extLst>
      <p:ext uri="{BB962C8B-B14F-4D97-AF65-F5344CB8AC3E}">
        <p14:creationId xmlns:p14="http://schemas.microsoft.com/office/powerpoint/2010/main" val="1842165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63</a:t>
            </a:fld>
            <a:endParaRPr lang="en-US"/>
          </a:p>
        </p:txBody>
      </p:sp>
    </p:spTree>
    <p:extLst>
      <p:ext uri="{BB962C8B-B14F-4D97-AF65-F5344CB8AC3E}">
        <p14:creationId xmlns:p14="http://schemas.microsoft.com/office/powerpoint/2010/main" val="14546592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64</a:t>
            </a:fld>
            <a:endParaRPr lang="en-US"/>
          </a:p>
        </p:txBody>
      </p:sp>
    </p:spTree>
    <p:extLst>
      <p:ext uri="{BB962C8B-B14F-4D97-AF65-F5344CB8AC3E}">
        <p14:creationId xmlns:p14="http://schemas.microsoft.com/office/powerpoint/2010/main" val="1856122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65</a:t>
            </a:fld>
            <a:endParaRPr lang="en-US"/>
          </a:p>
        </p:txBody>
      </p:sp>
    </p:spTree>
    <p:extLst>
      <p:ext uri="{BB962C8B-B14F-4D97-AF65-F5344CB8AC3E}">
        <p14:creationId xmlns:p14="http://schemas.microsoft.com/office/powerpoint/2010/main" val="23127889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66</a:t>
            </a:fld>
            <a:endParaRPr lang="en-US"/>
          </a:p>
        </p:txBody>
      </p:sp>
    </p:spTree>
    <p:extLst>
      <p:ext uri="{BB962C8B-B14F-4D97-AF65-F5344CB8AC3E}">
        <p14:creationId xmlns:p14="http://schemas.microsoft.com/office/powerpoint/2010/main" val="1867086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67</a:t>
            </a:fld>
            <a:endParaRPr lang="en-US"/>
          </a:p>
        </p:txBody>
      </p:sp>
    </p:spTree>
    <p:extLst>
      <p:ext uri="{BB962C8B-B14F-4D97-AF65-F5344CB8AC3E}">
        <p14:creationId xmlns:p14="http://schemas.microsoft.com/office/powerpoint/2010/main" val="1046330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68</a:t>
            </a:fld>
            <a:endParaRPr lang="en-US"/>
          </a:p>
        </p:txBody>
      </p:sp>
    </p:spTree>
    <p:extLst>
      <p:ext uri="{BB962C8B-B14F-4D97-AF65-F5344CB8AC3E}">
        <p14:creationId xmlns:p14="http://schemas.microsoft.com/office/powerpoint/2010/main" val="14974579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69</a:t>
            </a:fld>
            <a:endParaRPr lang="en-US"/>
          </a:p>
        </p:txBody>
      </p:sp>
    </p:spTree>
    <p:extLst>
      <p:ext uri="{BB962C8B-B14F-4D97-AF65-F5344CB8AC3E}">
        <p14:creationId xmlns:p14="http://schemas.microsoft.com/office/powerpoint/2010/main" val="11763587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70</a:t>
            </a:fld>
            <a:endParaRPr lang="en-US"/>
          </a:p>
        </p:txBody>
      </p:sp>
    </p:spTree>
    <p:extLst>
      <p:ext uri="{BB962C8B-B14F-4D97-AF65-F5344CB8AC3E}">
        <p14:creationId xmlns:p14="http://schemas.microsoft.com/office/powerpoint/2010/main" val="370757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a:t>
            </a:fld>
            <a:endParaRPr lang="en-US"/>
          </a:p>
        </p:txBody>
      </p:sp>
    </p:spTree>
    <p:extLst>
      <p:ext uri="{BB962C8B-B14F-4D97-AF65-F5344CB8AC3E}">
        <p14:creationId xmlns:p14="http://schemas.microsoft.com/office/powerpoint/2010/main" val="29769454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71</a:t>
            </a:fld>
            <a:endParaRPr lang="en-US"/>
          </a:p>
        </p:txBody>
      </p:sp>
    </p:spTree>
    <p:extLst>
      <p:ext uri="{BB962C8B-B14F-4D97-AF65-F5344CB8AC3E}">
        <p14:creationId xmlns:p14="http://schemas.microsoft.com/office/powerpoint/2010/main" val="538159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72</a:t>
            </a:fld>
            <a:endParaRPr lang="en-US"/>
          </a:p>
        </p:txBody>
      </p:sp>
    </p:spTree>
    <p:extLst>
      <p:ext uri="{BB962C8B-B14F-4D97-AF65-F5344CB8AC3E}">
        <p14:creationId xmlns:p14="http://schemas.microsoft.com/office/powerpoint/2010/main" val="23486211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73</a:t>
            </a:fld>
            <a:endParaRPr lang="en-US"/>
          </a:p>
        </p:txBody>
      </p:sp>
    </p:spTree>
    <p:extLst>
      <p:ext uri="{BB962C8B-B14F-4D97-AF65-F5344CB8AC3E}">
        <p14:creationId xmlns:p14="http://schemas.microsoft.com/office/powerpoint/2010/main" val="971039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74</a:t>
            </a:fld>
            <a:endParaRPr lang="en-US"/>
          </a:p>
        </p:txBody>
      </p:sp>
    </p:spTree>
    <p:extLst>
      <p:ext uri="{BB962C8B-B14F-4D97-AF65-F5344CB8AC3E}">
        <p14:creationId xmlns:p14="http://schemas.microsoft.com/office/powerpoint/2010/main" val="5850272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75</a:t>
            </a:fld>
            <a:endParaRPr lang="en-US"/>
          </a:p>
        </p:txBody>
      </p:sp>
    </p:spTree>
    <p:extLst>
      <p:ext uri="{BB962C8B-B14F-4D97-AF65-F5344CB8AC3E}">
        <p14:creationId xmlns:p14="http://schemas.microsoft.com/office/powerpoint/2010/main" val="25404741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76</a:t>
            </a:fld>
            <a:endParaRPr lang="en-US"/>
          </a:p>
        </p:txBody>
      </p:sp>
    </p:spTree>
    <p:extLst>
      <p:ext uri="{BB962C8B-B14F-4D97-AF65-F5344CB8AC3E}">
        <p14:creationId xmlns:p14="http://schemas.microsoft.com/office/powerpoint/2010/main" val="693857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77</a:t>
            </a:fld>
            <a:endParaRPr lang="en-US"/>
          </a:p>
        </p:txBody>
      </p:sp>
    </p:spTree>
    <p:extLst>
      <p:ext uri="{BB962C8B-B14F-4D97-AF65-F5344CB8AC3E}">
        <p14:creationId xmlns:p14="http://schemas.microsoft.com/office/powerpoint/2010/main" val="36791249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78</a:t>
            </a:fld>
            <a:endParaRPr lang="en-US"/>
          </a:p>
        </p:txBody>
      </p:sp>
    </p:spTree>
    <p:extLst>
      <p:ext uri="{BB962C8B-B14F-4D97-AF65-F5344CB8AC3E}">
        <p14:creationId xmlns:p14="http://schemas.microsoft.com/office/powerpoint/2010/main" val="257428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79</a:t>
            </a:fld>
            <a:endParaRPr lang="en-US"/>
          </a:p>
        </p:txBody>
      </p:sp>
    </p:spTree>
    <p:extLst>
      <p:ext uri="{BB962C8B-B14F-4D97-AF65-F5344CB8AC3E}">
        <p14:creationId xmlns:p14="http://schemas.microsoft.com/office/powerpoint/2010/main" val="37388828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80</a:t>
            </a:fld>
            <a:endParaRPr lang="en-US"/>
          </a:p>
        </p:txBody>
      </p:sp>
    </p:spTree>
    <p:extLst>
      <p:ext uri="{BB962C8B-B14F-4D97-AF65-F5344CB8AC3E}">
        <p14:creationId xmlns:p14="http://schemas.microsoft.com/office/powerpoint/2010/main" val="305209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9</a:t>
            </a:fld>
            <a:endParaRPr lang="en-US"/>
          </a:p>
        </p:txBody>
      </p:sp>
    </p:spTree>
    <p:extLst>
      <p:ext uri="{BB962C8B-B14F-4D97-AF65-F5344CB8AC3E}">
        <p14:creationId xmlns:p14="http://schemas.microsoft.com/office/powerpoint/2010/main" val="8484552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81</a:t>
            </a:fld>
            <a:endParaRPr lang="en-US"/>
          </a:p>
        </p:txBody>
      </p:sp>
    </p:spTree>
    <p:extLst>
      <p:ext uri="{BB962C8B-B14F-4D97-AF65-F5344CB8AC3E}">
        <p14:creationId xmlns:p14="http://schemas.microsoft.com/office/powerpoint/2010/main" val="14141190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82</a:t>
            </a:fld>
            <a:endParaRPr lang="en-US"/>
          </a:p>
        </p:txBody>
      </p:sp>
    </p:spTree>
    <p:extLst>
      <p:ext uri="{BB962C8B-B14F-4D97-AF65-F5344CB8AC3E}">
        <p14:creationId xmlns:p14="http://schemas.microsoft.com/office/powerpoint/2010/main" val="15626204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83</a:t>
            </a:fld>
            <a:endParaRPr lang="en-US"/>
          </a:p>
        </p:txBody>
      </p:sp>
    </p:spTree>
    <p:extLst>
      <p:ext uri="{BB962C8B-B14F-4D97-AF65-F5344CB8AC3E}">
        <p14:creationId xmlns:p14="http://schemas.microsoft.com/office/powerpoint/2010/main" val="33092768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84</a:t>
            </a:fld>
            <a:endParaRPr lang="en-US"/>
          </a:p>
        </p:txBody>
      </p:sp>
    </p:spTree>
    <p:extLst>
      <p:ext uri="{BB962C8B-B14F-4D97-AF65-F5344CB8AC3E}">
        <p14:creationId xmlns:p14="http://schemas.microsoft.com/office/powerpoint/2010/main" val="1874501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85</a:t>
            </a:fld>
            <a:endParaRPr lang="en-US"/>
          </a:p>
        </p:txBody>
      </p:sp>
    </p:spTree>
    <p:extLst>
      <p:ext uri="{BB962C8B-B14F-4D97-AF65-F5344CB8AC3E}">
        <p14:creationId xmlns:p14="http://schemas.microsoft.com/office/powerpoint/2010/main" val="38167355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86</a:t>
            </a:fld>
            <a:endParaRPr lang="en-US"/>
          </a:p>
        </p:txBody>
      </p:sp>
    </p:spTree>
    <p:extLst>
      <p:ext uri="{BB962C8B-B14F-4D97-AF65-F5344CB8AC3E}">
        <p14:creationId xmlns:p14="http://schemas.microsoft.com/office/powerpoint/2010/main" val="5574592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87</a:t>
            </a:fld>
            <a:endParaRPr lang="en-US"/>
          </a:p>
        </p:txBody>
      </p:sp>
    </p:spTree>
    <p:extLst>
      <p:ext uri="{BB962C8B-B14F-4D97-AF65-F5344CB8AC3E}">
        <p14:creationId xmlns:p14="http://schemas.microsoft.com/office/powerpoint/2010/main" val="25743299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88</a:t>
            </a:fld>
            <a:endParaRPr lang="en-US"/>
          </a:p>
        </p:txBody>
      </p:sp>
    </p:spTree>
    <p:extLst>
      <p:ext uri="{BB962C8B-B14F-4D97-AF65-F5344CB8AC3E}">
        <p14:creationId xmlns:p14="http://schemas.microsoft.com/office/powerpoint/2010/main" val="1183715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10</a:t>
            </a:fld>
            <a:endParaRPr lang="en-US"/>
          </a:p>
        </p:txBody>
      </p:sp>
    </p:spTree>
    <p:extLst>
      <p:ext uri="{BB962C8B-B14F-4D97-AF65-F5344CB8AC3E}">
        <p14:creationId xmlns:p14="http://schemas.microsoft.com/office/powerpoint/2010/main" val="249989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11/1/2022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11/1/2022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tmp"/></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tmp"/></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tmp"/></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3.tm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tm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4.tmp"/></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6.tmp"/></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7.tmp"/></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9.tmp"/></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tmp"/></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tmp"/></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3.tm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tmp"/></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4.tmp"/></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5.tmp"/></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6.tmp"/></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7.tmp"/></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8.tmp"/></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9.tmp"/></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tmp"/></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1.tmp"/></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2.tmp"/></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3.tm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tmp"/></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5.tmp"/></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6.tmp"/></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7.tmp"/></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8.tmp"/></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9.tmp"/></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0.tmp"/></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1.tmp"/></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2.tmp"/></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3.tmp"/></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tmp"/></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4.tmp"/></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5.tmp"/></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6.tmp"/></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7.tmp"/></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8.tmp"/></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9.tmp"/></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0.tmp"/></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1.tmp"/></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2.tmp"/></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3.tmp"/></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0.tmp"/></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4.tmp"/></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5.tmp"/></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6.tmp"/></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7.tmp"/></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8.tmp"/></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9.tmp"/></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0.tmp"/></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1.tmp"/></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2.tmp"/></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3.tmp"/></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tmp"/></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4.tmp"/></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5.tmp"/></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6.tmp"/></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7.tmp"/></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8.tmp"/></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9.tmp"/></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0.tmp"/></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1.tmp"/></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2.tmp"/></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3.tm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2.tmp"/></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4.tmp"/></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5.tmp"/></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6.tmp"/></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7.tmp"/></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8.tmp"/></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9.tmp"/></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0.tmp"/></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1.tmp"/></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2.tmp"/></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4000" dirty="0">
                <a:solidFill>
                  <a:schemeClr val="bg1"/>
                </a:solidFill>
              </a:rPr>
              <a:t>Module Twelve:  The Brothers' War</a:t>
            </a: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sz="2400" dirty="0">
                <a:solidFill>
                  <a:schemeClr val="bg1"/>
                </a:solidFill>
              </a:rPr>
              <a:t>(1861 CE - 1865 CE)</a:t>
            </a:r>
            <a:endParaRPr lang="en-US"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7" name="Picture 6">
            <a:extLst>
              <a:ext uri="{FF2B5EF4-FFF2-40B4-BE49-F238E27FC236}">
                <a16:creationId xmlns:a16="http://schemas.microsoft.com/office/drawing/2014/main" id="{731C43B5-BC5A-4087-B58F-AE4691B0D9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39491" y="3469143"/>
            <a:ext cx="1581475" cy="1571529"/>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crowd&#10;&#10;Description automatically generated">
            <a:extLst>
              <a:ext uri="{FF2B5EF4-FFF2-40B4-BE49-F238E27FC236}">
                <a16:creationId xmlns:a16="http://schemas.microsoft.com/office/drawing/2014/main" id="{5434A66C-4E98-4D1A-8FE5-0CF42208B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591" y="1115386"/>
            <a:ext cx="4812076" cy="45725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Shiloh</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At Fallen Timbers, six miles south of the battlefield, they encounter Rebel cavalry under Colonel Nathan Bedford Forrest. </a:t>
            </a:r>
          </a:p>
          <a:p>
            <a:pPr marL="285750" indent="-285750">
              <a:buFont typeface="Arial" panose="020B0604020202020204" pitchFamily="34" charset="0"/>
              <a:buChar char="•"/>
            </a:pPr>
            <a:r>
              <a:rPr lang="en-US" sz="1000" dirty="0"/>
              <a:t>Forrest charges into the Federals ahead of his troops and is shot by Federal infantry at point-blank range. </a:t>
            </a:r>
          </a:p>
          <a:p>
            <a:pPr marL="285750" indent="-285750">
              <a:buFont typeface="Arial" panose="020B0604020202020204" pitchFamily="34" charset="0"/>
              <a:buChar char="•"/>
            </a:pPr>
            <a:r>
              <a:rPr lang="en-US" sz="1000" dirty="0"/>
              <a:t>Although he will later require complex surgery to remove the life-threatening bullet, Forrest's reckless aggression pays off. </a:t>
            </a:r>
          </a:p>
          <a:p>
            <a:pPr marL="285750" indent="-285750">
              <a:buFont typeface="Arial" panose="020B0604020202020204" pitchFamily="34" charset="0"/>
              <a:buChar char="•"/>
            </a:pPr>
            <a:r>
              <a:rPr lang="en-US" sz="1000" dirty="0"/>
              <a:t>Federal forces flee toward Pittsburg Landing, allowing the Confederates to escape.</a:t>
            </a:r>
          </a:p>
          <a:p>
            <a:pPr marL="285750" indent="-285750">
              <a:buFont typeface="Arial" panose="020B0604020202020204" pitchFamily="34" charset="0"/>
              <a:buChar char="•"/>
            </a:pPr>
            <a:r>
              <a:rPr lang="en-US" sz="1000" dirty="0"/>
              <a:t>Johnston's death damaged Confederate morale, particularly for President Jefferson Davis, who held Johnston high in personal and professional esteem. </a:t>
            </a:r>
          </a:p>
          <a:p>
            <a:pPr marL="285750" indent="-285750">
              <a:buFont typeface="Arial" panose="020B0604020202020204" pitchFamily="34" charset="0"/>
              <a:buChar char="•"/>
            </a:pPr>
            <a:r>
              <a:rPr lang="en-US" sz="1000" dirty="0"/>
              <a:t>Grant, though victorious, was vilified in the press after being caught unprepared at Pittsburg Landing on April 6. </a:t>
            </a:r>
          </a:p>
          <a:p>
            <a:pPr marL="285750" indent="-285750">
              <a:buFont typeface="Arial" panose="020B0604020202020204" pitchFamily="34" charset="0"/>
              <a:buChar char="•"/>
            </a:pPr>
            <a:r>
              <a:rPr lang="en-US" sz="1000" dirty="0"/>
              <a:t>Critics called for him to be dismissed, but Abraham Lincoln defended his general, declaring, "I can't spare this man. He fights.“</a:t>
            </a:r>
          </a:p>
          <a:p>
            <a:pPr marL="285750" indent="-285750">
              <a:buFont typeface="Arial" panose="020B0604020202020204" pitchFamily="34" charset="0"/>
              <a:buChar char="•"/>
            </a:pPr>
            <a:r>
              <a:rPr lang="en-US" sz="1000" dirty="0"/>
              <a:t> Corinth fell to the Union by the end of May, allowing Grant to focus on gaining control of the Mississippi River.</a:t>
            </a:r>
          </a:p>
        </p:txBody>
      </p:sp>
    </p:spTree>
    <p:extLst>
      <p:ext uri="{BB962C8B-B14F-4D97-AF65-F5344CB8AC3E}">
        <p14:creationId xmlns:p14="http://schemas.microsoft.com/office/powerpoint/2010/main" val="1412301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several, crowd&#10;&#10;Description automatically generated">
            <a:extLst>
              <a:ext uri="{FF2B5EF4-FFF2-40B4-BE49-F238E27FC236}">
                <a16:creationId xmlns:a16="http://schemas.microsoft.com/office/drawing/2014/main" id="{5CAFC8CA-0136-42C3-BF7B-A61196D6E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99517"/>
            <a:ext cx="5059043" cy="46589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Antietam</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Battle of Antietam occurred on September 17, 1862, at Antietam Creek near Sharpsburg, Maryland. </a:t>
            </a:r>
          </a:p>
          <a:p>
            <a:pPr marL="285750" indent="-285750">
              <a:buFont typeface="Arial" panose="020B0604020202020204" pitchFamily="34" charset="0"/>
              <a:buChar char="•"/>
            </a:pPr>
            <a:r>
              <a:rPr lang="en-US" sz="1000" dirty="0"/>
              <a:t>It pitted Confederate General Robert E Lee's Army of Northern Virginia against Union General George McClellan's Army of the Potomac. </a:t>
            </a:r>
          </a:p>
          <a:p>
            <a:pPr marL="285750" indent="-285750">
              <a:buFont typeface="Arial" panose="020B0604020202020204" pitchFamily="34" charset="0"/>
              <a:buChar char="•"/>
            </a:pPr>
            <a:r>
              <a:rPr lang="en-US" sz="1000" dirty="0"/>
              <a:t>It was the culmination of Lee's attempt to invade the north. </a:t>
            </a:r>
          </a:p>
          <a:p>
            <a:pPr marL="285750" indent="-285750">
              <a:buFont typeface="Arial" panose="020B0604020202020204" pitchFamily="34" charset="0"/>
              <a:buChar char="•"/>
            </a:pPr>
            <a:r>
              <a:rPr lang="en-US" sz="1000" dirty="0"/>
              <a:t>The battle's outcome would be vital to shaping America's future, and it remains the deadliest one-day battle in all of American military history.</a:t>
            </a:r>
          </a:p>
          <a:p>
            <a:pPr marL="285750" indent="-285750">
              <a:buFont typeface="Arial" panose="020B0604020202020204" pitchFamily="34" charset="0"/>
              <a:buChar char="•"/>
            </a:pPr>
            <a:r>
              <a:rPr lang="en-US" sz="1000" dirty="0"/>
              <a:t>By mid-summer 1862, President Abraham Lincoln had the Emancipation Proclamation—a document declaring freedom for all enslaved people in the so-called rebellious states—ready to go.</a:t>
            </a:r>
          </a:p>
          <a:p>
            <a:pPr marL="285750" indent="-285750">
              <a:buFont typeface="Arial" panose="020B0604020202020204" pitchFamily="34" charset="0"/>
              <a:buChar char="•"/>
            </a:pPr>
            <a:r>
              <a:rPr lang="en-US" sz="1000" dirty="0"/>
              <a:t>Lincoln's cabinet feared releasing the Emancipation Proclamation at that time would seem desperate and be difficult to enforce, so Lincoln decided to wait until another decisive Union victory.</a:t>
            </a:r>
          </a:p>
          <a:p>
            <a:pPr marL="285750" indent="-285750">
              <a:buFont typeface="Arial" panose="020B0604020202020204" pitchFamily="34" charset="0"/>
              <a:buChar char="•"/>
            </a:pPr>
            <a:r>
              <a:rPr lang="en-US" sz="1000" dirty="0"/>
              <a:t>Frustrated with Lincoln's policies and the war's course, Democrats launched an anti-war campaign, hoping to take over the U.S. House of Representatives.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77369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ass, outdoor, flock&#10;&#10;Description automatically generated">
            <a:extLst>
              <a:ext uri="{FF2B5EF4-FFF2-40B4-BE49-F238E27FC236}">
                <a16:creationId xmlns:a16="http://schemas.microsoft.com/office/drawing/2014/main" id="{69A69CB2-C17D-45DF-BA97-F5DC94A215DF}"/>
              </a:ext>
            </a:extLst>
          </p:cNvPr>
          <p:cNvPicPr>
            <a:picLocks noChangeAspect="1"/>
          </p:cNvPicPr>
          <p:nvPr/>
        </p:nvPicPr>
        <p:blipFill rotWithShape="1">
          <a:blip r:embed="rId4">
            <a:extLst>
              <a:ext uri="{28A0092B-C50C-407E-A947-70E740481C1C}">
                <a14:useLocalDpi xmlns:a14="http://schemas.microsoft.com/office/drawing/2010/main" val="0"/>
              </a:ext>
            </a:extLst>
          </a:blip>
          <a:srcRect l="8803" r="6669"/>
          <a:stretch/>
        </p:blipFill>
        <p:spPr>
          <a:xfrm>
            <a:off x="6182139" y="1073426"/>
            <a:ext cx="5019261" cy="47955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Antietam</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General Robert E Lee also recognized dissent among Lincoln's ranks and hoped a battle victory on Union land might topple Lincoln's congressional support and help secure the Confederacy.</a:t>
            </a:r>
          </a:p>
          <a:p>
            <a:pPr marL="285750" indent="-285750">
              <a:buFont typeface="Arial" panose="020B0604020202020204" pitchFamily="34" charset="0"/>
              <a:buChar char="•"/>
            </a:pPr>
            <a:r>
              <a:rPr lang="en-US" sz="1000" dirty="0"/>
              <a:t>After Lee thwarted the plan of General George B McClellan to lay siege to Richmond—the capital of the Confederate States of America—in the Peninsula Campaign in the spring and summer of 1862, McClellan retreated. </a:t>
            </a:r>
          </a:p>
          <a:p>
            <a:pPr marL="285750" indent="-285750">
              <a:buFont typeface="Arial" panose="020B0604020202020204" pitchFamily="34" charset="0"/>
              <a:buChar char="•"/>
            </a:pPr>
            <a:r>
              <a:rPr lang="en-US" sz="1000" dirty="0"/>
              <a:t>Hoping to take advantage of the Union's low morale and seeming ineptitude, Lee chose to push his army north across the Potomac and into Maryland, where they soon occupied the town of Frederick.</a:t>
            </a:r>
          </a:p>
          <a:p>
            <a:pPr marL="285750" indent="-285750">
              <a:buFont typeface="Arial" panose="020B0604020202020204" pitchFamily="34" charset="0"/>
              <a:buChar char="•"/>
            </a:pPr>
            <a:r>
              <a:rPr lang="en-US" sz="1000" dirty="0"/>
              <a:t>After the Confederates abandoned their campsite around Frederick, McClellan's army moved in. </a:t>
            </a:r>
          </a:p>
          <a:p>
            <a:pPr marL="285750" indent="-285750">
              <a:buFont typeface="Arial" panose="020B0604020202020204" pitchFamily="34" charset="0"/>
              <a:buChar char="•"/>
            </a:pPr>
            <a:r>
              <a:rPr lang="en-US" sz="1000" dirty="0"/>
              <a:t>On September 13, two Union soldiers, Private Barton W. Mitchell and Sergeant John M </a:t>
            </a:r>
            <a:r>
              <a:rPr lang="en-US" sz="1000" dirty="0" err="1"/>
              <a:t>Bloss</a:t>
            </a:r>
            <a:r>
              <a:rPr lang="en-US" sz="1000" dirty="0"/>
              <a:t> discovered a copy of Special Order 191 with detailed Confederate troop movements, allegedly wrapped around three cigars. </a:t>
            </a:r>
          </a:p>
          <a:p>
            <a:pPr marL="285750" indent="-285750">
              <a:buFont typeface="Arial" panose="020B0604020202020204" pitchFamily="34" charset="0"/>
              <a:buChar char="•"/>
            </a:pPr>
            <a:r>
              <a:rPr lang="en-US" sz="1000" dirty="0"/>
              <a:t>And when Lee heard a copy of Special Order 191 was missing, he knew his scattered army was vulnerable and rushed to reunite its units.</a:t>
            </a:r>
          </a:p>
        </p:txBody>
      </p:sp>
    </p:spTree>
    <p:extLst>
      <p:ext uri="{BB962C8B-B14F-4D97-AF65-F5344CB8AC3E}">
        <p14:creationId xmlns:p14="http://schemas.microsoft.com/office/powerpoint/2010/main" val="392259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ound, white, dirt&#10;&#10;Description automatically generated">
            <a:extLst>
              <a:ext uri="{FF2B5EF4-FFF2-40B4-BE49-F238E27FC236}">
                <a16:creationId xmlns:a16="http://schemas.microsoft.com/office/drawing/2014/main" id="{EEFAB9C1-778D-40B9-9E11-25D0E5CC2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079" y="1013491"/>
            <a:ext cx="4652192" cy="466388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Antietam</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 September 14, at the base of South Mountain near Sharpsburg, Confederate Generals DH Hill's and James Longstreet's units encountered Union resistance and sustained heavy casualties. </a:t>
            </a:r>
          </a:p>
          <a:p>
            <a:pPr marL="285750" indent="-285750">
              <a:buFont typeface="Arial" panose="020B0604020202020204" pitchFamily="34" charset="0"/>
              <a:buChar char="•"/>
            </a:pPr>
            <a:r>
              <a:rPr lang="en-US" sz="1000" dirty="0"/>
              <a:t>Lee planned to retreat to Virginia but changed his mind after hearing Confederate General Thomas Jonathan Jackson—better known as Stonewall Jackson—had captured Harper's Ferry.</a:t>
            </a:r>
          </a:p>
          <a:p>
            <a:pPr marL="285750" indent="-285750">
              <a:buFont typeface="Arial" panose="020B0604020202020204" pitchFamily="34" charset="0"/>
              <a:buChar char="•"/>
            </a:pPr>
            <a:r>
              <a:rPr lang="en-US" sz="1000" dirty="0"/>
              <a:t>The Battle of Antietam began at dawn on September 17 as the fog lifted.</a:t>
            </a:r>
          </a:p>
          <a:p>
            <a:pPr marL="285750" indent="-285750">
              <a:buFont typeface="Arial" panose="020B0604020202020204" pitchFamily="34" charset="0"/>
              <a:buChar char="•"/>
            </a:pPr>
            <a:r>
              <a:rPr lang="en-US" sz="1000" dirty="0"/>
              <a:t> Longstreet's and Hill's units formed the Confederate right and center flanks west of Antietam Creek, while Jackson's and Brigadier General John G Walker's units formed the Confederate left side.</a:t>
            </a:r>
          </a:p>
          <a:p>
            <a:pPr marL="285750" indent="-285750">
              <a:buFont typeface="Arial" panose="020B0604020202020204" pitchFamily="34" charset="0"/>
              <a:buChar char="•"/>
            </a:pPr>
            <a:r>
              <a:rPr lang="en-US" sz="1000" dirty="0"/>
              <a:t>All of Lee's troops were worn out and hungry, and many were sick.</a:t>
            </a:r>
          </a:p>
          <a:p>
            <a:pPr marL="285750" indent="-285750">
              <a:buFont typeface="Arial" panose="020B0604020202020204" pitchFamily="34" charset="0"/>
              <a:buChar char="•"/>
            </a:pPr>
            <a:r>
              <a:rPr lang="en-US" sz="1000" dirty="0"/>
              <a:t>Union forces outnumbered Confederates by two to one, although McClellan thought Lee's forces were much more significant.</a:t>
            </a:r>
          </a:p>
        </p:txBody>
      </p:sp>
    </p:spTree>
    <p:extLst>
      <p:ext uri="{BB962C8B-B14F-4D97-AF65-F5344CB8AC3E}">
        <p14:creationId xmlns:p14="http://schemas.microsoft.com/office/powerpoint/2010/main" val="1062607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large group of people lying on the ground next to a house&#10;&#10;Description automatically generated with low confidence">
            <a:extLst>
              <a:ext uri="{FF2B5EF4-FFF2-40B4-BE49-F238E27FC236}">
                <a16:creationId xmlns:a16="http://schemas.microsoft.com/office/drawing/2014/main" id="{ACD16C79-2C02-430E-A6BE-03C0F16E2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26355"/>
            <a:ext cx="5102529" cy="440529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Antietam</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Troops from both sides faced off across a 30-acre cornfield. Confederate troops ferociously fought off offensive after offensive to prevent being overrun, turning the cornfield into a massive killing field. Just eight hours in, there were over 15,000 casualties.</a:t>
            </a:r>
          </a:p>
          <a:p>
            <a:pPr marL="285750" indent="-285750">
              <a:buFont typeface="Arial" panose="020B0604020202020204" pitchFamily="34" charset="0"/>
              <a:buChar char="•"/>
            </a:pPr>
            <a:r>
              <a:rPr lang="en-US" sz="1000" dirty="0"/>
              <a:t>Near the center of the battlefield, another site of slaughter was a farm lane known as the "Sunken Road," where Hill's division of approximately 2,600 men had piled fence rails along the road's embankment to fortify their position against Union Major General William H French's 5,500 approaching troops.</a:t>
            </a:r>
          </a:p>
          <a:p>
            <a:pPr marL="285750" indent="-285750">
              <a:buFont typeface="Arial" panose="020B0604020202020204" pitchFamily="34" charset="0"/>
              <a:buChar char="•"/>
            </a:pPr>
            <a:r>
              <a:rPr lang="en-US" sz="1000" dirty="0"/>
              <a:t>When the French's troops arrived, fighting ensued at close range. Three hours later, Union troops had pushed the Confederates back, and over 5,000 men were either dead or injured.</a:t>
            </a:r>
          </a:p>
          <a:p>
            <a:pPr marL="285750" indent="-285750">
              <a:buFont typeface="Arial" panose="020B0604020202020204" pitchFamily="34" charset="0"/>
              <a:buChar char="•"/>
            </a:pPr>
            <a:r>
              <a:rPr lang="en-US" sz="1000" dirty="0"/>
              <a:t> The action was so gory Sunken Road earned a new name: Bloody Lane.</a:t>
            </a:r>
          </a:p>
          <a:p>
            <a:pPr marL="285750" indent="-285750">
              <a:buFont typeface="Arial" panose="020B0604020202020204" pitchFamily="34" charset="0"/>
              <a:buChar char="•"/>
            </a:pPr>
            <a:r>
              <a:rPr lang="en-US" sz="1000" dirty="0"/>
              <a:t>For more than three hours, fewer than 500 Confederate soldiers held Lower Bridge against multiple assaults by Union General Ambrose Burnside's Ninth Corps. </a:t>
            </a:r>
          </a:p>
          <a:p>
            <a:pPr marL="285750" indent="-285750">
              <a:buFont typeface="Arial" panose="020B0604020202020204" pitchFamily="34" charset="0"/>
              <a:buChar char="•"/>
            </a:pPr>
            <a:r>
              <a:rPr lang="en-US" sz="1000" dirty="0"/>
              <a:t>After Burnside's troops finally took the bridge and had the Confederate right flank in sight, Confederate reinforcements arrived and pushed them back.</a:t>
            </a:r>
          </a:p>
        </p:txBody>
      </p:sp>
    </p:spTree>
    <p:extLst>
      <p:ext uri="{BB962C8B-B14F-4D97-AF65-F5344CB8AC3E}">
        <p14:creationId xmlns:p14="http://schemas.microsoft.com/office/powerpoint/2010/main" val="625944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posing for a photo&#10;&#10;Description automatically generated with low confidence">
            <a:extLst>
              <a:ext uri="{FF2B5EF4-FFF2-40B4-BE49-F238E27FC236}">
                <a16:creationId xmlns:a16="http://schemas.microsoft.com/office/drawing/2014/main" id="{CE24F5B8-FE70-423F-A9D5-FF2666458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475" y="1109043"/>
            <a:ext cx="5393737" cy="463991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Antietam</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As night fell, thousands of bodies littered the Antietam battlefield, and both sides regrouped and claimed their dead and wounded. </a:t>
            </a:r>
          </a:p>
          <a:p>
            <a:pPr marL="285750" indent="-285750">
              <a:buFont typeface="Arial" panose="020B0604020202020204" pitchFamily="34" charset="0"/>
              <a:buChar char="•"/>
            </a:pPr>
            <a:r>
              <a:rPr lang="en-US" sz="1000" dirty="0"/>
              <a:t>Just twelve hours of intense and often close-range fighting with muskets and cannons had resulted in around 23,000 casualties, including an estimated 3,650 dead.</a:t>
            </a:r>
          </a:p>
          <a:p>
            <a:pPr marL="285750" indent="-285750">
              <a:buFont typeface="Arial" panose="020B0604020202020204" pitchFamily="34" charset="0"/>
              <a:buChar char="•"/>
            </a:pPr>
            <a:r>
              <a:rPr lang="en-US" sz="1000" dirty="0"/>
              <a:t>The next day, as Lee began the painstaking job of moving his ravaged troops back to Virginia, McClellan, surprisingly, did nothing.</a:t>
            </a:r>
          </a:p>
          <a:p>
            <a:pPr marL="285750" indent="-285750">
              <a:buFont typeface="Arial" panose="020B0604020202020204" pitchFamily="34" charset="0"/>
              <a:buChar char="•"/>
            </a:pPr>
            <a:r>
              <a:rPr lang="en-US" sz="1000" dirty="0"/>
              <a:t> Despite having the advantage, he allowed Lee to retreat without resistance.</a:t>
            </a:r>
          </a:p>
          <a:p>
            <a:pPr marL="285750" indent="-285750">
              <a:buFont typeface="Arial" panose="020B0604020202020204" pitchFamily="34" charset="0"/>
              <a:buChar char="•"/>
            </a:pPr>
            <a:r>
              <a:rPr lang="en-US" sz="1000" dirty="0"/>
              <a:t>President Lincoln, however, was displeased. He thought McClellan missed an excellent opportunity to kick the Army of Northern Virginia while they were down and potentially end the war.</a:t>
            </a:r>
          </a:p>
          <a:p>
            <a:pPr marL="285750" indent="-285750">
              <a:buFont typeface="Arial" panose="020B0604020202020204" pitchFamily="34" charset="0"/>
              <a:buChar char="•"/>
            </a:pPr>
            <a:r>
              <a:rPr lang="en-US" sz="1000" dirty="0"/>
              <a:t> After the war-weary general repeatedly refused Lincoln's orders to pursue Lee's retreating troops, Lincoln removed McClellan from command on November 5, 1862.</a:t>
            </a:r>
          </a:p>
          <a:p>
            <a:pPr marL="285750" indent="-285750">
              <a:buFont typeface="Arial" panose="020B0604020202020204" pitchFamily="34" charset="0"/>
              <a:buChar char="•"/>
            </a:pPr>
            <a:r>
              <a:rPr lang="en-US" sz="1000" dirty="0"/>
              <a:t>The Union claimed victory. And keeping Confederates in their southern box enabled President Lincoln to release his Emancipation Proclamation on September 22, 1862, finally.</a:t>
            </a:r>
          </a:p>
          <a:p>
            <a:pPr marL="285750" indent="-285750">
              <a:buFont typeface="Arial" panose="020B0604020202020204" pitchFamily="34" charset="0"/>
              <a:buChar char="•"/>
            </a:pPr>
            <a:r>
              <a:rPr lang="en-US" sz="1000" dirty="0"/>
              <a:t>The Union's claim of victory at Antietam and Lincoln's Emancipation Proclamation is thought to be why Republicans held the House in the 1862 mid-term elections. </a:t>
            </a:r>
          </a:p>
          <a:p>
            <a:endParaRPr lang="en-US" sz="1000" dirty="0"/>
          </a:p>
        </p:txBody>
      </p:sp>
    </p:spTree>
    <p:extLst>
      <p:ext uri="{BB962C8B-B14F-4D97-AF65-F5344CB8AC3E}">
        <p14:creationId xmlns:p14="http://schemas.microsoft.com/office/powerpoint/2010/main" val="186873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ound, people, wild dog&#10;&#10;Description automatically generated">
            <a:extLst>
              <a:ext uri="{FF2B5EF4-FFF2-40B4-BE49-F238E27FC236}">
                <a16:creationId xmlns:a16="http://schemas.microsoft.com/office/drawing/2014/main" id="{A1BBCE57-6F1B-4EFA-93C1-AF0EB4313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533" y="1179760"/>
            <a:ext cx="4838481" cy="44984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Battle of Gettysburg marked the turning point of the Civil War. With more than 50,000 estimated casualties, the three-day engagement was the bloodiest single battle of the conflict.</a:t>
            </a:r>
          </a:p>
          <a:p>
            <a:pPr marL="285750" indent="-285750">
              <a:buFont typeface="Arial" panose="020B0604020202020204" pitchFamily="34" charset="0"/>
              <a:buChar char="•"/>
            </a:pPr>
            <a:r>
              <a:rPr lang="en-US" sz="1000" dirty="0"/>
              <a:t> Gettysburg ended Confederate General Robert E Lee's ambitious second quest to invade the North and bring the Civil War to a swift end. </a:t>
            </a:r>
          </a:p>
          <a:p>
            <a:pPr marL="285750" indent="-285750">
              <a:buFont typeface="Arial" panose="020B0604020202020204" pitchFamily="34" charset="0"/>
              <a:buChar char="•"/>
            </a:pPr>
            <a:r>
              <a:rPr lang="en-US" sz="1000" dirty="0"/>
              <a:t>The loss there dashed the hopes of the Confederate States of America to become an independent nation.</a:t>
            </a:r>
          </a:p>
          <a:p>
            <a:pPr marL="285750" indent="-285750">
              <a:buFont typeface="Arial" panose="020B0604020202020204" pitchFamily="34" charset="0"/>
              <a:buChar char="•"/>
            </a:pPr>
            <a:r>
              <a:rPr lang="en-US" sz="1000" dirty="0"/>
              <a:t>After a year of defensive victories in Virginia, Lee's objective was to win a battle north of the Mason-Dixon line in the hopes of forcing a negotiated end to the fighting. </a:t>
            </a:r>
          </a:p>
          <a:p>
            <a:pPr marL="285750" indent="-285750">
              <a:buFont typeface="Arial" panose="020B0604020202020204" pitchFamily="34" charset="0"/>
              <a:buChar char="•"/>
            </a:pPr>
            <a:r>
              <a:rPr lang="en-US" sz="1000" dirty="0"/>
              <a:t>Instead, the defeated general fled south with a wagon train of wounded soldiers straining toward the Potomac. </a:t>
            </a:r>
          </a:p>
          <a:p>
            <a:pPr marL="285750" indent="-285750">
              <a:buFont typeface="Arial" panose="020B0604020202020204" pitchFamily="34" charset="0"/>
              <a:buChar char="•"/>
            </a:pPr>
            <a:r>
              <a:rPr lang="en-US" sz="1000" dirty="0"/>
              <a:t>Union general Meade failed to pursue the retreating army, missing a critical opportunity to trap Lee and force a Confederate surrender. </a:t>
            </a:r>
          </a:p>
          <a:p>
            <a:pPr marL="285750" indent="-285750">
              <a:buFont typeface="Arial" panose="020B0604020202020204" pitchFamily="34" charset="0"/>
              <a:buChar char="•"/>
            </a:pPr>
            <a:r>
              <a:rPr lang="en-US" sz="1000" dirty="0"/>
              <a:t>Early that morning, a Confederate division under Major General Henry </a:t>
            </a:r>
            <a:r>
              <a:rPr lang="en-US" sz="1000" dirty="0" err="1"/>
              <a:t>Heth</a:t>
            </a:r>
            <a:r>
              <a:rPr lang="en-US" sz="1000" dirty="0"/>
              <a:t> marched toward Gettysburg to seize supplies.</a:t>
            </a:r>
          </a:p>
        </p:txBody>
      </p:sp>
    </p:spTree>
    <p:extLst>
      <p:ext uri="{BB962C8B-B14F-4D97-AF65-F5344CB8AC3E}">
        <p14:creationId xmlns:p14="http://schemas.microsoft.com/office/powerpoint/2010/main" val="2584452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ainting, drawn&#10;&#10;Description automatically generated">
            <a:extLst>
              <a:ext uri="{FF2B5EF4-FFF2-40B4-BE49-F238E27FC236}">
                <a16:creationId xmlns:a16="http://schemas.microsoft.com/office/drawing/2014/main" id="{456563C7-225F-4BEC-A3A5-6B5116E75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845" y="1133061"/>
            <a:ext cx="4786207" cy="44420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In an unplanned engagement, they confront Union cavalry. </a:t>
            </a:r>
          </a:p>
          <a:p>
            <a:pPr marL="285750" indent="-285750">
              <a:buFont typeface="Arial" panose="020B0604020202020204" pitchFamily="34" charset="0"/>
              <a:buChar char="•"/>
            </a:pPr>
            <a:r>
              <a:rPr lang="en-US" sz="1000" dirty="0"/>
              <a:t>Brigadier General John Buford slows the Confederate advance until the infantry of the Union I and XI Corps under Major General John F Reynolds arrives. Reynolds is killed in action. </a:t>
            </a:r>
          </a:p>
          <a:p>
            <a:pPr marL="285750" indent="-285750">
              <a:buFont typeface="Arial" panose="020B0604020202020204" pitchFamily="34" charset="0"/>
              <a:buChar char="•"/>
            </a:pPr>
            <a:r>
              <a:rPr lang="en-US" sz="1000" dirty="0"/>
              <a:t>Soon, Confederate reinforcements under generals A P Hill and Richard Ewell reach the scene.</a:t>
            </a:r>
          </a:p>
          <a:p>
            <a:pPr marL="285750" indent="-285750">
              <a:buFont typeface="Arial" panose="020B0604020202020204" pitchFamily="34" charset="0"/>
              <a:buChar char="•"/>
            </a:pPr>
            <a:r>
              <a:rPr lang="en-US" sz="1000" dirty="0"/>
              <a:t> By late afternoon, the wool-clad troops are battling ferociously in the sweltering heat. </a:t>
            </a:r>
          </a:p>
          <a:p>
            <a:pPr marL="285750" indent="-285750">
              <a:buFont typeface="Arial" panose="020B0604020202020204" pitchFamily="34" charset="0"/>
              <a:buChar char="•"/>
            </a:pPr>
            <a:r>
              <a:rPr lang="en-US" sz="1000" dirty="0"/>
              <a:t>Thirty thousand Confederates overwhelm 20,000 Federals, who fall back through Gettysburg and fortify Cemetery Hill south of town.</a:t>
            </a:r>
          </a:p>
          <a:p>
            <a:pPr marL="285750" indent="-285750">
              <a:buFont typeface="Arial" panose="020B0604020202020204" pitchFamily="34" charset="0"/>
              <a:buChar char="•"/>
            </a:pPr>
            <a:r>
              <a:rPr lang="en-US" sz="1000" dirty="0"/>
              <a:t>On the second day of battle, the Union defends a fishhook-shaped range of hills and ridges south of Gettysburg. </a:t>
            </a:r>
          </a:p>
          <a:p>
            <a:pPr marL="285750" indent="-285750">
              <a:buFont typeface="Arial" panose="020B0604020202020204" pitchFamily="34" charset="0"/>
              <a:buChar char="•"/>
            </a:pPr>
            <a:r>
              <a:rPr lang="en-US" sz="1000" dirty="0"/>
              <a:t>The Confederates wrap around the Union position in a long line.</a:t>
            </a:r>
          </a:p>
        </p:txBody>
      </p:sp>
    </p:spTree>
    <p:extLst>
      <p:ext uri="{BB962C8B-B14F-4D97-AF65-F5344CB8AC3E}">
        <p14:creationId xmlns:p14="http://schemas.microsoft.com/office/powerpoint/2010/main" val="457419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grass, mountain, outdoor&#10;&#10;Description automatically generated">
            <a:extLst>
              <a:ext uri="{FF2B5EF4-FFF2-40B4-BE49-F238E27FC236}">
                <a16:creationId xmlns:a16="http://schemas.microsoft.com/office/drawing/2014/main" id="{43597748-409B-451B-BDB1-E72791A46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564" y="1159353"/>
            <a:ext cx="4733636" cy="45392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That afternoon Lee launched a heavy assault commanded by Lieutenant General James Longstreet on the Union left flank.</a:t>
            </a:r>
          </a:p>
          <a:p>
            <a:pPr marL="285750" indent="-285750">
              <a:buFont typeface="Arial" panose="020B0604020202020204" pitchFamily="34" charset="0"/>
              <a:buChar char="•"/>
            </a:pPr>
            <a:r>
              <a:rPr lang="en-US" sz="1000" dirty="0"/>
              <a:t> Fierce fighting rages at Devil's Den, Little Round Top, the Wheatfield, the Peach Orchard, and Cemetery Ridge as Longstreet's men close in on the Union position. </a:t>
            </a:r>
          </a:p>
          <a:p>
            <a:pPr marL="285750" indent="-285750">
              <a:buFont typeface="Arial" panose="020B0604020202020204" pitchFamily="34" charset="0"/>
              <a:buChar char="•"/>
            </a:pPr>
            <a:r>
              <a:rPr lang="en-US" sz="1000" dirty="0"/>
              <a:t>Using their shorter interior lines, Union II Corps commander Major General Winfield S Hancock and others move reinforcements quickly to blunt Confederate advances. </a:t>
            </a:r>
          </a:p>
          <a:p>
            <a:pPr marL="285750" indent="-285750">
              <a:buFont typeface="Arial" panose="020B0604020202020204" pitchFamily="34" charset="0"/>
              <a:buChar char="•"/>
            </a:pPr>
            <a:r>
              <a:rPr lang="en-US" sz="1000" dirty="0"/>
              <a:t>On the Federal right, Confederate demonstrations escalated into full-scale assaults on East Cemetery Hill and Culp's Hill. </a:t>
            </a:r>
          </a:p>
          <a:p>
            <a:pPr marL="285750" indent="-285750">
              <a:buFont typeface="Arial" panose="020B0604020202020204" pitchFamily="34" charset="0"/>
              <a:buChar char="•"/>
            </a:pPr>
            <a:r>
              <a:rPr lang="en-US" sz="1000" dirty="0"/>
              <a:t>Although the Confederates gain ground on both ends of their line, the Union defenders hold strong positions as darkness falls.</a:t>
            </a:r>
          </a:p>
          <a:p>
            <a:pPr marL="285750" indent="-285750">
              <a:buFont typeface="Arial" panose="020B0604020202020204" pitchFamily="34" charset="0"/>
              <a:buChar char="•"/>
            </a:pPr>
            <a:r>
              <a:rPr lang="en-US" sz="1000" dirty="0"/>
              <a:t>Believing his enemy to be weakened, Lee seeks to capitalize on the previous day's gains with renewed attacks on the Union line. </a:t>
            </a:r>
          </a:p>
          <a:p>
            <a:pPr marL="285750" indent="-285750">
              <a:buFont typeface="Arial" panose="020B0604020202020204" pitchFamily="34" charset="0"/>
              <a:buChar char="•"/>
            </a:pPr>
            <a:r>
              <a:rPr lang="en-US" sz="1000" dirty="0"/>
              <a:t>Heavy fighting resumes on Culp's Hill as Union troops attempt to recapture ground lost on the last day. Cavalry battles flare to the east and south. </a:t>
            </a:r>
          </a:p>
          <a:p>
            <a:pPr marL="285750" indent="-285750">
              <a:buFont typeface="Arial" panose="020B0604020202020204" pitchFamily="34" charset="0"/>
              <a:buChar char="•"/>
            </a:pPr>
            <a:r>
              <a:rPr lang="en-US" sz="1000" dirty="0"/>
              <a:t>Still, the main event is a dramatic infantry assault by 12,500 Confederates commanded by Longstreet against the center of the Union position on Cemetery Ridge.</a:t>
            </a:r>
          </a:p>
        </p:txBody>
      </p:sp>
    </p:spTree>
    <p:extLst>
      <p:ext uri="{BB962C8B-B14F-4D97-AF65-F5344CB8AC3E}">
        <p14:creationId xmlns:p14="http://schemas.microsoft.com/office/powerpoint/2010/main" val="1441914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ree, outdoor, painting&#10;&#10;Description automatically generated">
            <a:extLst>
              <a:ext uri="{FF2B5EF4-FFF2-40B4-BE49-F238E27FC236}">
                <a16:creationId xmlns:a16="http://schemas.microsoft.com/office/drawing/2014/main" id="{27CC3F97-5CAF-48D8-B304-4DC6AE014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21904"/>
            <a:ext cx="5071059" cy="439286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Though understaffed, the Virginia infantry division of Brigadier General George E Pickett constitutes about half of the attacking force. </a:t>
            </a:r>
          </a:p>
          <a:p>
            <a:pPr marL="285750" indent="-285750">
              <a:buFont typeface="Arial" panose="020B0604020202020204" pitchFamily="34" charset="0"/>
              <a:buChar char="•"/>
            </a:pPr>
            <a:r>
              <a:rPr lang="en-US" sz="1000" dirty="0"/>
              <a:t>Pickett, ordered by Lee to advance his division toward the enemy through a mile of unprotected farmland, replies, "General, I have no division," but the order stands. </a:t>
            </a:r>
          </a:p>
          <a:p>
            <a:pPr marL="285750" indent="-285750">
              <a:buFont typeface="Arial" panose="020B0604020202020204" pitchFamily="34" charset="0"/>
              <a:buChar char="•"/>
            </a:pPr>
            <a:r>
              <a:rPr lang="en-US" sz="1000" dirty="0"/>
              <a:t>During Pickett's Charge, as it is famously known, only one Confederate brigade temporarily reaches the top of the ridge—afterward referred to as the High Watermark of the Confederacy.</a:t>
            </a:r>
          </a:p>
          <a:p>
            <a:pPr marL="285750" indent="-285750">
              <a:buFont typeface="Arial" panose="020B0604020202020204" pitchFamily="34" charset="0"/>
              <a:buChar char="•"/>
            </a:pPr>
            <a:r>
              <a:rPr lang="en-US" sz="1000" dirty="0"/>
              <a:t> This daring strategy ultimately proves a disastrous sacrifice for the Confederates, with casualties approaching 60 percent. </a:t>
            </a:r>
          </a:p>
          <a:p>
            <a:pPr marL="285750" indent="-285750">
              <a:buFont typeface="Arial" panose="020B0604020202020204" pitchFamily="34" charset="0"/>
              <a:buChar char="•"/>
            </a:pPr>
            <a:r>
              <a:rPr lang="en-US" sz="1000" dirty="0"/>
              <a:t>They are repulsed by close-range Union rifle and artillery fire, and the Confederates retreat. </a:t>
            </a:r>
          </a:p>
          <a:p>
            <a:pPr marL="285750" indent="-285750">
              <a:buFont typeface="Arial" panose="020B0604020202020204" pitchFamily="34" charset="0"/>
              <a:buChar char="•"/>
            </a:pPr>
            <a:r>
              <a:rPr lang="en-US" sz="1000" dirty="0"/>
              <a:t>Lee withdraws his army from Gettysburg late on the rainy afternoon of July 4 and limps back to Virginia with severely reduced ranks of wasted and battle-scarred men.</a:t>
            </a:r>
          </a:p>
        </p:txBody>
      </p:sp>
    </p:spTree>
    <p:extLst>
      <p:ext uri="{BB962C8B-B14F-4D97-AF65-F5344CB8AC3E}">
        <p14:creationId xmlns:p14="http://schemas.microsoft.com/office/powerpoint/2010/main" val="237910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id="{E9FD1083-CCA8-4481-BA19-159476E69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409" y="1121232"/>
            <a:ext cx="5323803" cy="46155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Battle of Bull Run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First Battle of Bull Run, also known as the Battle of Manassas, marked the first major land battle of the American Civil War. </a:t>
            </a:r>
          </a:p>
          <a:p>
            <a:pPr marL="285750" indent="-285750">
              <a:buFont typeface="Arial" panose="020B0604020202020204" pitchFamily="34" charset="0"/>
              <a:buChar char="•"/>
            </a:pPr>
            <a:r>
              <a:rPr lang="en-US" sz="1000" dirty="0"/>
              <a:t>On July 21, 1861, Union and Confederate armies clashed near Manassas Junction, Virginia. </a:t>
            </a:r>
          </a:p>
          <a:p>
            <a:pPr marL="285750" indent="-285750">
              <a:buFont typeface="Arial" panose="020B0604020202020204" pitchFamily="34" charset="0"/>
              <a:buChar char="•"/>
            </a:pPr>
            <a:r>
              <a:rPr lang="en-US" sz="1000" dirty="0"/>
              <a:t>The engagement began when about 35,000 Union troops marched from the federal capital in Washington, DC, to strike a Confederate force of 20,000 along a small river called Bull Run. </a:t>
            </a:r>
          </a:p>
          <a:p>
            <a:pPr marL="285750" indent="-285750">
              <a:buFont typeface="Arial" panose="020B0604020202020204" pitchFamily="34" charset="0"/>
              <a:buChar char="•"/>
            </a:pPr>
            <a:r>
              <a:rPr lang="en-US" sz="1000" dirty="0"/>
              <a:t>After fighting on the defensive for most of the day, the rebels rallied and broke the Union right flank, sending the Federals into a chaotic retreat towards Washington. </a:t>
            </a:r>
          </a:p>
          <a:p>
            <a:pPr marL="285750" indent="-285750">
              <a:buFont typeface="Arial" panose="020B0604020202020204" pitchFamily="34" charset="0"/>
              <a:buChar char="•"/>
            </a:pPr>
            <a:r>
              <a:rPr lang="en-US" sz="1000" dirty="0"/>
              <a:t>The Confederate victory gave the South confidence and shocked many in the North, who realized the North would not win the war as quickly as they had hoped.</a:t>
            </a:r>
          </a:p>
          <a:p>
            <a:pPr marL="285750" indent="-285750">
              <a:buFont typeface="Arial" panose="020B0604020202020204" pitchFamily="34" charset="0"/>
              <a:buChar char="•"/>
            </a:pPr>
            <a:r>
              <a:rPr lang="en-US" sz="1000" dirty="0"/>
              <a:t>By July 1861, two months after Confederate troops opened fire on Fort Sumter to begin the Civil War, the northern press and public were eager for the Union Army to advance on Richmond ahead of the planned meeting of the Confederate Congress there on July 20. </a:t>
            </a:r>
          </a:p>
          <a:p>
            <a:pPr marL="285750" indent="-285750">
              <a:buFont typeface="Arial" panose="020B0604020202020204" pitchFamily="34" charset="0"/>
              <a:buChar char="•"/>
            </a:pPr>
            <a:r>
              <a:rPr lang="en-US" sz="1000" dirty="0"/>
              <a:t>Encouraged by early victories by Union troops in western Virginia and by the war fever spreading through the North, President Abraham Lincoln ordered Brigadier General Irvin McDowell to mount an offensive that would hit quickly and decisively at the enemy and open the way to Richmond, thus bringing the war to a mercifully quick end. </a:t>
            </a:r>
          </a:p>
        </p:txBody>
      </p:sp>
    </p:spTree>
    <p:extLst>
      <p:ext uri="{BB962C8B-B14F-4D97-AF65-F5344CB8AC3E}">
        <p14:creationId xmlns:p14="http://schemas.microsoft.com/office/powerpoint/2010/main" val="339665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carrying flags&#10;&#10;Description automatically generated with low confidence">
            <a:extLst>
              <a:ext uri="{FF2B5EF4-FFF2-40B4-BE49-F238E27FC236}">
                <a16:creationId xmlns:a16="http://schemas.microsoft.com/office/drawing/2014/main" id="{BF58376D-094F-4B53-B014-70D5CD4CB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244" y="1109339"/>
            <a:ext cx="4820323" cy="46393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As many as 51,000 soldiers from both armies were killed, wounded, captured, or missing in the three-day battle. </a:t>
            </a:r>
          </a:p>
          <a:p>
            <a:pPr marL="285750" indent="-285750">
              <a:buFont typeface="Arial" panose="020B0604020202020204" pitchFamily="34" charset="0"/>
              <a:buChar char="•"/>
            </a:pPr>
            <a:r>
              <a:rPr lang="en-US" sz="1000" dirty="0"/>
              <a:t>The carnage is overwhelming, but the Union victory buoys Lincoln's hopes of ending the war. </a:t>
            </a:r>
          </a:p>
          <a:p>
            <a:pPr marL="285750" indent="-285750">
              <a:buFont typeface="Arial" panose="020B0604020202020204" pitchFamily="34" charset="0"/>
              <a:buChar char="•"/>
            </a:pPr>
            <a:r>
              <a:rPr lang="en-US" sz="1000" dirty="0"/>
              <a:t>With Lee running South, Lincoln expected that Meade would intercept the Confederate troops and force their surrender. </a:t>
            </a:r>
          </a:p>
          <a:p>
            <a:pPr marL="285750" indent="-285750">
              <a:buFont typeface="Arial" panose="020B0604020202020204" pitchFamily="34" charset="0"/>
              <a:buChar char="•"/>
            </a:pPr>
            <a:r>
              <a:rPr lang="en-US" sz="1000" dirty="0"/>
              <a:t>Meade has no such plan. Even as Lee's escape is hampered by flooding on the Potomac, Meade does not pursue them. </a:t>
            </a:r>
          </a:p>
          <a:p>
            <a:pPr marL="285750" indent="-285750">
              <a:buFont typeface="Arial" panose="020B0604020202020204" pitchFamily="34" charset="0"/>
              <a:buChar char="•"/>
            </a:pPr>
            <a:r>
              <a:rPr lang="en-US" sz="1000" dirty="0"/>
              <a:t>When Lincoln learns of this missed opportunity on July 12, he laments, "We had only to stretch forth our hands &amp; they were ours." </a:t>
            </a:r>
          </a:p>
          <a:p>
            <a:pPr marL="285750" indent="-285750">
              <a:buFont typeface="Arial" panose="020B0604020202020204" pitchFamily="34" charset="0"/>
              <a:buChar char="•"/>
            </a:pPr>
            <a:r>
              <a:rPr lang="en-US" sz="1000" dirty="0"/>
              <a:t>Months later, in November 1863, a portion of the Gettysburg battlefield became a final resting place for the Union dead.</a:t>
            </a:r>
          </a:p>
        </p:txBody>
      </p:sp>
    </p:spTree>
    <p:extLst>
      <p:ext uri="{BB962C8B-B14F-4D97-AF65-F5344CB8AC3E}">
        <p14:creationId xmlns:p14="http://schemas.microsoft.com/office/powerpoint/2010/main" val="538233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10;&#10;Description automatically generated">
            <a:extLst>
              <a:ext uri="{FF2B5EF4-FFF2-40B4-BE49-F238E27FC236}">
                <a16:creationId xmlns:a16="http://schemas.microsoft.com/office/drawing/2014/main" id="{D59555E5-3195-4E66-A3A8-16A8EF900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620" y="734296"/>
            <a:ext cx="4972744" cy="51346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Vicksburg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Battle of Vicksburg, Mississippi was the culmination of a long land and naval campaign by Union forces to capture a key strategic position during the American Civil War. </a:t>
            </a:r>
          </a:p>
          <a:p>
            <a:pPr marL="285750" indent="-285750">
              <a:buFont typeface="Arial" panose="020B0604020202020204" pitchFamily="34" charset="0"/>
              <a:buChar char="•"/>
            </a:pPr>
            <a:r>
              <a:rPr lang="en-US" sz="1000" dirty="0"/>
              <a:t>President Abraham Lincoln recognized the significance of the town situated on a 200-foot bluff above the Mississippi River.</a:t>
            </a:r>
          </a:p>
          <a:p>
            <a:pPr marL="285750" indent="-285750">
              <a:buFont typeface="Arial" panose="020B0604020202020204" pitchFamily="34" charset="0"/>
              <a:buChar char="•"/>
            </a:pPr>
            <a:r>
              <a:rPr lang="en-US" sz="1000" dirty="0"/>
              <a:t>On May 19, Grant ordered Sherman's corps to attack along the Graveyard Road northeast of town, hoping for a quick victory over a defeated foe. </a:t>
            </a:r>
          </a:p>
          <a:p>
            <a:pPr marL="285750" indent="-285750">
              <a:buFont typeface="Arial" panose="020B0604020202020204" pitchFamily="34" charset="0"/>
              <a:buChar char="•"/>
            </a:pPr>
            <a:r>
              <a:rPr lang="en-US" sz="1000" dirty="0"/>
              <a:t>Pemberton, the engineer, had developed a series of solid works around Vicksburg, and the Federals were repulsed by the defenders of Stockade Redan, suffering 1,000 casualties.</a:t>
            </a:r>
          </a:p>
          <a:p>
            <a:pPr marL="285750" indent="-285750">
              <a:buFont typeface="Arial" panose="020B0604020202020204" pitchFamily="34" charset="0"/>
              <a:buChar char="•"/>
            </a:pPr>
            <a:r>
              <a:rPr lang="en-US" sz="1000" dirty="0"/>
              <a:t>Three days later, Union leaders made coordinated assaults: Sherman along the Graveyard Road, Major General James McPherson hitting the center from the Jackson Road, and Major General John </a:t>
            </a:r>
            <a:r>
              <a:rPr lang="en-US" sz="1000" dirty="0" err="1"/>
              <a:t>McClernand</a:t>
            </a:r>
            <a:r>
              <a:rPr lang="en-US" sz="1000" dirty="0"/>
              <a:t> attacking from the south along the lines of the Baldwin Ferry Road and the Southern Railroad of Mississippi.</a:t>
            </a:r>
          </a:p>
          <a:p>
            <a:pPr marL="285750" indent="-285750">
              <a:buFont typeface="Arial" panose="020B0604020202020204" pitchFamily="34" charset="0"/>
              <a:buChar char="•"/>
            </a:pPr>
            <a:r>
              <a:rPr lang="en-US" sz="1000" dirty="0"/>
              <a:t> Although </a:t>
            </a:r>
            <a:r>
              <a:rPr lang="en-US" sz="1000" dirty="0" err="1"/>
              <a:t>McClernand's</a:t>
            </a:r>
            <a:r>
              <a:rPr lang="en-US" sz="1000" dirty="0"/>
              <a:t> men briefly penetrated what was called the Railroad Redoubt, all three columns were repulsed, with a total loss of over 3,000 men.</a:t>
            </a:r>
          </a:p>
        </p:txBody>
      </p:sp>
    </p:spTree>
    <p:extLst>
      <p:ext uri="{BB962C8B-B14F-4D97-AF65-F5344CB8AC3E}">
        <p14:creationId xmlns:p14="http://schemas.microsoft.com/office/powerpoint/2010/main" val="1949418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oup, bunch, crowd&#10;&#10;Description automatically generated">
            <a:extLst>
              <a:ext uri="{FF2B5EF4-FFF2-40B4-BE49-F238E27FC236}">
                <a16:creationId xmlns:a16="http://schemas.microsoft.com/office/drawing/2014/main" id="{64B18728-FFA1-419F-AF07-7C78C2071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165" y="884336"/>
            <a:ext cx="4632536" cy="49846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Vicksburg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These losses and the substantial Confederate defensive works convinced Grant to take the town by siege, cutting it off from all supplies. </a:t>
            </a:r>
          </a:p>
          <a:p>
            <a:pPr marL="285750" indent="-285750">
              <a:buFont typeface="Arial" panose="020B0604020202020204" pitchFamily="34" charset="0"/>
              <a:buChar char="•"/>
            </a:pPr>
            <a:r>
              <a:rPr lang="en-US" sz="1000" dirty="0"/>
              <a:t>Reinforced to over 70,000 strong, for weeks, his men dug trenches that zigged and zagged but steadily brought them closer to Pemberton's positions. </a:t>
            </a:r>
          </a:p>
          <a:p>
            <a:pPr marL="285750" indent="-285750">
              <a:buFont typeface="Arial" panose="020B0604020202020204" pitchFamily="34" charset="0"/>
              <a:buChar char="•"/>
            </a:pPr>
            <a:r>
              <a:rPr lang="en-US" sz="1000" dirty="0"/>
              <a:t>One group tunneled underneath the Third Louisiana Redan, named for its defenders, and on June 25 detonated barrels of black powder that blasted a hole in the works. </a:t>
            </a:r>
          </a:p>
          <a:p>
            <a:pPr marL="285750" indent="-285750">
              <a:buFont typeface="Arial" panose="020B0604020202020204" pitchFamily="34" charset="0"/>
              <a:buChar char="•"/>
            </a:pPr>
            <a:r>
              <a:rPr lang="en-US" sz="1000" dirty="0"/>
              <a:t>Union soldiers surged into the breach only to be met by a counterattack.</a:t>
            </a:r>
          </a:p>
          <a:p>
            <a:pPr marL="285750" indent="-285750">
              <a:buFont typeface="Arial" panose="020B0604020202020204" pitchFamily="34" charset="0"/>
              <a:buChar char="•"/>
            </a:pPr>
            <a:r>
              <a:rPr lang="en-US" sz="1000" dirty="0"/>
              <a:t> Desperate hand-to-hand fighting ensued for hours before the attackers were driven out.</a:t>
            </a:r>
          </a:p>
          <a:p>
            <a:pPr marL="285750" indent="-285750">
              <a:buFont typeface="Arial" panose="020B0604020202020204" pitchFamily="34" charset="0"/>
              <a:buChar char="•"/>
            </a:pPr>
            <a:r>
              <a:rPr lang="en-US" sz="1000" dirty="0"/>
              <a:t>That same day, Joe Johnston finally sent a relief force from reoccupied Jackson toward Vicksburg, but it was too late and did not play a role in the fighting.</a:t>
            </a:r>
          </a:p>
          <a:p>
            <a:pPr marL="285750" indent="-285750">
              <a:buFont typeface="Arial" panose="020B0604020202020204" pitchFamily="34" charset="0"/>
              <a:buChar char="•"/>
            </a:pPr>
            <a:r>
              <a:rPr lang="en-US" sz="1000" dirty="0"/>
              <a:t>Inside Vicksburg, civilians huddled in caves to avoid the cannon shells being fired daily from Grant's artillery around the town and the guns on the fleet in the river. </a:t>
            </a:r>
          </a:p>
        </p:txBody>
      </p:sp>
    </p:spTree>
    <p:extLst>
      <p:ext uri="{BB962C8B-B14F-4D97-AF65-F5344CB8AC3E}">
        <p14:creationId xmlns:p14="http://schemas.microsoft.com/office/powerpoint/2010/main" val="133574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floor, indoor&#10;&#10;Description automatically generated">
            <a:extLst>
              <a:ext uri="{FF2B5EF4-FFF2-40B4-BE49-F238E27FC236}">
                <a16:creationId xmlns:a16="http://schemas.microsoft.com/office/drawing/2014/main" id="{502B355B-BC99-41B3-ADD3-62D88B30C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96992"/>
            <a:ext cx="5096724" cy="46719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Vicksburg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Rebels had cut off food and other supplies from outside for a month and a half. </a:t>
            </a:r>
          </a:p>
          <a:p>
            <a:pPr marL="285750" indent="-285750">
              <a:buFont typeface="Arial" panose="020B0604020202020204" pitchFamily="34" charset="0"/>
              <a:buChar char="•"/>
            </a:pPr>
            <a:r>
              <a:rPr lang="en-US" sz="1000" dirty="0"/>
              <a:t>Horses, dogs, cats, and reportedly even rats became part of the diet for soldiers and civilians alike. </a:t>
            </a:r>
          </a:p>
          <a:p>
            <a:pPr marL="285750" indent="-285750">
              <a:buFont typeface="Arial" panose="020B0604020202020204" pitchFamily="34" charset="0"/>
              <a:buChar char="•"/>
            </a:pPr>
            <a:r>
              <a:rPr lang="en-US" sz="1000" dirty="0"/>
              <a:t>On July 3, Pemberton rode out to discuss surrender terms with Grant. </a:t>
            </a:r>
          </a:p>
          <a:p>
            <a:pPr marL="285750" indent="-285750">
              <a:buFont typeface="Arial" panose="020B0604020202020204" pitchFamily="34" charset="0"/>
              <a:buChar char="•"/>
            </a:pPr>
            <a:r>
              <a:rPr lang="en-US" sz="1000" dirty="0"/>
              <a:t>Although he had been dubbed "Unconditional Surrender" Grant after his demands to the garrison at Tennessee's Fort Donelson the previous year, the Union commander agreed to parole Pemberton's men. </a:t>
            </a:r>
          </a:p>
          <a:p>
            <a:pPr marL="285750" indent="-285750">
              <a:buFont typeface="Arial" panose="020B0604020202020204" pitchFamily="34" charset="0"/>
              <a:buChar char="•"/>
            </a:pPr>
            <a:r>
              <a:rPr lang="en-US" sz="1000" dirty="0"/>
              <a:t>The following day, July 4, Confederate soldiers began marching out and stacking their guns. </a:t>
            </a:r>
          </a:p>
          <a:p>
            <a:pPr marL="285750" indent="-285750">
              <a:buFont typeface="Arial" panose="020B0604020202020204" pitchFamily="34" charset="0"/>
              <a:buChar char="•"/>
            </a:pPr>
            <a:r>
              <a:rPr lang="en-US" sz="1000" dirty="0"/>
              <a:t>Despite the prolonged shelling they'd endured, the Confederates' losses during the siege had been light. Some 29,500 surrendered.</a:t>
            </a:r>
          </a:p>
          <a:p>
            <a:pPr marL="285750" indent="-285750">
              <a:buFont typeface="Arial" panose="020B0604020202020204" pitchFamily="34" charset="0"/>
              <a:buChar char="•"/>
            </a:pPr>
            <a:r>
              <a:rPr lang="en-US" sz="1000" dirty="0"/>
              <a:t>With the fall of Confederate Gibraltar, the last remaining Southern stronghold on the Mississippi, Port Hudson, also capitulated. </a:t>
            </a:r>
          </a:p>
        </p:txBody>
      </p:sp>
    </p:spTree>
    <p:extLst>
      <p:ext uri="{BB962C8B-B14F-4D97-AF65-F5344CB8AC3E}">
        <p14:creationId xmlns:p14="http://schemas.microsoft.com/office/powerpoint/2010/main" val="319410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oup, crowd, several&#10;&#10;Description automatically generated">
            <a:extLst>
              <a:ext uri="{FF2B5EF4-FFF2-40B4-BE49-F238E27FC236}">
                <a16:creationId xmlns:a16="http://schemas.microsoft.com/office/drawing/2014/main" id="{DBC0A9AE-F8BC-4B48-A980-411CD7FB27E0}"/>
              </a:ext>
            </a:extLst>
          </p:cNvPr>
          <p:cNvPicPr>
            <a:picLocks noChangeAspect="1"/>
          </p:cNvPicPr>
          <p:nvPr/>
        </p:nvPicPr>
        <p:blipFill rotWithShape="1">
          <a:blip r:embed="rId4">
            <a:extLst>
              <a:ext uri="{28A0092B-C50C-407E-A947-70E740481C1C}">
                <a14:useLocalDpi xmlns:a14="http://schemas.microsoft.com/office/drawing/2010/main" val="0"/>
              </a:ext>
            </a:extLst>
          </a:blip>
          <a:srcRect l="10593" r="11968"/>
          <a:stretch/>
        </p:blipFill>
        <p:spPr>
          <a:xfrm>
            <a:off x="5993296" y="831151"/>
            <a:ext cx="5178288" cy="503783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Vicksburg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That same July 4, Robert E Lee's army was retreating toward Virginia after defeating in the Battle of Gettysburg; Helena, Arkansas, fell to Union forces; and General William S. Rosecrans forced the Confederate Army of Tennessee to withdraw from the Middle Tennessee area to Chattanooga, just north of the Georgia state line. </a:t>
            </a:r>
          </a:p>
          <a:p>
            <a:pPr marL="285750" indent="-285750">
              <a:buFont typeface="Arial" panose="020B0604020202020204" pitchFamily="34" charset="0"/>
              <a:buChar char="•"/>
            </a:pPr>
            <a:r>
              <a:rPr lang="en-US" sz="1000" dirty="0"/>
              <a:t>The Confederacy had been divided east and west. </a:t>
            </a:r>
          </a:p>
          <a:p>
            <a:pPr marL="285750" indent="-285750">
              <a:buFont typeface="Arial" panose="020B0604020202020204" pitchFamily="34" charset="0"/>
              <a:buChar char="•"/>
            </a:pPr>
            <a:r>
              <a:rPr lang="en-US" sz="1000" dirty="0"/>
              <a:t>Pemberton found the Confederate government was no longer willing to entrust him with the high command, and, remarkably, he resigned his commission and attempted to re-enlist as a private. </a:t>
            </a:r>
          </a:p>
          <a:p>
            <a:pPr marL="285750" indent="-285750">
              <a:buFont typeface="Arial" panose="020B0604020202020204" pitchFamily="34" charset="0"/>
              <a:buChar char="•"/>
            </a:pPr>
            <a:r>
              <a:rPr lang="en-US" sz="1000" dirty="0"/>
              <a:t>Southern president Jefferson Davis commissioned him as a lieutenant colonel of artillery instead.</a:t>
            </a:r>
          </a:p>
          <a:p>
            <a:pPr marL="285750" indent="-285750">
              <a:buFont typeface="Arial" panose="020B0604020202020204" pitchFamily="34" charset="0"/>
              <a:buChar char="•"/>
            </a:pPr>
            <a:r>
              <a:rPr lang="en-US" sz="1000" dirty="0"/>
              <a:t>Joseph Johnston briefly attempted to hold Jackson, but the Federals reoccupied it.</a:t>
            </a:r>
          </a:p>
          <a:p>
            <a:pPr marL="285750" indent="-285750">
              <a:buFont typeface="Arial" panose="020B0604020202020204" pitchFamily="34" charset="0"/>
              <a:buChar char="•"/>
            </a:pPr>
            <a:r>
              <a:rPr lang="en-US" sz="1000" dirty="0"/>
              <a:t> The destruction there was so complete that it became known as "</a:t>
            </a:r>
            <a:r>
              <a:rPr lang="en-US" sz="1000" dirty="0" err="1"/>
              <a:t>Chimneyville</a:t>
            </a:r>
            <a:r>
              <a:rPr lang="en-US" sz="1000" dirty="0"/>
              <a:t>—virtually all that was left.</a:t>
            </a:r>
          </a:p>
        </p:txBody>
      </p:sp>
    </p:spTree>
    <p:extLst>
      <p:ext uri="{BB962C8B-B14F-4D97-AF65-F5344CB8AC3E}">
        <p14:creationId xmlns:p14="http://schemas.microsoft.com/office/powerpoint/2010/main" val="1553638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tree, old, hillside&#10;&#10;Description automatically generated">
            <a:extLst>
              <a:ext uri="{FF2B5EF4-FFF2-40B4-BE49-F238E27FC236}">
                <a16:creationId xmlns:a16="http://schemas.microsoft.com/office/drawing/2014/main" id="{6EF87716-128F-4F92-856A-7BD801FE3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963" y="1152207"/>
            <a:ext cx="4953691" cy="45535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Vicksburg</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Johnston would lead the Army of Tennessee during most of the Atlanta Campaign and again following the Southern debacle at Franklin and Nashville in the winter of 1864. </a:t>
            </a:r>
          </a:p>
          <a:p>
            <a:pPr marL="285750" indent="-285750">
              <a:buFont typeface="Arial" panose="020B0604020202020204" pitchFamily="34" charset="0"/>
              <a:buChar char="•"/>
            </a:pPr>
            <a:r>
              <a:rPr lang="en-US" sz="1000" dirty="0"/>
              <a:t>He surrendered his army to Sherman near Bentonville, North Carolina, days after Robert E Lee surrendered the Army of Northern Virginia.</a:t>
            </a:r>
          </a:p>
          <a:p>
            <a:pPr marL="285750" indent="-285750">
              <a:buFont typeface="Arial" panose="020B0604020202020204" pitchFamily="34" charset="0"/>
              <a:buChar char="•"/>
            </a:pPr>
            <a:r>
              <a:rPr lang="en-US" sz="1000" dirty="0"/>
              <a:t>Grant's reputation as a fighter who won tough battles was cemented at Vicksburg, and by the following summer, he would be in command of all Union armies in the field. He came to regret his decision to parole the Vicksburg garrison, however.</a:t>
            </a:r>
          </a:p>
          <a:p>
            <a:pPr marL="285750" indent="-285750">
              <a:buFont typeface="Arial" panose="020B0604020202020204" pitchFamily="34" charset="0"/>
              <a:buChar char="•"/>
            </a:pPr>
            <a:r>
              <a:rPr lang="en-US" sz="1000" dirty="0"/>
              <a:t> Most of its men re-enlisted without being exchanged for Union prisoners, as was the custom, putting thousands more rifles back into the Southern ranks. </a:t>
            </a:r>
          </a:p>
          <a:p>
            <a:pPr marL="285750" indent="-285750">
              <a:buFont typeface="Arial" panose="020B0604020202020204" pitchFamily="34" charset="0"/>
              <a:buChar char="•"/>
            </a:pPr>
            <a:r>
              <a:rPr lang="en-US" sz="1000" dirty="0"/>
              <a:t>As a result, Grant would virtually halt prisoner exchanges when he was promoted to command all armies, a decision that perhaps shortened the war but also condemned thousands of prisoners north and south to prolonged incarceration and death in the unsanitary conditions of overcrowded prisoner of war camps.</a:t>
            </a:r>
          </a:p>
        </p:txBody>
      </p:sp>
    </p:spTree>
    <p:extLst>
      <p:ext uri="{BB962C8B-B14F-4D97-AF65-F5344CB8AC3E}">
        <p14:creationId xmlns:p14="http://schemas.microsoft.com/office/powerpoint/2010/main" val="2765895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in military uniforms&#10;&#10;Description automatically generated with low confidence">
            <a:extLst>
              <a:ext uri="{FF2B5EF4-FFF2-40B4-BE49-F238E27FC236}">
                <a16:creationId xmlns:a16="http://schemas.microsoft.com/office/drawing/2014/main" id="{E81BE76C-7A17-4A3A-AD3C-0D3B0F1D6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711" y="1174997"/>
            <a:ext cx="4599208" cy="450800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Tens of thousands of enslaved African Americans of all ages escaped to Union lines for freedom. </a:t>
            </a:r>
          </a:p>
          <a:p>
            <a:pPr marL="285750" indent="-285750">
              <a:buFont typeface="Arial" panose="020B0604020202020204" pitchFamily="34" charset="0"/>
              <a:buChar char="•"/>
            </a:pPr>
            <a:r>
              <a:rPr lang="en-US" sz="1000" dirty="0"/>
              <a:t>Contraband camps were set up in some areas, where blacks started discovering to read and write. Others traversed with the Union Army. </a:t>
            </a:r>
          </a:p>
          <a:p>
            <a:pPr marL="285750" indent="-285750">
              <a:buFont typeface="Arial" panose="020B0604020202020204" pitchFamily="34" charset="0"/>
              <a:buChar char="•"/>
            </a:pPr>
            <a:r>
              <a:rPr lang="en-US" sz="1000" dirty="0"/>
              <a:t>By the War's end, more than 180,000 African Americans, mainly from the South, battled with the Union Army and Navy as US Colored Troops and sailors.</a:t>
            </a:r>
          </a:p>
          <a:p>
            <a:pPr marL="285750" indent="-285750">
              <a:buFont typeface="Arial" panose="020B0604020202020204" pitchFamily="34" charset="0"/>
              <a:buChar char="•"/>
            </a:pPr>
            <a:r>
              <a:rPr lang="en-US" sz="1000" dirty="0"/>
              <a:t>Contraband was typically used in the United States military during the American Civil War to define a new status for individual escaped enslaved people or those affiliated with Union forces. </a:t>
            </a:r>
          </a:p>
          <a:p>
            <a:pPr marL="285750" indent="-285750">
              <a:buFont typeface="Arial" panose="020B0604020202020204" pitchFamily="34" charset="0"/>
              <a:buChar char="•"/>
            </a:pPr>
            <a:r>
              <a:rPr lang="en-US" sz="1000" dirty="0"/>
              <a:t>They used many laborers to sustain Union efforts and soon began to pay them earnings. The formerly enslaved people set up camps near Union forces, and the Army permitted support and educate adults and children among the refugees. </a:t>
            </a:r>
          </a:p>
          <a:p>
            <a:pPr marL="285750" indent="-285750">
              <a:buFont typeface="Arial" panose="020B0604020202020204" pitchFamily="34" charset="0"/>
              <a:buChar char="•"/>
            </a:pPr>
            <a:r>
              <a:rPr lang="en-US" sz="1000" dirty="0"/>
              <a:t>Thousands of men from these camps enlisted in the United States Colored Troops when recruitment started in 1863. </a:t>
            </a:r>
          </a:p>
        </p:txBody>
      </p:sp>
    </p:spTree>
    <p:extLst>
      <p:ext uri="{BB962C8B-B14F-4D97-AF65-F5344CB8AC3E}">
        <p14:creationId xmlns:p14="http://schemas.microsoft.com/office/powerpoint/2010/main" val="419037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group, crowd&#10;&#10;Description automatically generated">
            <a:extLst>
              <a:ext uri="{FF2B5EF4-FFF2-40B4-BE49-F238E27FC236}">
                <a16:creationId xmlns:a16="http://schemas.microsoft.com/office/drawing/2014/main" id="{5F8C6D6F-9FFB-42CC-B30E-2FC64F459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27423"/>
            <a:ext cx="5157460" cy="460315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At War's end, more than 100 contraband camps existed in the South, including the Freedmen's Colony of Roanoke Island, where 3500 formerly enslaved people operated to develop an autonomous society.</a:t>
            </a:r>
          </a:p>
          <a:p>
            <a:pPr marL="285750" indent="-285750">
              <a:buFont typeface="Arial" panose="020B0604020202020204" pitchFamily="34" charset="0"/>
              <a:buChar char="•"/>
            </a:pPr>
            <a:r>
              <a:rPr lang="en-US" sz="1000" dirty="0"/>
              <a:t>The status of Southern-owned enslaved people after Confederate states had engaged in the American Civil War became an issue early in 1861, not long after hostilities began. </a:t>
            </a:r>
          </a:p>
          <a:p>
            <a:pPr marL="285750" indent="-285750">
              <a:buFont typeface="Arial" panose="020B0604020202020204" pitchFamily="34" charset="0"/>
              <a:buChar char="•"/>
            </a:pPr>
            <a:r>
              <a:rPr lang="en-US" sz="1000" dirty="0"/>
              <a:t>At Fort Monroe in Virginia's Hampton Roads, Major General Benjamin Butler, commander, learned that three enslaved people had made their way across Hampton Roads harbor from Confederate-occupied Norfolk County and delivered themselves at Union-held Fort Monroe. </a:t>
            </a:r>
          </a:p>
          <a:p>
            <a:pPr marL="285750" indent="-285750">
              <a:buFont typeface="Arial" panose="020B0604020202020204" pitchFamily="34" charset="0"/>
              <a:buChar char="•"/>
            </a:pPr>
            <a:r>
              <a:rPr lang="en-US" sz="1000" dirty="0"/>
              <a:t>General Butler declined to return the fled enslaved people to slaveholders who defended the Confederacy. </a:t>
            </a:r>
          </a:p>
          <a:p>
            <a:pPr marL="285750" indent="-285750">
              <a:buFont typeface="Arial" panose="020B0604020202020204" pitchFamily="34" charset="0"/>
              <a:buChar char="•"/>
            </a:pPr>
            <a:r>
              <a:rPr lang="en-US" sz="1000" dirty="0"/>
              <a:t>This amounted to categorizing them as "contraband," although another officer's first use of that terminology in military records appears to have been.</a:t>
            </a:r>
          </a:p>
          <a:p>
            <a:pPr marL="285750" indent="-285750">
              <a:buFont typeface="Arial" panose="020B0604020202020204" pitchFamily="34" charset="0"/>
              <a:buChar char="•"/>
            </a:pPr>
            <a:r>
              <a:rPr lang="en-US" sz="1000" dirty="0"/>
              <a:t>The three enslaved people, Frank Baker, James Townsend, and Sheppard Mallory, had been leased by their masters to the Confederate Army to help construct defense batteries at Sewell's Point, across the mouth of Hampton Roads from the Union-held Fort Monroe. </a:t>
            </a:r>
          </a:p>
          <a:p>
            <a:pPr marL="285750" indent="-285750">
              <a:buFont typeface="Arial" panose="020B0604020202020204" pitchFamily="34" charset="0"/>
              <a:buChar char="•"/>
            </a:pPr>
            <a:r>
              <a:rPr lang="en-US" sz="1000" dirty="0"/>
              <a:t>They escaped at night and rowed a boat to Old Point Comfort, pursuing asylum at Fort Monroe.</a:t>
            </a:r>
          </a:p>
        </p:txBody>
      </p:sp>
    </p:spTree>
    <p:extLst>
      <p:ext uri="{BB962C8B-B14F-4D97-AF65-F5344CB8AC3E}">
        <p14:creationId xmlns:p14="http://schemas.microsoft.com/office/powerpoint/2010/main" val="296376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person, black, posing&#10;&#10;Description automatically generated">
            <a:extLst>
              <a:ext uri="{FF2B5EF4-FFF2-40B4-BE49-F238E27FC236}">
                <a16:creationId xmlns:a16="http://schemas.microsoft.com/office/drawing/2014/main" id="{106E5A98-A822-4053-A86E-BA413C84C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220" y="834115"/>
            <a:ext cx="4687641" cy="503487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Before the War, the owners of the enslaved people would have been legally entitled to request their return and likely would have done so under the federal 1850 Fugitive Slave Act. </a:t>
            </a:r>
          </a:p>
          <a:p>
            <a:pPr marL="285750" indent="-285750">
              <a:buFont typeface="Arial" panose="020B0604020202020204" pitchFamily="34" charset="0"/>
              <a:buChar char="•"/>
            </a:pPr>
            <a:r>
              <a:rPr lang="en-US" sz="1000" dirty="0"/>
              <a:t>But Virginia had announced that it no longer was part of the United States. General Butler, familiarized as an attorney, believed that if Virginia thought itself a foreign power to the US, he was under no duty to return the three men; he would hold them as contraband of War. </a:t>
            </a:r>
          </a:p>
          <a:p>
            <a:pPr marL="285750" indent="-285750">
              <a:buFont typeface="Arial" panose="020B0604020202020204" pitchFamily="34" charset="0"/>
              <a:buChar char="•"/>
            </a:pPr>
            <a:r>
              <a:rPr lang="en-US" sz="1000" dirty="0"/>
              <a:t>Butler denied the request when Confederate Major John B Cary demanded their return. </a:t>
            </a:r>
          </a:p>
          <a:p>
            <a:pPr marL="285750" indent="-285750">
              <a:buFont typeface="Arial" panose="020B0604020202020204" pitchFamily="34" charset="0"/>
              <a:buChar char="•"/>
            </a:pPr>
            <a:r>
              <a:rPr lang="en-US" sz="1000" dirty="0"/>
              <a:t>Because the practice virtually acknowledged the seceded states as foreign entities, President Abraham Lincoln disapproved of it.</a:t>
            </a:r>
          </a:p>
          <a:p>
            <a:pPr marL="285750" indent="-285750">
              <a:buFont typeface="Arial" panose="020B0604020202020204" pitchFamily="34" charset="0"/>
              <a:buChar char="•"/>
            </a:pPr>
            <a:r>
              <a:rPr lang="en-US" sz="1000" dirty="0"/>
              <a:t>General Butler did not pay the escaped slaves wages for work they began to embark on, and he continued to refer to them as enslaved people.</a:t>
            </a:r>
          </a:p>
          <a:p>
            <a:pPr marL="285750" indent="-285750">
              <a:buFont typeface="Arial" panose="020B0604020202020204" pitchFamily="34" charset="0"/>
              <a:buChar char="•"/>
            </a:pPr>
            <a:r>
              <a:rPr lang="en-US" sz="1000" dirty="0"/>
              <a:t> On September 25, 1861, the Secretary of the Navy Gideon Welles administered to give persons of color in the hire of the Union Navy pay at the rate of $10 per month and a full day's ration. </a:t>
            </a:r>
          </a:p>
          <a:p>
            <a:pPr marL="285750" indent="-285750">
              <a:buFont typeface="Arial" panose="020B0604020202020204" pitchFamily="34" charset="0"/>
              <a:buChar char="•"/>
            </a:pPr>
            <a:r>
              <a:rPr lang="en-US" sz="1000" dirty="0"/>
              <a:t>Three weeks later, the Union Army followed suit, paying male "contrabands" at Fort Monroe $8 a month and females $4, distinctive to that command.</a:t>
            </a:r>
          </a:p>
        </p:txBody>
      </p:sp>
    </p:spTree>
    <p:extLst>
      <p:ext uri="{BB962C8B-B14F-4D97-AF65-F5344CB8AC3E}">
        <p14:creationId xmlns:p14="http://schemas.microsoft.com/office/powerpoint/2010/main" val="4170697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earing a hat&#10;&#10;Description automatically generated with low confidence">
            <a:extLst>
              <a:ext uri="{FF2B5EF4-FFF2-40B4-BE49-F238E27FC236}">
                <a16:creationId xmlns:a16="http://schemas.microsoft.com/office/drawing/2014/main" id="{50D84812-2506-408E-8AF7-1ABA848EB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452" y="1033780"/>
            <a:ext cx="4939109" cy="479044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In August, the US Congress passed the Confiscation Act of 1861, which declared that any property used by the Confederate military, including enslaved people, could be seized by Union forces. </a:t>
            </a:r>
          </a:p>
          <a:p>
            <a:pPr marL="285750" indent="-285750">
              <a:buFont typeface="Arial" panose="020B0604020202020204" pitchFamily="34" charset="0"/>
              <a:buChar char="•"/>
            </a:pPr>
            <a:r>
              <a:rPr lang="en-US" sz="1000" dirty="0"/>
              <a:t>The following March, its Act Prohibiting the Return of Slaves prohibited returning enslaved people to Confederate enslavers or the military.</a:t>
            </a:r>
          </a:p>
          <a:p>
            <a:pPr marL="285750" indent="-285750">
              <a:buFont typeface="Arial" panose="020B0604020202020204" pitchFamily="34" charset="0"/>
              <a:buChar char="•"/>
            </a:pPr>
            <a:r>
              <a:rPr lang="en-US" sz="1000" dirty="0"/>
              <a:t>The word spread fast among southeastern Virginia's slave societies. While becoming a "contraband" did not mean total autonomy, many enslaved people believed it a step. </a:t>
            </a:r>
          </a:p>
          <a:p>
            <a:pPr marL="285750" indent="-285750">
              <a:buFont typeface="Arial" panose="020B0604020202020204" pitchFamily="34" charset="0"/>
              <a:buChar char="•"/>
            </a:pPr>
            <a:r>
              <a:rPr lang="en-US" sz="1000" dirty="0"/>
              <a:t>After Butler's conclusion, many more escaped enslaved people found their way to Fort Monroe and pleaded to become contraband. </a:t>
            </a:r>
          </a:p>
          <a:p>
            <a:pPr marL="285750" indent="-285750">
              <a:buFont typeface="Arial" panose="020B0604020202020204" pitchFamily="34" charset="0"/>
              <a:buChar char="•"/>
            </a:pPr>
            <a:r>
              <a:rPr lang="en-US" sz="1000" dirty="0"/>
              <a:t>As the number of formerly enslaved people grew too large to be accommodated inside the fort, the contrabands pitched housing outside the congested base from the burned ruins of the City of Hampton. </a:t>
            </a:r>
          </a:p>
          <a:p>
            <a:pPr marL="285750" indent="-285750">
              <a:buFont typeface="Arial" panose="020B0604020202020204" pitchFamily="34" charset="0"/>
              <a:buChar char="•"/>
            </a:pPr>
            <a:r>
              <a:rPr lang="en-US" sz="1000" dirty="0"/>
              <a:t>They called their new settlement Grand Contraband Camp. By the end of the War in April 1865, less than four years later, a calculated 10,000 escaped enslaved people had applied to gain "contraband" status, with many living nearby. </a:t>
            </a:r>
          </a:p>
          <a:p>
            <a:pPr marL="285750" indent="-285750">
              <a:buFont typeface="Arial" panose="020B0604020202020204" pitchFamily="34" charset="0"/>
              <a:buChar char="•"/>
            </a:pPr>
            <a:r>
              <a:rPr lang="en-US" sz="1000" dirty="0"/>
              <a:t>Across the South, Union forces managed more than 100 contraband camps, although not all were as large. From a base on Roanoke Island that started in 1862, Horace James formed the Freedmen's Colony of Roanoke Island. </a:t>
            </a:r>
          </a:p>
          <a:p>
            <a:pPr marL="285750" indent="-285750">
              <a:buFont typeface="Arial" panose="020B0604020202020204" pitchFamily="34" charset="0"/>
              <a:buChar char="•"/>
            </a:pPr>
            <a:r>
              <a:rPr lang="en-US" sz="1000" dirty="0"/>
              <a:t>Established by the Union Army, James was a Congregational chaplain who, with the freedmen, tried to create a self-sufficient colony on the island.</a:t>
            </a:r>
          </a:p>
        </p:txBody>
      </p:sp>
    </p:spTree>
    <p:extLst>
      <p:ext uri="{BB962C8B-B14F-4D97-AF65-F5344CB8AC3E}">
        <p14:creationId xmlns:p14="http://schemas.microsoft.com/office/powerpoint/2010/main" val="79839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sheep, outdoor, herd, flock&#10;&#10;Description automatically generated">
            <a:extLst>
              <a:ext uri="{FF2B5EF4-FFF2-40B4-BE49-F238E27FC236}">
                <a16:creationId xmlns:a16="http://schemas.microsoft.com/office/drawing/2014/main" id="{7D5897F9-5DED-41AD-8BB7-A316FD2C9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165" y="1066666"/>
            <a:ext cx="4666481" cy="47246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Battle of Bull Run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The offensive would begin with an attack on more than 20,000 Confederate troops under the command of General PGT Beauregard camped near Manassas Junction, Virginia, along a little river known as Bull Run.</a:t>
            </a:r>
          </a:p>
          <a:p>
            <a:pPr marL="285750" indent="-285750">
              <a:buFont typeface="Arial" panose="020B0604020202020204" pitchFamily="34" charset="0"/>
              <a:buChar char="•"/>
            </a:pPr>
            <a:r>
              <a:rPr lang="en-US" sz="1000" dirty="0"/>
              <a:t>The cautious McDowell, then in command of the 35,000 Union volunteer troops gathered in the Federal capital, knew that his men were ill-prepared and pushed for a postponement of the advance to give him time for additional training. </a:t>
            </a:r>
          </a:p>
          <a:p>
            <a:pPr marL="285750" indent="-285750">
              <a:buFont typeface="Arial" panose="020B0604020202020204" pitchFamily="34" charset="0"/>
              <a:buChar char="•"/>
            </a:pPr>
            <a:r>
              <a:rPr lang="en-US" sz="1000" dirty="0"/>
              <a:t>But Lincoln ordered him to begin the offensive nonetheless, reasoning that the rebel army consisted of similarly amateur soldiers. McDowell’s army began moving out of Washington on July 16; its slow movement allowed Beauregard to call on his fellow Confederate General Joseph E Johnston for reinforcements. </a:t>
            </a:r>
          </a:p>
          <a:p>
            <a:pPr marL="285750" indent="-285750">
              <a:buFont typeface="Arial" panose="020B0604020202020204" pitchFamily="34" charset="0"/>
              <a:buChar char="•"/>
            </a:pPr>
            <a:r>
              <a:rPr lang="en-US" sz="1000" dirty="0"/>
              <a:t>In command of some 11,000 rebels in the Shenandoah Valley, Johnston could outmaneuver a Union force in the region and march his men towards Manassas.</a:t>
            </a:r>
          </a:p>
          <a:p>
            <a:pPr marL="285750" indent="-285750">
              <a:buFont typeface="Arial" panose="020B0604020202020204" pitchFamily="34" charset="0"/>
              <a:buChar char="•"/>
            </a:pPr>
            <a:r>
              <a:rPr lang="en-US" sz="1000" dirty="0"/>
              <a:t>McDowell’s Union force struck on July 21, shelling the enemy across Bull Run while more troops crossed the river at </a:t>
            </a:r>
            <a:r>
              <a:rPr lang="en-US" sz="1000" dirty="0" err="1"/>
              <a:t>Sudley</a:t>
            </a:r>
            <a:r>
              <a:rPr lang="en-US" sz="1000" dirty="0"/>
              <a:t> Ford to hit the Confederate left flank. </a:t>
            </a:r>
          </a:p>
          <a:p>
            <a:pPr marL="285750" indent="-285750">
              <a:buFont typeface="Arial" panose="020B0604020202020204" pitchFamily="34" charset="0"/>
              <a:buChar char="•"/>
            </a:pPr>
            <a:r>
              <a:rPr lang="en-US" sz="1000" dirty="0"/>
              <a:t>Over two hours, 10,000 Federals gradually pushed back 4,500 rebels across the Warrington turnpike and up Henry House Hill.</a:t>
            </a:r>
          </a:p>
          <a:p>
            <a:pPr marL="285750" indent="-285750">
              <a:buFont typeface="Arial" panose="020B0604020202020204" pitchFamily="34" charset="0"/>
              <a:buChar char="•"/>
            </a:pPr>
            <a:r>
              <a:rPr lang="en-US" sz="1000" dirty="0"/>
              <a:t> Reporters, members of Congress, and other onlookers who had traveled from Washington and were watching the battle from the nearby countryside prematurely celebrated a Union victory. </a:t>
            </a:r>
          </a:p>
        </p:txBody>
      </p:sp>
    </p:spTree>
    <p:extLst>
      <p:ext uri="{BB962C8B-B14F-4D97-AF65-F5344CB8AC3E}">
        <p14:creationId xmlns:p14="http://schemas.microsoft.com/office/powerpoint/2010/main" val="298369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holding a flag&#10;&#10;Description automatically generated with low confidence">
            <a:extLst>
              <a:ext uri="{FF2B5EF4-FFF2-40B4-BE49-F238E27FC236}">
                <a16:creationId xmlns:a16="http://schemas.microsoft.com/office/drawing/2014/main" id="{1A0A60CF-6187-4C6A-ACF2-37C1F27A1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105" y="1190202"/>
            <a:ext cx="4876194" cy="44775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Near Fort Monroe, but beyond its protective walls, the pioneering teacher Mary S Peake taught adult and child contrabands to read and write. </a:t>
            </a:r>
          </a:p>
          <a:p>
            <a:pPr marL="285750" indent="-285750">
              <a:buFont typeface="Arial" panose="020B0604020202020204" pitchFamily="34" charset="0"/>
              <a:buChar char="•"/>
            </a:pPr>
            <a:r>
              <a:rPr lang="en-US" sz="1000" dirty="0"/>
              <a:t>She was the first black teacher employed by the American Missionary Association, sending multiple Northern white teachers to the South to teach. </a:t>
            </a:r>
          </a:p>
          <a:p>
            <a:pPr marL="285750" indent="-285750">
              <a:buFont typeface="Arial" panose="020B0604020202020204" pitchFamily="34" charset="0"/>
              <a:buChar char="•"/>
            </a:pPr>
            <a:r>
              <a:rPr lang="en-US" sz="1000" dirty="0"/>
              <a:t>This area of Elizabeth City County later became part of the campus of Hampton University, a historically black college. </a:t>
            </a:r>
          </a:p>
          <a:p>
            <a:pPr marL="285750" indent="-285750">
              <a:buFont typeface="Arial" panose="020B0604020202020204" pitchFamily="34" charset="0"/>
              <a:buChar char="•"/>
            </a:pPr>
            <a:r>
              <a:rPr lang="en-US" sz="1000" dirty="0"/>
              <a:t>Defying a Virginia law against educating enslaved people, Peake and other teachers held classes outdoors under a large oak tree. </a:t>
            </a:r>
          </a:p>
          <a:p>
            <a:pPr marL="285750" indent="-285750">
              <a:buFont typeface="Arial" panose="020B0604020202020204" pitchFamily="34" charset="0"/>
              <a:buChar char="•"/>
            </a:pPr>
            <a:r>
              <a:rPr lang="en-US" sz="1000" dirty="0"/>
              <a:t>In 1863, President Lincoln read the Emancipation Proclamation to the contrabands and free blacks there, for which the tree was named the Emancipation Oak. </a:t>
            </a:r>
          </a:p>
          <a:p>
            <a:pPr marL="285750" indent="-285750">
              <a:buFont typeface="Arial" panose="020B0604020202020204" pitchFamily="34" charset="0"/>
              <a:buChar char="•"/>
            </a:pPr>
            <a:r>
              <a:rPr lang="en-US" sz="1000" dirty="0"/>
              <a:t>For most contrabands, total emancipation did not occur until the Thirteenth Amendment to the United States Constitution repealing slavery was confirmed in late 1865.</a:t>
            </a:r>
          </a:p>
          <a:p>
            <a:pPr marL="285750" indent="-285750">
              <a:buFont typeface="Arial" panose="020B0604020202020204" pitchFamily="34" charset="0"/>
              <a:buChar char="•"/>
            </a:pPr>
            <a:r>
              <a:rPr lang="en-US" sz="1000" dirty="0"/>
              <a:t>On July 18, 1863, The Second Battle of Fort Wagner began when the 54th Regiment Massachusetts Volunteer Infantry, an African American military unit led by white Colonel Robert Gould Shaw, attacked a Confederate fort at Morris Island, South Carolina. </a:t>
            </a:r>
          </a:p>
        </p:txBody>
      </p:sp>
    </p:spTree>
    <p:extLst>
      <p:ext uri="{BB962C8B-B14F-4D97-AF65-F5344CB8AC3E}">
        <p14:creationId xmlns:p14="http://schemas.microsoft.com/office/powerpoint/2010/main" val="590079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in military uniforms&#10;&#10;Description automatically generated with medium confidence">
            <a:extLst>
              <a:ext uri="{FF2B5EF4-FFF2-40B4-BE49-F238E27FC236}">
                <a16:creationId xmlns:a16="http://schemas.microsoft.com/office/drawing/2014/main" id="{64E40032-F7F5-4389-A639-BF7EA8244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861" y="1089026"/>
            <a:ext cx="4557595" cy="46799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attack on Fort Wagner by the 54th Regiment Massachusetts Volunteer Infantry failed to take the defense, and Gould was slain in the battle. </a:t>
            </a:r>
          </a:p>
          <a:p>
            <a:pPr marL="285750" indent="-285750">
              <a:buFont typeface="Arial" panose="020B0604020202020204" pitchFamily="34" charset="0"/>
              <a:buChar char="•"/>
            </a:pPr>
            <a:r>
              <a:rPr lang="en-US" sz="1000" dirty="0"/>
              <a:t>However, the Confederates relinquished the fort on September 7, 1863, after many could not stand the continuous weeks of bombardment and the smell of dead Union black soldiers sickening them.</a:t>
            </a:r>
          </a:p>
          <a:p>
            <a:pPr marL="285750" indent="-285750">
              <a:buFont typeface="Arial" panose="020B0604020202020204" pitchFamily="34" charset="0"/>
              <a:buChar char="•"/>
            </a:pPr>
            <a:r>
              <a:rPr lang="en-US" sz="1000" dirty="0"/>
              <a:t>About 1,515 Union soldiers were killed, caught, or wounded in the assault of July 18, although this number has never been accurately documented.</a:t>
            </a:r>
          </a:p>
          <a:p>
            <a:pPr marL="285750" indent="-285750">
              <a:buFont typeface="Arial" panose="020B0604020202020204" pitchFamily="34" charset="0"/>
              <a:buChar char="•"/>
            </a:pPr>
            <a:r>
              <a:rPr lang="en-US" sz="1000" dirty="0"/>
              <a:t> General </a:t>
            </a:r>
            <a:r>
              <a:rPr lang="en-US" sz="1000" dirty="0" err="1"/>
              <a:t>Hagood</a:t>
            </a:r>
            <a:r>
              <a:rPr lang="en-US" sz="1000" dirty="0"/>
              <a:t>, the commander of Fort Wagner on the morning of July 19, stated in his report to General P G T Beauregard that he buried 800 bodies in mass graves in front of Wagner. </a:t>
            </a:r>
          </a:p>
          <a:p>
            <a:pPr marL="285750" indent="-285750">
              <a:buFont typeface="Arial" panose="020B0604020202020204" pitchFamily="34" charset="0"/>
              <a:buChar char="•"/>
            </a:pPr>
            <a:r>
              <a:rPr lang="en-US" sz="1000" dirty="0"/>
              <a:t>Only 315 men were left from the 54th after the battle. Thirty were killed in action, including Colonel Shaw and Captains Russel and Simpkins, and buried together in a single grave.</a:t>
            </a:r>
          </a:p>
        </p:txBody>
      </p:sp>
    </p:spTree>
    <p:extLst>
      <p:ext uri="{BB962C8B-B14F-4D97-AF65-F5344CB8AC3E}">
        <p14:creationId xmlns:p14="http://schemas.microsoft.com/office/powerpoint/2010/main" val="408994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in military uniforms holding flags&#10;&#10;Description automatically generated with low confidence">
            <a:extLst>
              <a:ext uri="{FF2B5EF4-FFF2-40B4-BE49-F238E27FC236}">
                <a16:creationId xmlns:a16="http://schemas.microsoft.com/office/drawing/2014/main" id="{987E3724-4762-47BD-8C03-276BBA7B4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1" y="1060290"/>
            <a:ext cx="4626089" cy="48086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African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Twenty-four later died of wounds, fifteen were captured, and fifty-two were reported missing after the battle and never seen again. </a:t>
            </a:r>
          </a:p>
          <a:p>
            <a:pPr marL="285750" indent="-285750">
              <a:buFont typeface="Arial" panose="020B0604020202020204" pitchFamily="34" charset="0"/>
              <a:buChar char="•"/>
            </a:pPr>
            <a:r>
              <a:rPr lang="en-US" sz="1000" dirty="0"/>
              <a:t>The men of the 54th Massachusetts were hailed for their bravery. </a:t>
            </a:r>
          </a:p>
          <a:p>
            <a:pPr marL="285750" indent="-285750">
              <a:buFont typeface="Arial" panose="020B0604020202020204" pitchFamily="34" charset="0"/>
              <a:buChar char="•"/>
            </a:pPr>
            <a:r>
              <a:rPr lang="en-US" sz="1000" dirty="0"/>
              <a:t>William Carney, an African American sergeant with the 54th, is considered the first black recipient of the Medal of Honor for his actions that day in retrieving and returning the unit's US Flag to Union lines. </a:t>
            </a:r>
          </a:p>
          <a:p>
            <a:pPr marL="285750" indent="-285750">
              <a:buFont typeface="Arial" panose="020B0604020202020204" pitchFamily="34" charset="0"/>
              <a:buChar char="•"/>
            </a:pPr>
            <a:r>
              <a:rPr lang="en-US" sz="1000" dirty="0"/>
              <a:t>Their conduct enhanced the prominence of African Americans as soldiers, leading to greater Union recruitment of African Americans, which boosted the Northern states' numerical advantage. </a:t>
            </a:r>
          </a:p>
          <a:p>
            <a:pPr marL="285750" indent="-285750">
              <a:buFont typeface="Arial" panose="020B0604020202020204" pitchFamily="34" charset="0"/>
              <a:buChar char="•"/>
            </a:pPr>
            <a:r>
              <a:rPr lang="en-US" sz="1000" dirty="0"/>
              <a:t>In addition, the South recognized for the first time that captured African American soldiers were to be treated as enemy combatants and not prisoners. </a:t>
            </a:r>
          </a:p>
          <a:p>
            <a:pPr marL="285750" indent="-285750">
              <a:buFont typeface="Arial" panose="020B0604020202020204" pitchFamily="34" charset="0"/>
              <a:buChar char="•"/>
            </a:pPr>
            <a:r>
              <a:rPr lang="en-US" sz="1000" dirty="0"/>
              <a:t>Confederate casualties numbered 174. A portrayal of the battle is the climax of the 1989 film Glory.</a:t>
            </a:r>
          </a:p>
        </p:txBody>
      </p:sp>
    </p:spTree>
    <p:extLst>
      <p:ext uri="{BB962C8B-B14F-4D97-AF65-F5344CB8AC3E}">
        <p14:creationId xmlns:p14="http://schemas.microsoft.com/office/powerpoint/2010/main" val="4032854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blur&#10;&#10;Description automatically generated">
            <a:extLst>
              <a:ext uri="{FF2B5EF4-FFF2-40B4-BE49-F238E27FC236}">
                <a16:creationId xmlns:a16="http://schemas.microsoft.com/office/drawing/2014/main" id="{4FDA087A-A533-4146-85A1-7A3A8B52E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177" y="1003853"/>
            <a:ext cx="4978889" cy="46740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Women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At the start, southern women supported men going off to war. They saw the men as guardians and imbued laboriously in the utopian idea of men fighting to protect the integrity of their land, household, and way of life. </a:t>
            </a:r>
          </a:p>
          <a:p>
            <a:pPr marL="285750" indent="-285750">
              <a:buFont typeface="Arial" panose="020B0604020202020204" pitchFamily="34" charset="0"/>
              <a:buChar char="•"/>
            </a:pPr>
            <a:r>
              <a:rPr lang="en-US" sz="1000" dirty="0"/>
              <a:t>Mothers and wives could reach their loved ones who had chosen to enlist by writing them letters. </a:t>
            </a:r>
          </a:p>
          <a:p>
            <a:pPr marL="285750" indent="-285750">
              <a:buFont typeface="Arial" panose="020B0604020202020204" pitchFamily="34" charset="0"/>
              <a:buChar char="•"/>
            </a:pPr>
            <a:r>
              <a:rPr lang="en-US" sz="1000" dirty="0"/>
              <a:t>On the other hand, African American women had encountered the breakup of families for years and were again dealing with this matter at the outburst of war. </a:t>
            </a:r>
          </a:p>
          <a:p>
            <a:pPr marL="285750" indent="-285750">
              <a:buFont typeface="Arial" panose="020B0604020202020204" pitchFamily="34" charset="0"/>
              <a:buChar char="•"/>
            </a:pPr>
            <a:r>
              <a:rPr lang="en-US" sz="1000" dirty="0"/>
              <a:t>During the American Civil War, Dorothea Dix served as the Union's Superintendent of Female Nurses. </a:t>
            </a:r>
          </a:p>
          <a:p>
            <a:pPr marL="285750" indent="-285750">
              <a:buFont typeface="Arial" panose="020B0604020202020204" pitchFamily="34" charset="0"/>
              <a:buChar char="•"/>
            </a:pPr>
            <a:r>
              <a:rPr lang="en-US" sz="1000" dirty="0"/>
              <a:t>She led all-female nurses working in army hospitals, which were over 3,000 nurses. </a:t>
            </a:r>
          </a:p>
          <a:p>
            <a:pPr marL="285750" indent="-285750">
              <a:buFont typeface="Arial" panose="020B0604020202020204" pitchFamily="34" charset="0"/>
              <a:buChar char="•"/>
            </a:pPr>
            <a:r>
              <a:rPr lang="en-US" sz="1000" dirty="0"/>
              <a:t>Dix set policies for nurse candidates. </a:t>
            </a:r>
          </a:p>
          <a:p>
            <a:pPr marL="285750" indent="-285750">
              <a:buFont typeface="Arial" panose="020B0604020202020204" pitchFamily="34" charset="0"/>
              <a:buChar char="•"/>
            </a:pPr>
            <a:r>
              <a:rPr lang="en-US" sz="1000" dirty="0"/>
              <a:t>Enlistees were to be aged 35 to 50 and plain-looking. </a:t>
            </a:r>
          </a:p>
        </p:txBody>
      </p:sp>
    </p:spTree>
    <p:extLst>
      <p:ext uri="{BB962C8B-B14F-4D97-AF65-F5344CB8AC3E}">
        <p14:creationId xmlns:p14="http://schemas.microsoft.com/office/powerpoint/2010/main" val="2424555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erson, standing&#10;&#10;Description automatically generated">
            <a:extLst>
              <a:ext uri="{FF2B5EF4-FFF2-40B4-BE49-F238E27FC236}">
                <a16:creationId xmlns:a16="http://schemas.microsoft.com/office/drawing/2014/main" id="{BCD42E7E-B244-4EB1-83DB-AAEA8BD0B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574" y="1130472"/>
            <a:ext cx="4818067" cy="45970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Women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They had to wear </a:t>
            </a:r>
            <a:r>
              <a:rPr lang="en-US" sz="1000" dirty="0" err="1"/>
              <a:t>unhooped</a:t>
            </a:r>
            <a:r>
              <a:rPr lang="en-US" sz="1000" dirty="0"/>
              <a:t> black or brown dresses with no jewelry or cosmetics. </a:t>
            </a:r>
          </a:p>
          <a:p>
            <a:pPr marL="171450" indent="-171450">
              <a:buFont typeface="Arial" panose="020B0604020202020204" pitchFamily="34" charset="0"/>
              <a:buChar char="•"/>
            </a:pPr>
            <a:r>
              <a:rPr lang="en-US" sz="1000" dirty="0"/>
              <a:t>Dix wanted to bypass dispatching vulnerable, beautiful young women into the hospitals, where she worried the men would manipulate them. </a:t>
            </a:r>
          </a:p>
          <a:p>
            <a:pPr marL="171450" indent="-171450">
              <a:buFont typeface="Arial" panose="020B0604020202020204" pitchFamily="34" charset="0"/>
              <a:buChar char="•"/>
            </a:pPr>
            <a:r>
              <a:rPr lang="en-US" sz="1000" dirty="0"/>
              <a:t>Dix often fired volunteer nurses she hadn't personally prepared or hired. </a:t>
            </a:r>
          </a:p>
          <a:p>
            <a:pPr marL="171450" indent="-171450">
              <a:buFont typeface="Arial" panose="020B0604020202020204" pitchFamily="34" charset="0"/>
              <a:buChar char="•"/>
            </a:pPr>
            <a:r>
              <a:rPr lang="en-US" sz="1000" dirty="0"/>
              <a:t>At odds with Army doctors, Dix feuded with them over managing medical facilities and hiring and dismissing nurses.</a:t>
            </a:r>
          </a:p>
          <a:p>
            <a:pPr marL="171450" indent="-171450">
              <a:buFont typeface="Arial" panose="020B0604020202020204" pitchFamily="34" charset="0"/>
              <a:buChar char="•"/>
            </a:pPr>
            <a:r>
              <a:rPr lang="en-US" sz="1000" dirty="0"/>
              <a:t>Many doctors and surgeons did not want any female nurses in their hospitals. </a:t>
            </a:r>
          </a:p>
          <a:p>
            <a:pPr marL="171450" indent="-171450">
              <a:buFont typeface="Arial" panose="020B0604020202020204" pitchFamily="34" charset="0"/>
              <a:buChar char="•"/>
            </a:pPr>
            <a:r>
              <a:rPr lang="en-US" sz="1000" dirty="0"/>
              <a:t>To solve the dilemma, the War Department introduced Order Number 351 in October 1863.</a:t>
            </a:r>
          </a:p>
          <a:p>
            <a:pPr marL="171450" indent="-171450">
              <a:buFont typeface="Arial" panose="020B0604020202020204" pitchFamily="34" charset="0"/>
              <a:buChar char="•"/>
            </a:pPr>
            <a:r>
              <a:rPr lang="en-US" sz="1000" dirty="0"/>
              <a:t> It gave the Surgeon General and the Superintendent of Army Nurses the power to appoint female nurses. </a:t>
            </a:r>
          </a:p>
          <a:p>
            <a:pPr marL="171450" indent="-171450">
              <a:buFont typeface="Arial" panose="020B0604020202020204" pitchFamily="34" charset="0"/>
              <a:buChar char="•"/>
            </a:pPr>
            <a:r>
              <a:rPr lang="en-US" sz="1000" dirty="0"/>
              <a:t>As superintendent, Dix directed the Federal army nursing program, in which over 3,000 women would ultimately serve.</a:t>
            </a:r>
          </a:p>
        </p:txBody>
      </p:sp>
    </p:spTree>
    <p:extLst>
      <p:ext uri="{BB962C8B-B14F-4D97-AF65-F5344CB8AC3E}">
        <p14:creationId xmlns:p14="http://schemas.microsoft.com/office/powerpoint/2010/main" val="2287226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uniform&#10;&#10;Description automatically generated with low confidence">
            <a:extLst>
              <a:ext uri="{FF2B5EF4-FFF2-40B4-BE49-F238E27FC236}">
                <a16:creationId xmlns:a16="http://schemas.microsoft.com/office/drawing/2014/main" id="{B9598890-EC00-4040-9F08-D104ABB87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778" y="1093304"/>
            <a:ext cx="4647119" cy="443656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Women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On April 2, 1863, in the Confederate capital of Richmond, Virginia, about 5,000 people, mostly poor women, smashed into shops and began taking food, clothing, shoes, and even jewelry before the militia arrived to restore order. </a:t>
            </a:r>
          </a:p>
          <a:p>
            <a:pPr marL="171450" indent="-171450">
              <a:buFont typeface="Arial" panose="020B0604020202020204" pitchFamily="34" charset="0"/>
              <a:buChar char="•"/>
            </a:pPr>
            <a:r>
              <a:rPr lang="en-US" sz="1000" dirty="0"/>
              <a:t>Tens of thousands of dollars worth of items were looted. No one died, and a few were wounded. </a:t>
            </a:r>
          </a:p>
          <a:p>
            <a:pPr marL="171450" indent="-171450">
              <a:buFont typeface="Arial" panose="020B0604020202020204" pitchFamily="34" charset="0"/>
              <a:buChar char="•"/>
            </a:pPr>
            <a:r>
              <a:rPr lang="en-US" sz="1000" dirty="0"/>
              <a:t>The riot was arranged and prompted by Mary Jackson, a peddler and the mother of a soldier. </a:t>
            </a:r>
          </a:p>
          <a:p>
            <a:pPr marL="171450" indent="-171450">
              <a:buFont typeface="Arial" panose="020B0604020202020204" pitchFamily="34" charset="0"/>
              <a:buChar char="•"/>
            </a:pPr>
            <a:r>
              <a:rPr lang="en-US" sz="1000" dirty="0"/>
              <a:t>President Jefferson Davis implored the women and even threw them money from his pockets, asking them to dissipate. </a:t>
            </a:r>
          </a:p>
          <a:p>
            <a:pPr marL="171450" indent="-171450">
              <a:buFont typeface="Arial" panose="020B0604020202020204" pitchFamily="34" charset="0"/>
              <a:buChar char="•"/>
            </a:pPr>
            <a:r>
              <a:rPr lang="en-US" sz="1000" dirty="0"/>
              <a:t>The mayor read the Riot Act; the governor called out the militia and restored order.</a:t>
            </a:r>
          </a:p>
          <a:p>
            <a:pPr marL="171450" indent="-171450">
              <a:buFont typeface="Arial" panose="020B0604020202020204" pitchFamily="34" charset="0"/>
              <a:buChar char="•"/>
            </a:pPr>
            <a:r>
              <a:rPr lang="en-US" sz="1000" dirty="0"/>
              <a:t>The work practices of privileged white women modified radically after the Civil War. Women over 50 changed least, insisting they needed servants and resuming their formal administrative roles. </a:t>
            </a:r>
          </a:p>
          <a:p>
            <a:pPr marL="171450" indent="-171450">
              <a:buFont typeface="Arial" panose="020B0604020202020204" pitchFamily="34" charset="0"/>
              <a:buChar char="•"/>
            </a:pPr>
            <a:r>
              <a:rPr lang="en-US" sz="1000" dirty="0"/>
              <a:t>The next generation, containing the young wives and mothers during the Civil War, relied much less on black servants and displayed greater flexibility toward household work. </a:t>
            </a:r>
          </a:p>
        </p:txBody>
      </p:sp>
    </p:spTree>
    <p:extLst>
      <p:ext uri="{BB962C8B-B14F-4D97-AF65-F5344CB8AC3E}">
        <p14:creationId xmlns:p14="http://schemas.microsoft.com/office/powerpoint/2010/main" val="3773937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itting on a bed&#10;&#10;Description automatically generated with low confidence">
            <a:extLst>
              <a:ext uri="{FF2B5EF4-FFF2-40B4-BE49-F238E27FC236}">
                <a16:creationId xmlns:a16="http://schemas.microsoft.com/office/drawing/2014/main" id="{6001A2A6-07A9-4BB8-8942-4F165AD74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774" y="787770"/>
            <a:ext cx="4874155" cy="52824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Women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youngest generation, which matured during the war and Reconstruction, did many of their domestic duties. </a:t>
            </a:r>
          </a:p>
          <a:p>
            <a:pPr marL="285750" indent="-285750">
              <a:buFont typeface="Arial" panose="020B0604020202020204" pitchFamily="34" charset="0"/>
              <a:buChar char="•"/>
            </a:pPr>
            <a:r>
              <a:rPr lang="en-US" sz="1000" dirty="0"/>
              <a:t>Some sought paid jobs outside the household, especially teaching, which allowed an escape from household assignments and coerced marriage. </a:t>
            </a:r>
          </a:p>
          <a:p>
            <a:pPr marL="285750" indent="-285750">
              <a:buFont typeface="Arial" panose="020B0604020202020204" pitchFamily="34" charset="0"/>
              <a:buChar char="•"/>
            </a:pPr>
            <a:r>
              <a:rPr lang="en-US" sz="1000" dirty="0"/>
              <a:t>About 250,000 Southern soldiers never came home, or 30% of all white men aged 18 to 40 in 1860. </a:t>
            </a:r>
          </a:p>
          <a:p>
            <a:pPr marL="285750" indent="-285750">
              <a:buFont typeface="Arial" panose="020B0604020202020204" pitchFamily="34" charset="0"/>
              <a:buChar char="•"/>
            </a:pPr>
            <a:r>
              <a:rPr lang="en-US" sz="1000" dirty="0"/>
              <a:t>Widows who were devastated often deserted the farm and integrated into the households of relatives or even became refugees living in camps with high rates of disease and death. </a:t>
            </a:r>
          </a:p>
          <a:p>
            <a:pPr marL="285750" indent="-285750">
              <a:buFont typeface="Arial" panose="020B0604020202020204" pitchFamily="34" charset="0"/>
              <a:buChar char="•"/>
            </a:pPr>
            <a:r>
              <a:rPr lang="en-US" sz="1000" dirty="0"/>
              <a:t>They were an "old maid" who unsettled the women and their families of the Old South. </a:t>
            </a:r>
          </a:p>
          <a:p>
            <a:pPr marL="285750" indent="-285750">
              <a:buFont typeface="Arial" panose="020B0604020202020204" pitchFamily="34" charset="0"/>
              <a:buChar char="•"/>
            </a:pPr>
            <a:r>
              <a:rPr lang="en-US" sz="1000" dirty="0"/>
              <a:t>Now it has become almost a benchmark. Some women received the liberty of not having to marry. </a:t>
            </a:r>
          </a:p>
          <a:p>
            <a:pPr marL="285750" indent="-285750">
              <a:buFont typeface="Arial" panose="020B0604020202020204" pitchFamily="34" charset="0"/>
              <a:buChar char="•"/>
            </a:pPr>
            <a:r>
              <a:rPr lang="en-US" sz="1000" dirty="0"/>
              <a:t>Divorce, while never entirely tolerated, became more common. The "New Woman" notion appeared—she was self-sufficient and autonomous and stood in sharp distinction from the "Southern Belle" of antebellum myth.</a:t>
            </a:r>
          </a:p>
        </p:txBody>
      </p:sp>
    </p:spTree>
    <p:extLst>
      <p:ext uri="{BB962C8B-B14F-4D97-AF65-F5344CB8AC3E}">
        <p14:creationId xmlns:p14="http://schemas.microsoft.com/office/powerpoint/2010/main" val="2131324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uniform&#10;&#10;Description automatically generated with low confidence">
            <a:extLst>
              <a:ext uri="{FF2B5EF4-FFF2-40B4-BE49-F238E27FC236}">
                <a16:creationId xmlns:a16="http://schemas.microsoft.com/office/drawing/2014/main" id="{66FA6F1A-187D-41B3-B1C4-62637AB9B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688" y="1118866"/>
            <a:ext cx="4969474" cy="46202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Asian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Approximately 70 Chinese and Filipinos enlisted in the Union Army and Navy during the American Civil War. </a:t>
            </a:r>
          </a:p>
          <a:p>
            <a:pPr marL="285750" indent="-285750">
              <a:buFont typeface="Arial" panose="020B0604020202020204" pitchFamily="34" charset="0"/>
              <a:buChar char="•"/>
            </a:pPr>
            <a:r>
              <a:rPr lang="en-US" sz="1000" dirty="0"/>
              <a:t>Smaller numbers serve in the armed forces of the Confederate States of America. </a:t>
            </a:r>
          </a:p>
          <a:p>
            <a:pPr marL="285750" indent="-285750">
              <a:buFont typeface="Arial" panose="020B0604020202020204" pitchFamily="34" charset="0"/>
              <a:buChar char="•"/>
            </a:pPr>
            <a:r>
              <a:rPr lang="en-US" sz="1000" dirty="0"/>
              <a:t>Of those who did, only a handful received the honor of their pension, benefits, or citizenship service. </a:t>
            </a:r>
          </a:p>
          <a:p>
            <a:pPr marL="285750" indent="-285750">
              <a:buFont typeface="Arial" panose="020B0604020202020204" pitchFamily="34" charset="0"/>
              <a:buChar char="•"/>
            </a:pPr>
            <a:r>
              <a:rPr lang="en-US" sz="1000" dirty="0"/>
              <a:t>An anomaly was Ching Lee, who took the alias Thomas Sylvanus and served in the 81st Pennsylvania Regiment.</a:t>
            </a:r>
          </a:p>
          <a:p>
            <a:pPr marL="285750" indent="-285750">
              <a:buFont typeface="Arial" panose="020B0604020202020204" pitchFamily="34" charset="0"/>
              <a:buChar char="•"/>
            </a:pPr>
            <a:r>
              <a:rPr lang="en-US" sz="1000" dirty="0"/>
              <a:t>Thomas Sylvanus, a citizen of Hong Kong, was a highly decorated veteran of the Civil War. </a:t>
            </a:r>
          </a:p>
          <a:p>
            <a:pPr marL="285750" indent="-285750">
              <a:buFont typeface="Arial" panose="020B0604020202020204" pitchFamily="34" charset="0"/>
              <a:buChar char="•"/>
            </a:pPr>
            <a:r>
              <a:rPr lang="en-US" sz="1000" dirty="0"/>
              <a:t>He was the only Chinese soldier to draw a Civil War pension. Little is known about Sylvanus's early life or parentage. </a:t>
            </a:r>
          </a:p>
          <a:p>
            <a:pPr marL="285750" indent="-285750">
              <a:buFont typeface="Arial" panose="020B0604020202020204" pitchFamily="34" charset="0"/>
              <a:buChar char="•"/>
            </a:pPr>
            <a:r>
              <a:rPr lang="en-US" sz="1000" dirty="0"/>
              <a:t>Born on July 4, 1845, in Hong Kong, he was known in his youth as Aw Yee Way.</a:t>
            </a:r>
          </a:p>
        </p:txBody>
      </p:sp>
    </p:spTree>
    <p:extLst>
      <p:ext uri="{BB962C8B-B14F-4D97-AF65-F5344CB8AC3E}">
        <p14:creationId xmlns:p14="http://schemas.microsoft.com/office/powerpoint/2010/main" val="2200248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utdoor, suit&#10;&#10;Description automatically generated">
            <a:extLst>
              <a:ext uri="{FF2B5EF4-FFF2-40B4-BE49-F238E27FC236}">
                <a16:creationId xmlns:a16="http://schemas.microsoft.com/office/drawing/2014/main" id="{93F2E563-28C8-4F81-906C-C574ADC60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140" y="1019875"/>
            <a:ext cx="4797022" cy="481824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Asian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Chang and </a:t>
            </a:r>
            <a:r>
              <a:rPr lang="en-US" sz="1000" dirty="0" err="1"/>
              <a:t>Eng</a:t>
            </a:r>
            <a:r>
              <a:rPr lang="en-US" sz="1000" dirty="0"/>
              <a:t> Bunker were Siamese American conjoined twin brothers whose fame drove the phrase "Siamese twins" to become interchangeable with conjoined twins. </a:t>
            </a:r>
          </a:p>
          <a:p>
            <a:pPr marL="285750" indent="-285750">
              <a:buFont typeface="Arial" panose="020B0604020202020204" pitchFamily="34" charset="0"/>
              <a:buChar char="•"/>
            </a:pPr>
            <a:r>
              <a:rPr lang="en-US" sz="1000" dirty="0"/>
              <a:t>They were widely displayed as novelties and were two of the nineteenth century's most studied human beings.</a:t>
            </a:r>
          </a:p>
          <a:p>
            <a:pPr marL="285750" indent="-285750">
              <a:buFont typeface="Arial" panose="020B0604020202020204" pitchFamily="34" charset="0"/>
              <a:buChar char="•"/>
            </a:pPr>
            <a:r>
              <a:rPr lang="en-US" sz="1000" dirty="0"/>
              <a:t> In today's Thailand, the brothers were born of Chinese ancestry and were brought to the United States in 1829. </a:t>
            </a:r>
          </a:p>
          <a:p>
            <a:pPr marL="285750" indent="-285750">
              <a:buFont typeface="Arial" panose="020B0604020202020204" pitchFamily="34" charset="0"/>
              <a:buChar char="•"/>
            </a:pPr>
            <a:r>
              <a:rPr lang="en-US" sz="1000" dirty="0"/>
              <a:t>Physicians examined them as they became known to American and European audiences in freak shows. </a:t>
            </a:r>
          </a:p>
          <a:p>
            <a:pPr marL="285750" indent="-285750">
              <a:buFont typeface="Arial" panose="020B0604020202020204" pitchFamily="34" charset="0"/>
              <a:buChar char="•"/>
            </a:pPr>
            <a:r>
              <a:rPr lang="en-US" sz="1000" dirty="0"/>
              <a:t>In early exhibitions, they appeared exotic and portrayed their athleticism; later, they would converse in English in a more distinguished parlor setting. </a:t>
            </a:r>
          </a:p>
          <a:p>
            <a:pPr marL="285750" indent="-285750">
              <a:buFont typeface="Arial" panose="020B0604020202020204" pitchFamily="34" charset="0"/>
              <a:buChar char="•"/>
            </a:pPr>
            <a:r>
              <a:rPr lang="en-US" sz="1000" dirty="0"/>
              <a:t>Newspapers and the public were originally compassionate to them, and within three years, they left the control of their managers, who they thought were defrauding them, and traveled on their own.</a:t>
            </a:r>
          </a:p>
          <a:p>
            <a:pPr marL="285750" indent="-285750">
              <a:buFont typeface="Arial" panose="020B0604020202020204" pitchFamily="34" charset="0"/>
              <a:buChar char="•"/>
            </a:pPr>
            <a:r>
              <a:rPr lang="en-US" sz="1000" dirty="0"/>
              <a:t>The twins quit touring in 1839 after a decade of financial success and settled near Mount Airy, North Carolina. </a:t>
            </a:r>
          </a:p>
        </p:txBody>
      </p:sp>
    </p:spTree>
    <p:extLst>
      <p:ext uri="{BB962C8B-B14F-4D97-AF65-F5344CB8AC3E}">
        <p14:creationId xmlns:p14="http://schemas.microsoft.com/office/powerpoint/2010/main" val="1254059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low confidence">
            <a:extLst>
              <a:ext uri="{FF2B5EF4-FFF2-40B4-BE49-F238E27FC236}">
                <a16:creationId xmlns:a16="http://schemas.microsoft.com/office/drawing/2014/main" id="{70ED18DF-528E-48B8-85AE-FEABA5C22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653" y="936170"/>
            <a:ext cx="4591699" cy="49030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Asian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They became American citizens, married local sisters, and bought enslaved people. </a:t>
            </a:r>
          </a:p>
          <a:p>
            <a:pPr marL="285750" indent="-285750">
              <a:buFont typeface="Arial" panose="020B0604020202020204" pitchFamily="34" charset="0"/>
              <a:buChar char="•"/>
            </a:pPr>
            <a:r>
              <a:rPr lang="en-US" sz="1000" dirty="0"/>
              <a:t>They fathered 21 children, several of whom chaperoned them once they continued touring. Chang's and </a:t>
            </a:r>
            <a:r>
              <a:rPr lang="en-US" sz="1000" dirty="0" err="1"/>
              <a:t>Eng's</a:t>
            </a:r>
            <a:r>
              <a:rPr lang="en-US" sz="1000" dirty="0"/>
              <a:t> families lived in two separate houses, taking alternating three-day stays. </a:t>
            </a:r>
          </a:p>
          <a:p>
            <a:pPr marL="285750" indent="-285750">
              <a:buFont typeface="Arial" panose="020B0604020202020204" pitchFamily="34" charset="0"/>
              <a:buChar char="•"/>
            </a:pPr>
            <a:r>
              <a:rPr lang="en-US" sz="1000" dirty="0"/>
              <a:t>The twins became wealthy businessmen but lost part of their wealth and enslaved people after the Civil War. </a:t>
            </a:r>
          </a:p>
          <a:p>
            <a:pPr marL="285750" indent="-285750">
              <a:buFont typeface="Arial" panose="020B0604020202020204" pitchFamily="34" charset="0"/>
              <a:buChar char="•"/>
            </a:pPr>
            <a:r>
              <a:rPr lang="en-US" sz="1000" dirty="0"/>
              <a:t>They died at age 62, and an autopsy indicated that their livers were fused in the ligament, joining their sternums.</a:t>
            </a:r>
          </a:p>
          <a:p>
            <a:pPr marL="285750" indent="-285750">
              <a:buFont typeface="Arial" panose="020B0604020202020204" pitchFamily="34" charset="0"/>
              <a:buChar char="•"/>
            </a:pPr>
            <a:r>
              <a:rPr lang="en-US" sz="1000" dirty="0"/>
              <a:t>Christopher Wren Bunker and his brother Stephen Bunker, Chang, and </a:t>
            </a:r>
            <a:r>
              <a:rPr lang="en-US" sz="1000" dirty="0" err="1"/>
              <a:t>Eng</a:t>
            </a:r>
            <a:r>
              <a:rPr lang="en-US" sz="1000" dirty="0"/>
              <a:t> Bunker’s eldest sons joined different Confederate cavalry units.</a:t>
            </a:r>
          </a:p>
          <a:p>
            <a:pPr marL="285750" indent="-285750">
              <a:buFont typeface="Arial" panose="020B0604020202020204" pitchFamily="34" charset="0"/>
              <a:buChar char="•"/>
            </a:pPr>
            <a:r>
              <a:rPr lang="en-US" sz="1000" dirty="0"/>
              <a:t> During the Civil War, the North Carolina's Bunker family backed the Confederacy, including giving Confederate soldiers medical aid.</a:t>
            </a:r>
          </a:p>
          <a:p>
            <a:pPr marL="285750" indent="-285750">
              <a:buFont typeface="Arial" panose="020B0604020202020204" pitchFamily="34" charset="0"/>
              <a:buChar char="•"/>
            </a:pPr>
            <a:r>
              <a:rPr lang="en-US" sz="1000" dirty="0"/>
              <a:t>In 1864, Christopher Wren Bunker was captured and sent to Camp Chase.</a:t>
            </a:r>
          </a:p>
        </p:txBody>
      </p:sp>
    </p:spTree>
    <p:extLst>
      <p:ext uri="{BB962C8B-B14F-4D97-AF65-F5344CB8AC3E}">
        <p14:creationId xmlns:p14="http://schemas.microsoft.com/office/powerpoint/2010/main" val="2403779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ass, field, old&#10;&#10;Description automatically generated">
            <a:extLst>
              <a:ext uri="{FF2B5EF4-FFF2-40B4-BE49-F238E27FC236}">
                <a16:creationId xmlns:a16="http://schemas.microsoft.com/office/drawing/2014/main" id="{9DC12908-2449-4560-A99C-4E56D7BBB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983" y="952085"/>
            <a:ext cx="4540384" cy="491690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Battle of Bull Run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Still, reinforcements from both Johnston’s and Beauregard’s armies soon arrived on the battlefield to rally the Confederate troops. Both sides traded attacks and counterattacks near Henry House Hill in the afternoon. </a:t>
            </a:r>
          </a:p>
          <a:p>
            <a:pPr marL="285750" indent="-285750">
              <a:buFont typeface="Arial" panose="020B0604020202020204" pitchFamily="34" charset="0"/>
              <a:buChar char="•"/>
            </a:pPr>
            <a:r>
              <a:rPr lang="en-US" sz="1000" dirty="0"/>
              <a:t>On Johnston and Beauregard’s orders, more and more Confederate reinforcements arrived, even as the Federals struggled to coordinate assaults made by different regiments.</a:t>
            </a:r>
          </a:p>
          <a:p>
            <a:pPr marL="285750" indent="-285750">
              <a:buFont typeface="Arial" panose="020B0604020202020204" pitchFamily="34" charset="0"/>
              <a:buChar char="•"/>
            </a:pPr>
            <a:r>
              <a:rPr lang="en-US" sz="1000" dirty="0"/>
              <a:t>By four o’clock in the afternoon, both sides had an equal number of men on the battlefield (about 18,000 on each side were engaged at Bull Run), and Beauregard ordered a counterattack along the line. </a:t>
            </a:r>
          </a:p>
          <a:p>
            <a:pPr marL="285750" indent="-285750">
              <a:buFont typeface="Arial" panose="020B0604020202020204" pitchFamily="34" charset="0"/>
              <a:buChar char="•"/>
            </a:pPr>
            <a:r>
              <a:rPr lang="en-US" sz="1000" dirty="0"/>
              <a:t>Screaming as they advanced the “rebel yell” that would become infamous among Union troops, the Confederates managed to break the Union line.</a:t>
            </a:r>
          </a:p>
          <a:p>
            <a:pPr marL="285750" indent="-285750">
              <a:buFont typeface="Arial" panose="020B0604020202020204" pitchFamily="34" charset="0"/>
              <a:buChar char="•"/>
            </a:pPr>
            <a:r>
              <a:rPr lang="en-US" sz="1000" dirty="0"/>
              <a:t> As McDowell’s Federals retreated chaotically across Bull Run, they ran headlong into hundreds of Washington civilians watching the battle while picnicking on the fields east of the river, now making their hasty retreat.</a:t>
            </a:r>
          </a:p>
          <a:p>
            <a:pPr marL="285750" indent="-285750">
              <a:buFont typeface="Arial" panose="020B0604020202020204" pitchFamily="34" charset="0"/>
              <a:buChar char="•"/>
            </a:pPr>
            <a:r>
              <a:rPr lang="en-US" sz="1000" dirty="0"/>
              <a:t>Southern General Barnard Bee told his men to take heart and look at Jackson standing there “like a stone wall.”</a:t>
            </a:r>
          </a:p>
          <a:p>
            <a:pPr marL="285750" indent="-285750">
              <a:buFont typeface="Arial" panose="020B0604020202020204" pitchFamily="34" charset="0"/>
              <a:buChar char="•"/>
            </a:pPr>
            <a:r>
              <a:rPr lang="en-US" sz="1000" dirty="0"/>
              <a:t> In the battle, he earned his enduring nickname, “Stonewall” Jackson.</a:t>
            </a:r>
          </a:p>
        </p:txBody>
      </p:sp>
    </p:spTree>
    <p:extLst>
      <p:ext uri="{BB962C8B-B14F-4D97-AF65-F5344CB8AC3E}">
        <p14:creationId xmlns:p14="http://schemas.microsoft.com/office/powerpoint/2010/main" val="1020374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low confidence">
            <a:extLst>
              <a:ext uri="{FF2B5EF4-FFF2-40B4-BE49-F238E27FC236}">
                <a16:creationId xmlns:a16="http://schemas.microsoft.com/office/drawing/2014/main" id="{6BF1A67E-411C-4CB4-AA37-3228B4DF2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287" y="996828"/>
            <a:ext cx="4634219" cy="497600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Muslims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While many minority groups have acknowledged their contributions and achievements during the Civil War, one group of Americans has received little attention. </a:t>
            </a:r>
          </a:p>
          <a:p>
            <a:pPr marL="285750" indent="-285750">
              <a:buFont typeface="Arial" panose="020B0604020202020204" pitchFamily="34" charset="0"/>
              <a:buChar char="•"/>
            </a:pPr>
            <a:r>
              <a:rPr lang="en-US" sz="1000" dirty="0"/>
              <a:t>Muslim Americans are rarely the focus of Civil War scholars and are typically viewed as a demographic relevant only to more modern history. </a:t>
            </a:r>
          </a:p>
          <a:p>
            <a:pPr marL="285750" indent="-285750">
              <a:buFont typeface="Arial" panose="020B0604020202020204" pitchFamily="34" charset="0"/>
              <a:buChar char="•"/>
            </a:pPr>
            <a:r>
              <a:rPr lang="en-US" sz="1000" dirty="0"/>
              <a:t>It has been theorized that as many as 292 Muslim last names appear in muster rolls.  Further, as many as 15% of enslaved Africans brought to America are thought to have practiced Islam. </a:t>
            </a:r>
          </a:p>
          <a:p>
            <a:pPr marL="285750" indent="-285750">
              <a:buFont typeface="Arial" panose="020B0604020202020204" pitchFamily="34" charset="0"/>
              <a:buChar char="•"/>
            </a:pPr>
            <a:r>
              <a:rPr lang="en-US" sz="1000" dirty="0"/>
              <a:t>Massachusetts Senator Charles Sumner—famous for his caning on the Senate floor at the hands of South Carolina Senator Preston Brookes—even quoted the Qur'an on several occurrences during his orations bashing slavery. </a:t>
            </a:r>
          </a:p>
          <a:p>
            <a:pPr marL="285750" indent="-285750">
              <a:buFont typeface="Arial" panose="020B0604020202020204" pitchFamily="34" charset="0"/>
              <a:buChar char="•"/>
            </a:pPr>
            <a:r>
              <a:rPr lang="en-US" sz="1000" dirty="0"/>
              <a:t>Estimations varying from a dozen to two hundred and ninety-two Muslims served in the Union military during the American Civil War, including Private Mohammad Khan. </a:t>
            </a:r>
          </a:p>
        </p:txBody>
      </p:sp>
    </p:spTree>
    <p:extLst>
      <p:ext uri="{BB962C8B-B14F-4D97-AF65-F5344CB8AC3E}">
        <p14:creationId xmlns:p14="http://schemas.microsoft.com/office/powerpoint/2010/main" val="1887685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horse, people, group&#10;&#10;Description automatically generated">
            <a:extLst>
              <a:ext uri="{FF2B5EF4-FFF2-40B4-BE49-F238E27FC236}">
                <a16:creationId xmlns:a16="http://schemas.microsoft.com/office/drawing/2014/main" id="{04EAF0E3-D879-49DB-BA6D-F7913BB2070F}"/>
              </a:ext>
            </a:extLst>
          </p:cNvPr>
          <p:cNvPicPr>
            <a:picLocks noChangeAspect="1"/>
          </p:cNvPicPr>
          <p:nvPr/>
        </p:nvPicPr>
        <p:blipFill rotWithShape="1">
          <a:blip r:embed="rId4">
            <a:extLst>
              <a:ext uri="{28A0092B-C50C-407E-A947-70E740481C1C}">
                <a14:useLocalDpi xmlns:a14="http://schemas.microsoft.com/office/drawing/2010/main" val="0"/>
              </a:ext>
            </a:extLst>
          </a:blip>
          <a:srcRect l="11715" r="8568"/>
          <a:stretch/>
        </p:blipFill>
        <p:spPr>
          <a:xfrm>
            <a:off x="6096000" y="1005519"/>
            <a:ext cx="4936435" cy="48469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Muslims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During the American Civil War, the "scorched earth" policy of the North destroyed churches, farms, schools, libraries, colleges, and many other properties. </a:t>
            </a:r>
          </a:p>
          <a:p>
            <a:pPr marL="285750" indent="-285750">
              <a:buFont typeface="Arial" panose="020B0604020202020204" pitchFamily="34" charset="0"/>
              <a:buChar char="•"/>
            </a:pPr>
            <a:r>
              <a:rPr lang="en-US" sz="1000" dirty="0"/>
              <a:t>The libraries at the University of Alabama managed to save one book from the debris of their library buildings.</a:t>
            </a:r>
          </a:p>
          <a:p>
            <a:pPr marL="285750" indent="-285750">
              <a:buFont typeface="Arial" panose="020B0604020202020204" pitchFamily="34" charset="0"/>
              <a:buChar char="•"/>
            </a:pPr>
            <a:r>
              <a:rPr lang="en-US" sz="1000" dirty="0"/>
              <a:t> On the morning of April 4, 1865, when Federal troops reached the campus with an order to eradicate the university, Andre </a:t>
            </a:r>
            <a:r>
              <a:rPr lang="en-US" sz="1000" dirty="0" err="1"/>
              <a:t>Deloffre</a:t>
            </a:r>
            <a:r>
              <a:rPr lang="en-US" sz="1000" dirty="0"/>
              <a:t>, a modern language professor and caretaker of the library, pleaded to the commanding officer to spare one of the finest libraries in the South. </a:t>
            </a:r>
          </a:p>
          <a:p>
            <a:pPr marL="285750" indent="-285750">
              <a:buFont typeface="Arial" panose="020B0604020202020204" pitchFamily="34" charset="0"/>
              <a:buChar char="•"/>
            </a:pPr>
            <a:r>
              <a:rPr lang="en-US" sz="1000" dirty="0"/>
              <a:t>The officer, being compassionate, sent a courier to General </a:t>
            </a:r>
            <a:r>
              <a:rPr lang="en-US" sz="1000" dirty="0" err="1"/>
              <a:t>Croxton</a:t>
            </a:r>
            <a:r>
              <a:rPr lang="en-US" sz="1000" dirty="0"/>
              <a:t> at his headquarters in Tuscaloosa asking permission to save the Rotunda, but the general refused to allow this. </a:t>
            </a:r>
          </a:p>
          <a:p>
            <a:pPr marL="285750" indent="-285750">
              <a:buFont typeface="Arial" panose="020B0604020202020204" pitchFamily="34" charset="0"/>
              <a:buChar char="•"/>
            </a:pPr>
            <a:r>
              <a:rPr lang="en-US" sz="1000" dirty="0"/>
              <a:t>The officer said, "I will save one volume as a memento of this occasion.“</a:t>
            </a:r>
          </a:p>
          <a:p>
            <a:pPr marL="285750" indent="-285750">
              <a:buFont typeface="Arial" panose="020B0604020202020204" pitchFamily="34" charset="0"/>
              <a:buChar char="•"/>
            </a:pPr>
            <a:r>
              <a:rPr lang="en-US" sz="1000" dirty="0"/>
              <a:t> The volume chosen was a rare copy of the Qur'an.</a:t>
            </a:r>
          </a:p>
        </p:txBody>
      </p:sp>
    </p:spTree>
    <p:extLst>
      <p:ext uri="{BB962C8B-B14F-4D97-AF65-F5344CB8AC3E}">
        <p14:creationId xmlns:p14="http://schemas.microsoft.com/office/powerpoint/2010/main" val="2454743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Two men in military uniforms&#10;&#10;Description automatically generated with medium confidence">
            <a:extLst>
              <a:ext uri="{FF2B5EF4-FFF2-40B4-BE49-F238E27FC236}">
                <a16:creationId xmlns:a16="http://schemas.microsoft.com/office/drawing/2014/main" id="{A4F43EC8-213B-480F-AAF4-179D4BE30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913" y="1131002"/>
            <a:ext cx="5084931" cy="45959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Jews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Roughly 3,000 Jews fought on the Confederate side during the American Civil War, and 7,000 fought on the Union side. </a:t>
            </a:r>
          </a:p>
          <a:p>
            <a:pPr marL="285750" indent="-285750">
              <a:buFont typeface="Arial" panose="020B0604020202020204" pitchFamily="34" charset="0"/>
              <a:buChar char="•"/>
            </a:pPr>
            <a:r>
              <a:rPr lang="en-US" sz="1000" dirty="0"/>
              <a:t>Jews also played leadership roles on both sides, with nine Jewish generals serving in the Union Army. </a:t>
            </a:r>
          </a:p>
          <a:p>
            <a:pPr marL="285750" indent="-285750">
              <a:buFont typeface="Arial" panose="020B0604020202020204" pitchFamily="34" charset="0"/>
              <a:buChar char="•"/>
            </a:pPr>
            <a:r>
              <a:rPr lang="en-US" sz="1000" dirty="0"/>
              <a:t>The Civil War split Jews as it did all Americans. </a:t>
            </a:r>
          </a:p>
          <a:p>
            <a:pPr marL="285750" indent="-285750">
              <a:buFont typeface="Arial" panose="020B0604020202020204" pitchFamily="34" charset="0"/>
              <a:buChar char="•"/>
            </a:pPr>
            <a:r>
              <a:rPr lang="en-US" sz="1000" dirty="0"/>
              <a:t>Southern Jews backed the Confederacy; Northern Jews preferred the Union. Before the war, Jews never took a general mindset on slavery.</a:t>
            </a:r>
          </a:p>
          <a:p>
            <a:pPr marL="285750" indent="-285750">
              <a:buFont typeface="Arial" panose="020B0604020202020204" pitchFamily="34" charset="0"/>
              <a:buChar char="•"/>
            </a:pPr>
            <a:r>
              <a:rPr lang="en-US" sz="1000" dirty="0"/>
              <a:t> Although many shared antislavery opinions, they viewed the Christian-oriented abolitionist movement with suspicion. </a:t>
            </a:r>
          </a:p>
          <a:p>
            <a:pPr marL="285750" indent="-285750">
              <a:buFont typeface="Arial" panose="020B0604020202020204" pitchFamily="34" charset="0"/>
              <a:buChar char="•"/>
            </a:pPr>
            <a:r>
              <a:rPr lang="en-US" sz="1000" dirty="0"/>
              <a:t>Thousands of Jews volunteered, and many died on both sides of the conflict. </a:t>
            </a:r>
          </a:p>
          <a:p>
            <a:pPr marL="285750" indent="-285750">
              <a:buFont typeface="Arial" panose="020B0604020202020204" pitchFamily="34" charset="0"/>
              <a:buChar char="•"/>
            </a:pPr>
            <a:r>
              <a:rPr lang="en-US" sz="1000" dirty="0"/>
              <a:t>An estimate placed the number in the Union forces at about 8,400 and in the Confederate forces at about 10,000. </a:t>
            </a:r>
          </a:p>
          <a:p>
            <a:pPr marL="285750" indent="-285750">
              <a:buFont typeface="Arial" panose="020B0604020202020204" pitchFamily="34" charset="0"/>
              <a:buChar char="•"/>
            </a:pPr>
            <a:r>
              <a:rPr lang="en-US" sz="1000" dirty="0"/>
              <a:t>Six Jewish soldiers in the Union army received the coveted Congressional Medal of Honor for their bravery. </a:t>
            </a:r>
          </a:p>
        </p:txBody>
      </p:sp>
    </p:spTree>
    <p:extLst>
      <p:ext uri="{BB962C8B-B14F-4D97-AF65-F5344CB8AC3E}">
        <p14:creationId xmlns:p14="http://schemas.microsoft.com/office/powerpoint/2010/main" val="732390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posing, outdoor, people&#10;&#10;Description automatically generated">
            <a:extLst>
              <a:ext uri="{FF2B5EF4-FFF2-40B4-BE49-F238E27FC236}">
                <a16:creationId xmlns:a16="http://schemas.microsoft.com/office/drawing/2014/main" id="{68652DF9-D70C-4062-A8E6-CC4E2D2CE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495" y="1079776"/>
            <a:ext cx="4434031" cy="49108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Homosexuals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Civil War historians have argued about the number of gay and lesbian service members during the war. </a:t>
            </a:r>
          </a:p>
          <a:p>
            <a:pPr marL="285750" indent="-285750">
              <a:buFont typeface="Arial" panose="020B0604020202020204" pitchFamily="34" charset="0"/>
              <a:buChar char="•"/>
            </a:pPr>
            <a:r>
              <a:rPr lang="en-US" sz="1000" dirty="0"/>
              <a:t>Some would say that none were dishonorably discharged – although there is a record of three pairs of Navy sailors court-martialed for improper and indecent intercourse with each other. </a:t>
            </a:r>
          </a:p>
          <a:p>
            <a:pPr marL="285750" indent="-285750">
              <a:buFont typeface="Arial" panose="020B0604020202020204" pitchFamily="34" charset="0"/>
              <a:buChar char="•"/>
            </a:pPr>
            <a:r>
              <a:rPr lang="en-US" sz="1000" dirty="0"/>
              <a:t>The Richmond Dispatch reported on May 13, 1862, that since the moving of the Confederacy's capital to Richmond that "loose males of the most abandoned character from other parts of the Confederacy" had moved to Richmond, and "prostitutes of both sexes" openly exhibited themselves in carriages and on sidewalks. </a:t>
            </a:r>
          </a:p>
          <a:p>
            <a:pPr marL="285750" indent="-285750">
              <a:buFont typeface="Arial" panose="020B0604020202020204" pitchFamily="34" charset="0"/>
              <a:buChar char="•"/>
            </a:pPr>
            <a:r>
              <a:rPr lang="en-US" sz="1000" dirty="0"/>
              <a:t>Before the Don't Ask, Don't Tell policy, gay service members were discharged under "honorable conditions" called "Fraudulent Enlistment.“</a:t>
            </a:r>
          </a:p>
          <a:p>
            <a:pPr marL="285750" indent="-285750">
              <a:buFont typeface="Arial" panose="020B0604020202020204" pitchFamily="34" charset="0"/>
              <a:buChar char="•"/>
            </a:pPr>
            <a:r>
              <a:rPr lang="en-US" sz="1000" dirty="0"/>
              <a:t> who were gay service members and who weren't in the American Civil War is a tricky question since the words "homosexual" and "heterosexual" weren't part of the American dictionary until thirty years after the war ended. </a:t>
            </a:r>
          </a:p>
          <a:p>
            <a:pPr marL="285750" indent="-285750">
              <a:buFont typeface="Arial" panose="020B0604020202020204" pitchFamily="34" charset="0"/>
              <a:buChar char="•"/>
            </a:pPr>
            <a:r>
              <a:rPr lang="en-US" sz="1000" dirty="0"/>
              <a:t>Regardless, not having a word like "homosexual" during the Civil War to describe same-sex attraction among soldiers does not nullify its use to define them today.</a:t>
            </a:r>
          </a:p>
        </p:txBody>
      </p:sp>
    </p:spTree>
    <p:extLst>
      <p:ext uri="{BB962C8B-B14F-4D97-AF65-F5344CB8AC3E}">
        <p14:creationId xmlns:p14="http://schemas.microsoft.com/office/powerpoint/2010/main" val="2031639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black, pipe&#10;&#10;Description automatically generated">
            <a:extLst>
              <a:ext uri="{FF2B5EF4-FFF2-40B4-BE49-F238E27FC236}">
                <a16:creationId xmlns:a16="http://schemas.microsoft.com/office/drawing/2014/main" id="{BB316E53-21AE-4A43-A470-A3FC014EF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970" y="1135447"/>
            <a:ext cx="5061633" cy="458710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Homosexuals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Using archival records such as court-martial and medical documents, newspaper articles, pornographic books and cards, and letters and diaries of the soldiers, historians focus on addressing the issue of prostitution – straight and gay – and why both the Union and Confederate Armies had to work to stop sexually transmitted infections from disabling their soldiers because sickness was costing more in soldier's health and lives than action on the battlefield. </a:t>
            </a:r>
          </a:p>
          <a:p>
            <a:pPr marL="285750" indent="-285750">
              <a:buFont typeface="Arial" panose="020B0604020202020204" pitchFamily="34" charset="0"/>
              <a:buChar char="•"/>
            </a:pPr>
            <a:r>
              <a:rPr lang="en-US" sz="1000" dirty="0"/>
              <a:t>Men outnumber women, particularly at social events like dances, drummer boys – children as young as nine and ten years old, dressed in drag. </a:t>
            </a:r>
          </a:p>
          <a:p>
            <a:pPr marL="285750" indent="-285750">
              <a:buFont typeface="Arial" panose="020B0604020202020204" pitchFamily="34" charset="0"/>
              <a:buChar char="•"/>
            </a:pPr>
            <a:r>
              <a:rPr lang="en-US" sz="1000" dirty="0"/>
              <a:t>One historian references a ball by a Massachusetts regiment stationed in Virginia in 1864 about young drummer boys dressed as women.</a:t>
            </a:r>
          </a:p>
          <a:p>
            <a:pPr marL="285750" indent="-285750">
              <a:buFont typeface="Arial" panose="020B0604020202020204" pitchFamily="34" charset="0"/>
              <a:buChar char="•"/>
            </a:pPr>
            <a:r>
              <a:rPr lang="en-US" sz="1000" dirty="0" err="1"/>
              <a:t>Alphons</a:t>
            </a:r>
            <a:r>
              <a:rPr lang="en-US" sz="1000" dirty="0"/>
              <a:t> Richter was a German immigrant, a volunteer in the 56th New York Infantry, a decorated Civil War hero, and a man who formed an intimate relationship with another man. </a:t>
            </a:r>
          </a:p>
          <a:p>
            <a:pPr marL="285750" indent="-285750">
              <a:buFont typeface="Arial" panose="020B0604020202020204" pitchFamily="34" charset="0"/>
              <a:buChar char="•"/>
            </a:pPr>
            <a:r>
              <a:rPr lang="en-US" sz="1000" dirty="0"/>
              <a:t>Richter's bravery under fire was impressive, and he was quickly elevated to lieutenant. </a:t>
            </a:r>
          </a:p>
        </p:txBody>
      </p:sp>
    </p:spTree>
    <p:extLst>
      <p:ext uri="{BB962C8B-B14F-4D97-AF65-F5344CB8AC3E}">
        <p14:creationId xmlns:p14="http://schemas.microsoft.com/office/powerpoint/2010/main" val="3657000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Two men wearing hats&#10;&#10;Description automatically generated with low confidence">
            <a:extLst>
              <a:ext uri="{FF2B5EF4-FFF2-40B4-BE49-F238E27FC236}">
                <a16:creationId xmlns:a16="http://schemas.microsoft.com/office/drawing/2014/main" id="{482FBAA7-ABB9-4766-A67A-34CBBE681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166" y="1065576"/>
            <a:ext cx="4711350" cy="47268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Homosexuals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Richter and Carl Becker praised one another in letters home to their respective families. Their relationship lasted until after the war. The two men journeyed to California together. </a:t>
            </a:r>
          </a:p>
          <a:p>
            <a:pPr marL="285750" indent="-285750">
              <a:buFont typeface="Arial" panose="020B0604020202020204" pitchFamily="34" charset="0"/>
              <a:buChar char="•"/>
            </a:pPr>
            <a:r>
              <a:rPr lang="en-US" sz="1000" dirty="0"/>
              <a:t>They had a falling out over money; Richter eventually married a sharecropper's daughter and farmed to supplement his Civil War pension.</a:t>
            </a:r>
          </a:p>
          <a:p>
            <a:pPr marL="285750" indent="-285750">
              <a:buFont typeface="Arial" panose="020B0604020202020204" pitchFamily="34" charset="0"/>
              <a:buChar char="•"/>
            </a:pPr>
            <a:r>
              <a:rPr lang="en-US" sz="1000" dirty="0"/>
              <a:t>Romantic friendships are one way of understanding these relationships between two same-sex friends, which are often unclear. </a:t>
            </a:r>
          </a:p>
          <a:p>
            <a:pPr marL="285750" indent="-285750">
              <a:buFont typeface="Arial" panose="020B0604020202020204" pitchFamily="34" charset="0"/>
              <a:buChar char="•"/>
            </a:pPr>
            <a:r>
              <a:rPr lang="en-US" sz="1000" dirty="0"/>
              <a:t>It includes a wide range, from nonphysical affection to genuine romantic connections. </a:t>
            </a:r>
          </a:p>
          <a:p>
            <a:pPr marL="285750" indent="-285750">
              <a:buFont typeface="Arial" panose="020B0604020202020204" pitchFamily="34" charset="0"/>
              <a:buChar char="•"/>
            </a:pPr>
            <a:r>
              <a:rPr lang="en-US" sz="1000" dirty="0"/>
              <a:t>Since homosexuality was forbidden and outlawed, men who would now identify as gay or bisexual were not often capable of openly communicating or fully comprehending those emotions.</a:t>
            </a:r>
          </a:p>
        </p:txBody>
      </p:sp>
    </p:spTree>
    <p:extLst>
      <p:ext uri="{BB962C8B-B14F-4D97-AF65-F5344CB8AC3E}">
        <p14:creationId xmlns:p14="http://schemas.microsoft.com/office/powerpoint/2010/main" val="2295909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uniform holding an object&#10;&#10;Description automatically generated with low confidence">
            <a:extLst>
              <a:ext uri="{FF2B5EF4-FFF2-40B4-BE49-F238E27FC236}">
                <a16:creationId xmlns:a16="http://schemas.microsoft.com/office/drawing/2014/main" id="{A493BA83-4091-452B-8CB8-BEF8D42E2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225" y="930043"/>
            <a:ext cx="4533969" cy="51514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Native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American Civil War spilled over into Indian Territory; it profoundly divided tribal nations, societies, and households on the western frontier of the war.</a:t>
            </a:r>
          </a:p>
          <a:p>
            <a:pPr marL="285750" indent="-285750">
              <a:buFont typeface="Arial" panose="020B0604020202020204" pitchFamily="34" charset="0"/>
              <a:buChar char="•"/>
            </a:pPr>
            <a:r>
              <a:rPr lang="en-US" sz="1000" dirty="0"/>
              <a:t> A calculated 20,000 Indian soldiers partook in the conflict, fighting for both sides.</a:t>
            </a:r>
          </a:p>
          <a:p>
            <a:pPr marL="285750" indent="-285750">
              <a:buFont typeface="Arial" panose="020B0604020202020204" pitchFamily="34" charset="0"/>
              <a:buChar char="•"/>
            </a:pPr>
            <a:r>
              <a:rPr lang="en-US" sz="1000" dirty="0"/>
              <a:t>At the onset of the war, many nations in the Indian Territory signed treaties with the Confederacy—backed by a minority of wealthy slave-holding Indians within their communities. </a:t>
            </a:r>
          </a:p>
          <a:p>
            <a:pPr marL="285750" indent="-285750">
              <a:buFont typeface="Arial" panose="020B0604020202020204" pitchFamily="34" charset="0"/>
              <a:buChar char="•"/>
            </a:pPr>
            <a:r>
              <a:rPr lang="en-US" sz="1000" dirty="0"/>
              <a:t>But that compassion wasn't monolithic: Many Indians leaned toward abolitionism and supported sovereign autonomy. </a:t>
            </a:r>
          </a:p>
          <a:p>
            <a:pPr marL="285750" indent="-285750">
              <a:buFont typeface="Arial" panose="020B0604020202020204" pitchFamily="34" charset="0"/>
              <a:buChar char="•"/>
            </a:pPr>
            <a:r>
              <a:rPr lang="en-US" sz="1000" dirty="0"/>
              <a:t>As the war advanced, the impetus shifted as three Indian Home Guard regiments appeared to support the Union and defend vulnerable tribal communities from violent guerrilla warfare. </a:t>
            </a:r>
          </a:p>
          <a:p>
            <a:pPr marL="285750" indent="-285750">
              <a:buFont typeface="Arial" panose="020B0604020202020204" pitchFamily="34" charset="0"/>
              <a:buChar char="•"/>
            </a:pPr>
            <a:r>
              <a:rPr lang="en-US" sz="1000" dirty="0"/>
              <a:t>While Native American soldiers went to battle for various reasons—to support or fight slavery, defend tribal autonomy, and protect family and community—the war did little to promote their needs and interests. </a:t>
            </a:r>
          </a:p>
        </p:txBody>
      </p:sp>
    </p:spTree>
    <p:extLst>
      <p:ext uri="{BB962C8B-B14F-4D97-AF65-F5344CB8AC3E}">
        <p14:creationId xmlns:p14="http://schemas.microsoft.com/office/powerpoint/2010/main" val="457754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black, posing&#10;&#10;Description automatically generated">
            <a:extLst>
              <a:ext uri="{FF2B5EF4-FFF2-40B4-BE49-F238E27FC236}">
                <a16:creationId xmlns:a16="http://schemas.microsoft.com/office/drawing/2014/main" id="{FC107392-B891-4941-816B-2A17FBA07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138" y="1147444"/>
            <a:ext cx="4753638" cy="45631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Native Americans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Instead, it deepened longstanding inner tribal strains and devastated the Territory the US government had resettled them to decades earlier, creating a new wave of destitute refugees.</a:t>
            </a:r>
          </a:p>
          <a:p>
            <a:pPr marL="285750" indent="-285750">
              <a:buFont typeface="Arial" panose="020B0604020202020204" pitchFamily="34" charset="0"/>
              <a:buChar char="•"/>
            </a:pPr>
            <a:r>
              <a:rPr lang="en-US" sz="1000" dirty="0"/>
              <a:t>When the Civil War broke out in 1861, Indian Territory encompassed most of the area now populated by the state of Oklahoma. </a:t>
            </a:r>
          </a:p>
          <a:p>
            <a:pPr marL="285750" indent="-285750">
              <a:buFont typeface="Arial" panose="020B0604020202020204" pitchFamily="34" charset="0"/>
              <a:buChar char="•"/>
            </a:pPr>
            <a:r>
              <a:rPr lang="en-US" sz="1000" dirty="0"/>
              <a:t>Ancestral home to tribal nations including Osage, Quapaw, Seneca, and Shawnee, it had also become the mandated home for the Cherokee, Creek, Choctaw, Chickasaw, and Seminole nations. </a:t>
            </a:r>
          </a:p>
          <a:p>
            <a:pPr marL="285750" indent="-285750">
              <a:buFont typeface="Arial" panose="020B0604020202020204" pitchFamily="34" charset="0"/>
              <a:buChar char="•"/>
            </a:pPr>
            <a:r>
              <a:rPr lang="en-US" sz="1000" dirty="0"/>
              <a:t>Between 1830 and 1850, those groups had been forcibly expelled from their ancestral lands in the Southeast and marched hundreds of miles west by the US government. </a:t>
            </a:r>
          </a:p>
          <a:p>
            <a:pPr marL="285750" indent="-285750">
              <a:buFont typeface="Arial" panose="020B0604020202020204" pitchFamily="34" charset="0"/>
              <a:buChar char="•"/>
            </a:pPr>
            <a:r>
              <a:rPr lang="en-US" sz="1000" dirty="0"/>
              <a:t>The relocation, later known as the Trail of Tears, killed thousands.</a:t>
            </a:r>
          </a:p>
          <a:p>
            <a:pPr marL="285750" indent="-285750">
              <a:buFont typeface="Arial" panose="020B0604020202020204" pitchFamily="34" charset="0"/>
              <a:buChar char="•"/>
            </a:pPr>
            <a:r>
              <a:rPr lang="en-US" sz="1000" dirty="0"/>
              <a:t>The Cherokee Nation, politically divided since that turbulent period, demonstrated how tribal nations were further torn apart by the war. </a:t>
            </a:r>
          </a:p>
        </p:txBody>
      </p:sp>
    </p:spTree>
    <p:extLst>
      <p:ext uri="{BB962C8B-B14F-4D97-AF65-F5344CB8AC3E}">
        <p14:creationId xmlns:p14="http://schemas.microsoft.com/office/powerpoint/2010/main" val="482314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7B9F19C2-DDE9-48E4-ABBB-AB7AE16CAD19}"/>
              </a:ext>
            </a:extLst>
          </p:cNvPr>
          <p:cNvPicPr>
            <a:picLocks noChangeAspect="1"/>
          </p:cNvPicPr>
          <p:nvPr/>
        </p:nvPicPr>
        <p:blipFill rotWithShape="1">
          <a:blip r:embed="rId4">
            <a:extLst>
              <a:ext uri="{28A0092B-C50C-407E-A947-70E740481C1C}">
                <a14:useLocalDpi xmlns:a14="http://schemas.microsoft.com/office/drawing/2010/main" val="0"/>
              </a:ext>
            </a:extLst>
          </a:blip>
          <a:srcRect l="25184" r="-668"/>
          <a:stretch/>
        </p:blipFill>
        <p:spPr>
          <a:xfrm>
            <a:off x="6420678" y="1173246"/>
            <a:ext cx="4494204" cy="45115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Sex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At camp, "barracks favorites" were available. These were cheap novels of a sexual nature. </a:t>
            </a:r>
          </a:p>
          <a:p>
            <a:pPr marL="285750" indent="-285750">
              <a:buFont typeface="Arial" panose="020B0604020202020204" pitchFamily="34" charset="0"/>
              <a:buChar char="•"/>
            </a:pPr>
            <a:r>
              <a:rPr lang="en-US" sz="1000" dirty="0"/>
              <a:t>Photographs of nudity were also available and bought by both enlisted men and officers. </a:t>
            </a:r>
          </a:p>
          <a:p>
            <a:pPr marL="285750" indent="-285750">
              <a:buFont typeface="Arial" panose="020B0604020202020204" pitchFamily="34" charset="0"/>
              <a:buChar char="•"/>
            </a:pPr>
            <a:r>
              <a:rPr lang="en-US" sz="1000" dirty="0"/>
              <a:t>These twelve-by-fifteen-inch pictures cost $1.20 for a dozen or ten cents for a single image. </a:t>
            </a:r>
          </a:p>
          <a:p>
            <a:pPr marL="285750" indent="-285750">
              <a:buFont typeface="Arial" panose="020B0604020202020204" pitchFamily="34" charset="0"/>
              <a:buChar char="•"/>
            </a:pPr>
            <a:r>
              <a:rPr lang="en-US" sz="1000" dirty="0"/>
              <a:t>These were usually pictures of nude women doing innocent things; naked women engaging in actual sexual activity were usually not white but either black or Native American. </a:t>
            </a:r>
          </a:p>
          <a:p>
            <a:pPr marL="285750" indent="-285750">
              <a:buFont typeface="Arial" panose="020B0604020202020204" pitchFamily="34" charset="0"/>
              <a:buChar char="•"/>
            </a:pPr>
            <a:r>
              <a:rPr lang="en-US" sz="1000" dirty="0"/>
              <a:t>With the soldiers being far away from their wives and sweethearts, it is assumed that these were used for masturbation, not just amusement.</a:t>
            </a:r>
          </a:p>
          <a:p>
            <a:pPr marL="285750" indent="-285750">
              <a:buFont typeface="Arial" panose="020B0604020202020204" pitchFamily="34" charset="0"/>
              <a:buChar char="•"/>
            </a:pPr>
            <a:r>
              <a:rPr lang="en-US" sz="1000" dirty="0"/>
              <a:t> Only three of the novels are still known to exist; they are located at the Kinsey Institute of Indiana University.</a:t>
            </a:r>
          </a:p>
          <a:p>
            <a:pPr marL="285750" indent="-285750">
              <a:buFont typeface="Arial" panose="020B0604020202020204" pitchFamily="34" charset="0"/>
              <a:buChar char="•"/>
            </a:pPr>
            <a:r>
              <a:rPr lang="en-US" sz="1000" dirty="0"/>
              <a:t>Prostitutes were among the camp followers tailing behind marching troops.</a:t>
            </a:r>
          </a:p>
        </p:txBody>
      </p:sp>
    </p:spTree>
    <p:extLst>
      <p:ext uri="{BB962C8B-B14F-4D97-AF65-F5344CB8AC3E}">
        <p14:creationId xmlns:p14="http://schemas.microsoft.com/office/powerpoint/2010/main" val="2721082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person, black&#10;&#10;Description automatically generated">
            <a:extLst>
              <a:ext uri="{FF2B5EF4-FFF2-40B4-BE49-F238E27FC236}">
                <a16:creationId xmlns:a16="http://schemas.microsoft.com/office/drawing/2014/main" id="{33122F65-6B00-426C-8082-32BCE570B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018" y="1058650"/>
            <a:ext cx="4871932" cy="44737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Sex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 Popular myth has it that they were so common around the Army of the Potomac when Union general Joseph Hooker was in command that the term "hooker" was coined to describe them; however, the term had been in use since 1845. </a:t>
            </a:r>
          </a:p>
          <a:p>
            <a:pPr marL="285750" indent="-285750">
              <a:buFont typeface="Arial" panose="020B0604020202020204" pitchFamily="34" charset="0"/>
              <a:buChar char="•"/>
            </a:pPr>
            <a:r>
              <a:rPr lang="en-US" sz="1000" dirty="0"/>
              <a:t>The number of prostitutes around Hooker's division only "cemented" the word.</a:t>
            </a:r>
          </a:p>
          <a:p>
            <a:pPr marL="285750" indent="-285750">
              <a:buFont typeface="Arial" panose="020B0604020202020204" pitchFamily="34" charset="0"/>
              <a:buChar char="•"/>
            </a:pPr>
            <a:r>
              <a:rPr lang="en-US" sz="1000" dirty="0"/>
              <a:t>This led to many cases of venereal disease. </a:t>
            </a:r>
          </a:p>
          <a:p>
            <a:pPr marL="285750" indent="-285750">
              <a:buFont typeface="Arial" panose="020B0604020202020204" pitchFamily="34" charset="0"/>
              <a:buChar char="•"/>
            </a:pPr>
            <a:r>
              <a:rPr lang="en-US" sz="1000" dirty="0"/>
              <a:t>There were 74,000 syphilis cases among white Union soldiers and 110,000 gonorrhea cases.</a:t>
            </a:r>
          </a:p>
          <a:p>
            <a:pPr marL="285750" indent="-285750">
              <a:buFont typeface="Arial" panose="020B0604020202020204" pitchFamily="34" charset="0"/>
              <a:buChar char="•"/>
            </a:pPr>
            <a:r>
              <a:rPr lang="en-US" sz="1000" dirty="0"/>
              <a:t> The total rate of venereal disease among the white Union troops was 82 cases per 1000 men, whereas before and after the war, the rate was 87 per 1000. Union black troops, however, had rates of 34 per 1000 for syphilis and 44 per 1000 for gonorrhea. </a:t>
            </a:r>
          </a:p>
          <a:p>
            <a:pPr marL="285750" indent="-285750">
              <a:buFont typeface="Arial" panose="020B0604020202020204" pitchFamily="34" charset="0"/>
              <a:buChar char="•"/>
            </a:pPr>
            <a:r>
              <a:rPr lang="en-US" sz="1000" dirty="0"/>
              <a:t>Cases were most noticeable around larger cities like Nashville, New Orleans, Richmond, and Washington, DC. Numbers for Confederates are unspecified but are considered less due to Confederate soldiers being less likely to be in cities.</a:t>
            </a:r>
          </a:p>
          <a:p>
            <a:pPr marL="285750" indent="-285750">
              <a:buFont typeface="Arial" panose="020B0604020202020204" pitchFamily="34" charset="0"/>
              <a:buChar char="•"/>
            </a:pPr>
            <a:r>
              <a:rPr lang="en-US" sz="1000" dirty="0"/>
              <a:t>Prostitution underwent its most substantial growth during the war. </a:t>
            </a:r>
          </a:p>
          <a:p>
            <a:pPr marL="285750" indent="-285750">
              <a:buFont typeface="Arial" panose="020B0604020202020204" pitchFamily="34" charset="0"/>
              <a:buChar char="•"/>
            </a:pPr>
            <a:r>
              <a:rPr lang="en-US" sz="1000" dirty="0"/>
              <a:t>Some historians have guessed that this growth can be attributed to a recession and the need for women to sustain themselves and their families while their husbands were away at war. Other historians believed the evolution of prostitution led to the women desiring to spread venereal disease to the opposing troops. </a:t>
            </a:r>
          </a:p>
        </p:txBody>
      </p:sp>
    </p:spTree>
    <p:extLst>
      <p:ext uri="{BB962C8B-B14F-4D97-AF65-F5344CB8AC3E}">
        <p14:creationId xmlns:p14="http://schemas.microsoft.com/office/powerpoint/2010/main" val="342828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military uniform, several&#10;&#10;Description automatically generated">
            <a:extLst>
              <a:ext uri="{FF2B5EF4-FFF2-40B4-BE49-F238E27FC236}">
                <a16:creationId xmlns:a16="http://schemas.microsoft.com/office/drawing/2014/main" id="{DB284DAB-8704-4773-BCF9-4F2F47DB1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71593"/>
            <a:ext cx="4980502" cy="47973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First Battle of Bull Run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First Battle of Bull Run cost 3,000 Union casualties, compared with 1,750 for the Confederates. </a:t>
            </a:r>
          </a:p>
          <a:p>
            <a:pPr marL="285750" indent="-285750">
              <a:buFont typeface="Arial" panose="020B0604020202020204" pitchFamily="34" charset="0"/>
              <a:buChar char="•"/>
            </a:pPr>
            <a:r>
              <a:rPr lang="en-US" sz="1000" dirty="0"/>
              <a:t>Its outcome sent northerners who had expected a quick, decisive victory reeling and gave rejoicing southerners a false hope that they could pull off a swift victory. </a:t>
            </a:r>
          </a:p>
          <a:p>
            <a:pPr marL="285750" indent="-285750">
              <a:buFont typeface="Arial" panose="020B0604020202020204" pitchFamily="34" charset="0"/>
              <a:buChar char="•"/>
            </a:pPr>
            <a:r>
              <a:rPr lang="en-US" sz="1000" dirty="0"/>
              <a:t>Despite their success, Confederate troops were too disorganized to press their advantage and pursue the retreating Yankees, who reached Washington by July 22. </a:t>
            </a:r>
          </a:p>
          <a:p>
            <a:pPr marL="285750" indent="-285750">
              <a:buFont typeface="Arial" panose="020B0604020202020204" pitchFamily="34" charset="0"/>
              <a:buChar char="•"/>
            </a:pPr>
            <a:r>
              <a:rPr lang="en-US" sz="1000" dirty="0"/>
              <a:t>Both sides would soon have to face the reality of a long, grueling conflict that would take an unimaginable toll on the country and its people.</a:t>
            </a:r>
          </a:p>
          <a:p>
            <a:pPr marL="285750" indent="-285750">
              <a:buFont typeface="Arial" panose="020B0604020202020204" pitchFamily="34" charset="0"/>
              <a:buChar char="•"/>
            </a:pPr>
            <a:r>
              <a:rPr lang="en-US" sz="1000" dirty="0"/>
              <a:t>On the Confederate side, accusations flew between Johnston, Beauregard, and President Jefferson Davis over who was to blame for failing to pursue and crush the enemy after the battle. </a:t>
            </a:r>
          </a:p>
          <a:p>
            <a:pPr marL="285750" indent="-285750">
              <a:buFont typeface="Arial" panose="020B0604020202020204" pitchFamily="34" charset="0"/>
              <a:buChar char="•"/>
            </a:pPr>
            <a:r>
              <a:rPr lang="en-US" sz="1000" dirty="0"/>
              <a:t>For the Union, Lincoln removed McDowell from command. </a:t>
            </a:r>
          </a:p>
          <a:p>
            <a:pPr marL="285750" indent="-285750">
              <a:buFont typeface="Arial" panose="020B0604020202020204" pitchFamily="34" charset="0"/>
              <a:buChar char="•"/>
            </a:pPr>
            <a:r>
              <a:rPr lang="en-US" sz="1000" dirty="0"/>
              <a:t>He replaced him with George B McClellan, who would retrain and reorganize Union troops defending Washington into a disciplined fighting force known as the Army of the Potomac.</a:t>
            </a:r>
          </a:p>
        </p:txBody>
      </p:sp>
    </p:spTree>
    <p:extLst>
      <p:ext uri="{BB962C8B-B14F-4D97-AF65-F5344CB8AC3E}">
        <p14:creationId xmlns:p14="http://schemas.microsoft.com/office/powerpoint/2010/main" val="1370612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clothes&#10;&#10;Description automatically generated">
            <a:extLst>
              <a:ext uri="{FF2B5EF4-FFF2-40B4-BE49-F238E27FC236}">
                <a16:creationId xmlns:a16="http://schemas.microsoft.com/office/drawing/2014/main" id="{F389455A-3099-4F42-8982-83A86CF6D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782" y="1173553"/>
            <a:ext cx="5012104" cy="45108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Sex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term "public women" was coined for the women that became prostitutes. </a:t>
            </a:r>
          </a:p>
          <a:p>
            <a:pPr marL="285750" indent="-285750">
              <a:buFont typeface="Arial" panose="020B0604020202020204" pitchFamily="34" charset="0"/>
              <a:buChar char="•"/>
            </a:pPr>
            <a:r>
              <a:rPr lang="en-US" sz="1000" dirty="0"/>
              <a:t>There was moral rage at this rising career, and law officials categorized the people they arrested as such. </a:t>
            </a:r>
          </a:p>
          <a:p>
            <a:pPr marL="285750" indent="-285750">
              <a:buFont typeface="Arial" panose="020B0604020202020204" pitchFamily="34" charset="0"/>
              <a:buChar char="•"/>
            </a:pPr>
            <a:r>
              <a:rPr lang="en-US" sz="1000" dirty="0"/>
              <a:t>In 1864, there were 450 brothels in Washington and over 75 brothels in nearby Alexandria, Virginia. </a:t>
            </a:r>
          </a:p>
          <a:p>
            <a:pPr marL="285750" indent="-285750">
              <a:buFont typeface="Arial" panose="020B0604020202020204" pitchFamily="34" charset="0"/>
              <a:buChar char="•"/>
            </a:pPr>
            <a:r>
              <a:rPr lang="en-US" sz="1000" dirty="0"/>
              <a:t>A newspaper calculated there were 5000 public women in the district and another 2500 in Alexandria and Georgetown, carrying the total to 7500 by the war's third year. </a:t>
            </a:r>
          </a:p>
          <a:p>
            <a:pPr marL="285750" indent="-285750">
              <a:buFont typeface="Arial" panose="020B0604020202020204" pitchFamily="34" charset="0"/>
              <a:buChar char="•"/>
            </a:pPr>
            <a:r>
              <a:rPr lang="en-US" sz="1000" dirty="0"/>
              <a:t>Regardless, the towns were located outside the camps where prostitution was most noticeable. </a:t>
            </a:r>
          </a:p>
          <a:p>
            <a:pPr marL="285750" indent="-285750">
              <a:buFont typeface="Arial" panose="020B0604020202020204" pitchFamily="34" charset="0"/>
              <a:buChar char="•"/>
            </a:pPr>
            <a:r>
              <a:rPr lang="en-US" sz="1000" dirty="0"/>
              <a:t>These small towns were overspread by the sex trade when army troops set up nearby headquarters. </a:t>
            </a:r>
          </a:p>
          <a:p>
            <a:pPr marL="285750" indent="-285750">
              <a:buFont typeface="Arial" panose="020B0604020202020204" pitchFamily="34" charset="0"/>
              <a:buChar char="•"/>
            </a:pPr>
            <a:r>
              <a:rPr lang="en-US" sz="1000" dirty="0"/>
              <a:t>One soldier wrote to his wife, "It is said that one house in every ten is a bawdy house—it is a perfect Sodom."</a:t>
            </a:r>
          </a:p>
        </p:txBody>
      </p:sp>
    </p:spTree>
    <p:extLst>
      <p:ext uri="{BB962C8B-B14F-4D97-AF65-F5344CB8AC3E}">
        <p14:creationId xmlns:p14="http://schemas.microsoft.com/office/powerpoint/2010/main" val="1341452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5CDDBE55-14DD-4B6A-9E8E-D06A3FE02356}"/>
              </a:ext>
            </a:extLst>
          </p:cNvPr>
          <p:cNvPicPr>
            <a:picLocks noChangeAspect="1"/>
          </p:cNvPicPr>
          <p:nvPr/>
        </p:nvPicPr>
        <p:blipFill rotWithShape="1">
          <a:blip r:embed="rId4">
            <a:extLst>
              <a:ext uri="{28A0092B-C50C-407E-A947-70E740481C1C}">
                <a14:useLocalDpi xmlns:a14="http://schemas.microsoft.com/office/drawing/2010/main" val="0"/>
              </a:ext>
            </a:extLst>
          </a:blip>
          <a:srcRect l="15966" r="5039"/>
          <a:stretch/>
        </p:blipFill>
        <p:spPr>
          <a:xfrm>
            <a:off x="6351104" y="1143116"/>
            <a:ext cx="4701209" cy="45717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Sex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1000" dirty="0"/>
              <a:t>Before the outbreak of the war, Nashville recorded 207 prostitutes; however, in 1863, reports claimed to have at least 1500 prostitutes. </a:t>
            </a:r>
          </a:p>
          <a:p>
            <a:pPr marL="285750" indent="-285750">
              <a:buFont typeface="Arial" panose="020B0604020202020204" pitchFamily="34" charset="0"/>
              <a:buChar char="•"/>
            </a:pPr>
            <a:r>
              <a:rPr lang="en-US" sz="1000" dirty="0"/>
              <a:t>The area where these prostitutes could be found was Smokey Row. In a notorious campaign to rid the city of the "public women," Lieutenant Colonel George Spalding loaded the women onto the steamboat Idaho. </a:t>
            </a:r>
          </a:p>
          <a:p>
            <a:pPr marL="285750" indent="-285750">
              <a:buFont typeface="Arial" panose="020B0604020202020204" pitchFamily="34" charset="0"/>
              <a:buChar char="•"/>
            </a:pPr>
            <a:r>
              <a:rPr lang="en-US" sz="1000" dirty="0"/>
              <a:t>Officials sent the women to Louisville, where they were not permitted off the ship, and to Cincinnati. Many women became sick due to a lack of food and were forced to turn around and return to Nashville. </a:t>
            </a:r>
          </a:p>
          <a:p>
            <a:pPr marL="285750" indent="-285750">
              <a:buFont typeface="Arial" panose="020B0604020202020204" pitchFamily="34" charset="0"/>
              <a:buChar char="•"/>
            </a:pPr>
            <a:r>
              <a:rPr lang="en-US" sz="1000" dirty="0"/>
              <a:t>Once they arrived back in Nashville, Lieutenant Colonel Spalding made a registration system like European ones. He inadvertently built the first legal system of prostitution. </a:t>
            </a:r>
          </a:p>
          <a:p>
            <a:pPr marL="285750" indent="-285750">
              <a:buFont typeface="Arial" panose="020B0604020202020204" pitchFamily="34" charset="0"/>
              <a:buChar char="•"/>
            </a:pPr>
            <a:r>
              <a:rPr lang="en-US" sz="1000" dirty="0"/>
              <a:t>This is the set of regulations he set up:</a:t>
            </a:r>
          </a:p>
          <a:p>
            <a:pPr marL="742950" lvl="1" indent="-285750">
              <a:buFont typeface="Arial" panose="020B0604020202020204" pitchFamily="34" charset="0"/>
              <a:buChar char="•"/>
            </a:pPr>
            <a:r>
              <a:rPr lang="en-US" sz="800" dirty="0"/>
              <a:t>A license is given to each prostitute, a record of which was to be kept at this office, together with the number and street of their residence.</a:t>
            </a:r>
          </a:p>
          <a:p>
            <a:pPr marL="742950" lvl="1" indent="-285750">
              <a:buFont typeface="Arial" panose="020B0604020202020204" pitchFamily="34" charset="0"/>
              <a:buChar char="•"/>
            </a:pPr>
            <a:r>
              <a:rPr lang="en-US" sz="800" dirty="0"/>
              <a:t>That one expert surgeon be selected as a board of examination whose duty it was to be to examine personally, every week, each licensed prostitute, giving certificate wellness to those who were healthy and ordering into hospital those who were in the slightest degree diseased.</a:t>
            </a:r>
          </a:p>
          <a:p>
            <a:pPr marL="742950" lvl="1" indent="-285750">
              <a:buFont typeface="Arial" panose="020B0604020202020204" pitchFamily="34" charset="0"/>
              <a:buChar char="•"/>
            </a:pPr>
            <a:r>
              <a:rPr lang="en-US" sz="800" dirty="0"/>
              <a:t>That a building appropriate for a hospital for the invalids was to be taken for that goal and that a weekly tax of fifty cents was to be charged on each prostitute to defray the hospital's expense.</a:t>
            </a:r>
          </a:p>
          <a:p>
            <a:pPr marL="742950" lvl="1" indent="-285750">
              <a:buFont typeface="Arial" panose="020B0604020202020204" pitchFamily="34" charset="0"/>
              <a:buChar char="•"/>
            </a:pPr>
            <a:r>
              <a:rPr lang="en-US" sz="800" dirty="0"/>
              <a:t>That all public women found plying their vocation without a license and certificate were to be at once apprehended and detained in the workhouse for not less than thirty days.</a:t>
            </a:r>
          </a:p>
          <a:p>
            <a:pPr marL="742950" lvl="1" indent="-285750">
              <a:buFont typeface="Arial" panose="020B0604020202020204" pitchFamily="34" charset="0"/>
              <a:buChar char="•"/>
            </a:pPr>
            <a:r>
              <a:rPr lang="en-US" sz="800" dirty="0"/>
              <a:t>Prostitution encountered significant expansion and spread across the North and South and was one of the few industries to cross enemy lines throughout the war.</a:t>
            </a:r>
          </a:p>
        </p:txBody>
      </p:sp>
    </p:spTree>
    <p:extLst>
      <p:ext uri="{BB962C8B-B14F-4D97-AF65-F5344CB8AC3E}">
        <p14:creationId xmlns:p14="http://schemas.microsoft.com/office/powerpoint/2010/main" val="639919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holding a baby&#10;&#10;Description automatically generated with low confidence">
            <a:extLst>
              <a:ext uri="{FF2B5EF4-FFF2-40B4-BE49-F238E27FC236}">
                <a16:creationId xmlns:a16="http://schemas.microsoft.com/office/drawing/2014/main" id="{DB748646-E3ED-4028-8CE2-354CC384BED0}"/>
              </a:ext>
            </a:extLst>
          </p:cNvPr>
          <p:cNvPicPr>
            <a:picLocks noChangeAspect="1"/>
          </p:cNvPicPr>
          <p:nvPr/>
        </p:nvPicPr>
        <p:blipFill rotWithShape="1">
          <a:blip r:embed="rId4">
            <a:extLst>
              <a:ext uri="{28A0092B-C50C-407E-A947-70E740481C1C}">
                <a14:useLocalDpi xmlns:a14="http://schemas.microsoft.com/office/drawing/2010/main" val="0"/>
              </a:ext>
            </a:extLst>
          </a:blip>
          <a:srcRect l="10478" r="10632"/>
          <a:stretch/>
        </p:blipFill>
        <p:spPr>
          <a:xfrm>
            <a:off x="6096000" y="824948"/>
            <a:ext cx="4936436" cy="481776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Sex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sz="1000" dirty="0"/>
              <a:t>The Confederate records were destroyed, but a perusal of only five percent of Federal records reveals that over thirty court-martial trials were held due to examples of rape, hanging, or firing squad being the usual punishment if condemned. </a:t>
            </a:r>
          </a:p>
          <a:p>
            <a:pPr marL="285750" indent="-285750">
              <a:buFont typeface="Arial" panose="020B0604020202020204" pitchFamily="34" charset="0"/>
              <a:buChar char="•"/>
            </a:pPr>
            <a:r>
              <a:rPr lang="en-US" sz="1000" dirty="0"/>
              <a:t>Occasionally, offering money for sex to a white woman of good standing was considered almost equivalent to rape; in the case of an Illinois private at Camp Dennison, for instance, the perpetrator spent a month at the guardhouse for offering a mother a dollar and her daughter three dollars for sex. </a:t>
            </a:r>
          </a:p>
          <a:p>
            <a:pPr marL="285750" indent="-285750">
              <a:buFont typeface="Arial" panose="020B0604020202020204" pitchFamily="34" charset="0"/>
              <a:buChar char="•"/>
            </a:pPr>
            <a:r>
              <a:rPr lang="en-US" sz="1000" dirty="0"/>
              <a:t>Federal troops who committed rape while invading the Southern states mostly took advantage of black rather than white women. Black soldiers were usually disciplined more harshly for the crime than their white counterparts. </a:t>
            </a:r>
          </a:p>
          <a:p>
            <a:pPr marL="285750" indent="-285750">
              <a:buFont typeface="Arial" panose="020B0604020202020204" pitchFamily="34" charset="0"/>
              <a:buChar char="•"/>
            </a:pPr>
            <a:r>
              <a:rPr lang="en-US" sz="1000" dirty="0"/>
              <a:t>Even so, the fear of rape was ubiquitous among white Southern women facing the possibility of invasion without male defense. </a:t>
            </a:r>
          </a:p>
          <a:p>
            <a:pPr marL="285750" indent="-285750">
              <a:buFont typeface="Arial" panose="020B0604020202020204" pitchFamily="34" charset="0"/>
              <a:buChar char="•"/>
            </a:pPr>
            <a:r>
              <a:rPr lang="en-US" sz="1000" dirty="0"/>
              <a:t>Nevertheless, the exact numbers of victims are hard to trace, and the threat of sexual violence committed by Union soldiers stayed in Southern cultural memory long after the war ended.</a:t>
            </a:r>
          </a:p>
          <a:p>
            <a:pPr marL="285750" indent="-285750">
              <a:buFont typeface="Arial" panose="020B0604020202020204" pitchFamily="34" charset="0"/>
              <a:buChar char="•"/>
            </a:pPr>
            <a:r>
              <a:rPr lang="en-US" sz="1000" dirty="0"/>
              <a:t>On 24 April 1863, Union President Abraham Lincoln signed the Lieber Code, which amongst other things, included one of the first explicit prohibitions on rape. </a:t>
            </a:r>
          </a:p>
          <a:p>
            <a:pPr marL="285750" indent="-285750">
              <a:buFont typeface="Arial" panose="020B0604020202020204" pitchFamily="34" charset="0"/>
              <a:buChar char="•"/>
            </a:pPr>
            <a:r>
              <a:rPr lang="en-US" sz="1000" dirty="0"/>
              <a:t>Paragraphs 44 and 47 of the Lieber Code contained provisions prohibiting several crimes, including 'all rape by an American soldier in a hostile country against its inhabitants under the penalty of death, or such severe punishment as may seem adequate for the gravity of the offense.’ </a:t>
            </a:r>
          </a:p>
          <a:p>
            <a:pPr marL="285750" indent="-285750">
              <a:buFont typeface="Arial" panose="020B0604020202020204" pitchFamily="34" charset="0"/>
              <a:buChar char="•"/>
            </a:pPr>
            <a:r>
              <a:rPr lang="en-US" sz="1000" dirty="0"/>
              <a:t>Thus, the only enforcement mechanisms were the military commanders themselves, having the right to execute the soldiers instantly.</a:t>
            </a:r>
          </a:p>
        </p:txBody>
      </p:sp>
    </p:spTree>
    <p:extLst>
      <p:ext uri="{BB962C8B-B14F-4D97-AF65-F5344CB8AC3E}">
        <p14:creationId xmlns:p14="http://schemas.microsoft.com/office/powerpoint/2010/main" val="3265909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sitting around a table&#10;&#10;Description automatically generated with medium confidence">
            <a:extLst>
              <a:ext uri="{FF2B5EF4-FFF2-40B4-BE49-F238E27FC236}">
                <a16:creationId xmlns:a16="http://schemas.microsoft.com/office/drawing/2014/main" id="{7805F12A-C57B-4D7D-834A-2B4BC1CC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303" y="1284017"/>
            <a:ext cx="4929523" cy="428996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During the Civil War, inexperience was the primary culinary concern for the North and the South. </a:t>
            </a:r>
          </a:p>
          <a:p>
            <a:pPr marL="285750" indent="-285750">
              <a:buFont typeface="Arial" panose="020B0604020202020204" pitchFamily="34" charset="0"/>
              <a:buChar char="•"/>
            </a:pPr>
            <a:r>
              <a:rPr lang="en-US" sz="1000" dirty="0"/>
              <a:t>Men of this time were familiarized with the women of the house or enslaved women preparing the food. </a:t>
            </a:r>
          </a:p>
          <a:p>
            <a:pPr marL="285750" indent="-285750">
              <a:buFont typeface="Arial" panose="020B0604020202020204" pitchFamily="34" charset="0"/>
              <a:buChar char="•"/>
            </a:pPr>
            <a:r>
              <a:rPr lang="en-US" sz="1000" dirty="0"/>
              <a:t>For a male army soldier, cooking was an unfamiliar concept.</a:t>
            </a:r>
          </a:p>
          <a:p>
            <a:pPr marL="285750" indent="-285750">
              <a:buFont typeface="Arial" panose="020B0604020202020204" pitchFamily="34" charset="0"/>
              <a:buChar char="•"/>
            </a:pPr>
            <a:r>
              <a:rPr lang="en-US" sz="1000" dirty="0"/>
              <a:t> Thrust into the gloomy reality of war, soldiers were compelled to adjust to a new way of life and eat on the battleground.</a:t>
            </a:r>
          </a:p>
          <a:p>
            <a:pPr marL="285750" indent="-285750">
              <a:buFont typeface="Arial" panose="020B0604020202020204" pitchFamily="34" charset="0"/>
              <a:buChar char="•"/>
            </a:pPr>
            <a:r>
              <a:rPr lang="en-US" sz="1000" dirty="0"/>
              <a:t>In the early stages of the war, the Union soldiers of the North profited from oversight by the United States Sanitary Commission. </a:t>
            </a:r>
          </a:p>
          <a:p>
            <a:pPr marL="285750" indent="-285750">
              <a:buFont typeface="Arial" panose="020B0604020202020204" pitchFamily="34" charset="0"/>
              <a:buChar char="•"/>
            </a:pPr>
            <a:r>
              <a:rPr lang="en-US" sz="1000" dirty="0"/>
              <a:t>Typically known as The Sanitary, it prioritized the soldiers’ health and nourishment.</a:t>
            </a:r>
          </a:p>
          <a:p>
            <a:pPr marL="285750" indent="-285750">
              <a:buFont typeface="Arial" panose="020B0604020202020204" pitchFamily="34" charset="0"/>
              <a:buChar char="•"/>
            </a:pPr>
            <a:r>
              <a:rPr lang="en-US" sz="1000" dirty="0"/>
              <a:t> Even before the start of the war, volunteers in The Sanitary were trained to find and disperse food to soldiers stationed in the field. </a:t>
            </a:r>
          </a:p>
        </p:txBody>
      </p:sp>
    </p:spTree>
    <p:extLst>
      <p:ext uri="{BB962C8B-B14F-4D97-AF65-F5344CB8AC3E}">
        <p14:creationId xmlns:p14="http://schemas.microsoft.com/office/powerpoint/2010/main" val="1445302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outdoor, person, cooking&#10;&#10;Description automatically generated">
            <a:extLst>
              <a:ext uri="{FF2B5EF4-FFF2-40B4-BE49-F238E27FC236}">
                <a16:creationId xmlns:a16="http://schemas.microsoft.com/office/drawing/2014/main" id="{0AAEB89F-CE4B-49FD-A0EF-990C40D2D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52939"/>
            <a:ext cx="5176818" cy="47856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They were expected to determine which foods were available each season and how to preserve food items for transportation and storage. </a:t>
            </a:r>
          </a:p>
          <a:p>
            <a:pPr marL="285750" indent="-285750">
              <a:buFont typeface="Arial" panose="020B0604020202020204" pitchFamily="34" charset="0"/>
              <a:buChar char="•"/>
            </a:pPr>
            <a:r>
              <a:rPr lang="en-US" sz="1000" dirty="0"/>
              <a:t>The Sanitary was burdened with schedule and maintaining a constant food supply to soldiers at war.</a:t>
            </a:r>
          </a:p>
          <a:p>
            <a:pPr marL="285750" indent="-285750">
              <a:buFont typeface="Arial" panose="020B0604020202020204" pitchFamily="34" charset="0"/>
              <a:buChar char="•"/>
            </a:pPr>
            <a:r>
              <a:rPr lang="en-US" sz="1000" dirty="0"/>
              <a:t>They had to make do with the food they were given, called rations. Food was not always easy to get because of the war. </a:t>
            </a:r>
          </a:p>
          <a:p>
            <a:pPr marL="285750" indent="-285750">
              <a:buFont typeface="Arial" panose="020B0604020202020204" pitchFamily="34" charset="0"/>
              <a:buChar char="•"/>
            </a:pPr>
            <a:r>
              <a:rPr lang="en-US" sz="1000" dirty="0"/>
              <a:t>Most soldiers were pleased to get food frequently, even if it was the same.</a:t>
            </a:r>
          </a:p>
          <a:p>
            <a:pPr marL="285750" indent="-285750">
              <a:buFont typeface="Arial" panose="020B0604020202020204" pitchFamily="34" charset="0"/>
              <a:buChar char="•"/>
            </a:pPr>
            <a:r>
              <a:rPr lang="en-US" sz="1000" dirty="0"/>
              <a:t>The most common food given to soldiers was bread, coffee, and salt pork. </a:t>
            </a:r>
          </a:p>
          <a:p>
            <a:pPr marL="285750" indent="-285750">
              <a:buFont typeface="Arial" panose="020B0604020202020204" pitchFamily="34" charset="0"/>
              <a:buChar char="•"/>
            </a:pPr>
            <a:r>
              <a:rPr lang="en-US" sz="1000" dirty="0"/>
              <a:t>The typical ration for every Union soldier was about a pound of meat and a pound of bread or flour. </a:t>
            </a:r>
          </a:p>
          <a:p>
            <a:pPr marL="285750" indent="-285750">
              <a:buFont typeface="Arial" panose="020B0604020202020204" pitchFamily="34" charset="0"/>
              <a:buChar char="•"/>
            </a:pPr>
            <a:r>
              <a:rPr lang="en-US" sz="1000" dirty="0"/>
              <a:t>The Confederacy started following the same rules. </a:t>
            </a:r>
          </a:p>
          <a:p>
            <a:pPr marL="285750" indent="-285750">
              <a:buFont typeface="Arial" panose="020B0604020202020204" pitchFamily="34" charset="0"/>
              <a:buChar char="•"/>
            </a:pPr>
            <a:r>
              <a:rPr lang="en-US" sz="1000" dirty="0"/>
              <a:t>The Union blocked southern ports and railroads, which made getting food to Confederate soldiers difficult. </a:t>
            </a:r>
          </a:p>
        </p:txBody>
      </p:sp>
    </p:spTree>
    <p:extLst>
      <p:ext uri="{BB962C8B-B14F-4D97-AF65-F5344CB8AC3E}">
        <p14:creationId xmlns:p14="http://schemas.microsoft.com/office/powerpoint/2010/main" val="2161228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food, bread, variety&#10;&#10;Description automatically generated">
            <a:extLst>
              <a:ext uri="{FF2B5EF4-FFF2-40B4-BE49-F238E27FC236}">
                <a16:creationId xmlns:a16="http://schemas.microsoft.com/office/drawing/2014/main" id="{E09FDF10-8DFA-480B-8556-81AAA8E9441C}"/>
              </a:ext>
            </a:extLst>
          </p:cNvPr>
          <p:cNvPicPr>
            <a:picLocks noChangeAspect="1"/>
          </p:cNvPicPr>
          <p:nvPr/>
        </p:nvPicPr>
        <p:blipFill rotWithShape="1">
          <a:blip r:embed="rId4">
            <a:extLst>
              <a:ext uri="{28A0092B-C50C-407E-A947-70E740481C1C}">
                <a14:useLocalDpi xmlns:a14="http://schemas.microsoft.com/office/drawing/2010/main" val="0"/>
              </a:ext>
            </a:extLst>
          </a:blip>
          <a:srcRect l="10474" r="3484"/>
          <a:stretch/>
        </p:blipFill>
        <p:spPr>
          <a:xfrm>
            <a:off x="6211957" y="1160501"/>
            <a:ext cx="4929808" cy="45369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Confederate soldiers were more likely to get cornbread or cornmeal than flour or bread. Corn was a local crop and easier to get. </a:t>
            </a:r>
          </a:p>
          <a:p>
            <a:pPr marL="285750" indent="-285750">
              <a:buFont typeface="Arial" panose="020B0604020202020204" pitchFamily="34" charset="0"/>
              <a:buChar char="•"/>
            </a:pPr>
            <a:r>
              <a:rPr lang="en-US" sz="1000" dirty="0"/>
              <a:t>The primary bread for most Union troops was hardtack. It is made of only flour and water and looks much like a cracker.</a:t>
            </a:r>
          </a:p>
          <a:p>
            <a:pPr marL="285750" indent="-285750">
              <a:buFont typeface="Arial" panose="020B0604020202020204" pitchFamily="34" charset="0"/>
              <a:buChar char="•"/>
            </a:pPr>
            <a:r>
              <a:rPr lang="en-US" sz="1000" dirty="0"/>
              <a:t> It does not rot fast. Lore said that some of the hardtack used during the Civil War was left over from the Mexican American War. </a:t>
            </a:r>
          </a:p>
          <a:p>
            <a:pPr marL="285750" indent="-285750">
              <a:buFont typeface="Arial" panose="020B0604020202020204" pitchFamily="34" charset="0"/>
              <a:buChar char="•"/>
            </a:pPr>
            <a:r>
              <a:rPr lang="en-US" sz="1000" dirty="0"/>
              <a:t>Sometimes, the hardtack might have worms or weevils in it.</a:t>
            </a:r>
          </a:p>
          <a:p>
            <a:pPr marL="285750" indent="-285750">
              <a:buFont typeface="Arial" panose="020B0604020202020204" pitchFamily="34" charset="0"/>
              <a:buChar char="•"/>
            </a:pPr>
            <a:r>
              <a:rPr lang="en-US" sz="1000" dirty="0"/>
              <a:t> The soldiers made do by boiling it in coffee. The weevils floated to the top, and the soldiers scraped them off. This made hardtack more flavorful and solved the bug issue.</a:t>
            </a:r>
          </a:p>
          <a:p>
            <a:pPr marL="285750" indent="-285750">
              <a:buFont typeface="Arial" panose="020B0604020202020204" pitchFamily="34" charset="0"/>
              <a:buChar char="•"/>
            </a:pPr>
            <a:r>
              <a:rPr lang="en-US" sz="1000" dirty="0"/>
              <a:t>Coffee was integral to troops. It gave the soldiers energy after long days of working or marching. It was also the safest thing to drink.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98203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sitting around a table with bottles of alcohol&#10;&#10;Description automatically generated with medium confidence">
            <a:extLst>
              <a:ext uri="{FF2B5EF4-FFF2-40B4-BE49-F238E27FC236}">
                <a16:creationId xmlns:a16="http://schemas.microsoft.com/office/drawing/2014/main" id="{7CDF3A87-EBC2-4A0B-94DC-02AACD949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093" y="1242391"/>
            <a:ext cx="4628888" cy="451900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000" dirty="0"/>
              <a:t>Insufficient drinking water made many people sick.</a:t>
            </a:r>
          </a:p>
          <a:p>
            <a:pPr marL="285750" indent="-285750">
              <a:buFont typeface="Arial" panose="020B0604020202020204" pitchFamily="34" charset="0"/>
              <a:buChar char="•"/>
            </a:pPr>
            <a:r>
              <a:rPr lang="en-US" sz="1000" dirty="0"/>
              <a:t> More soldiers died from disease than battle. They were boiling the water to make coffee killing the bacteria that made them sick. Most soldiers didn’t know about germs and bacteria, but they saw that drinking coffee was scrumptious and safe. </a:t>
            </a:r>
          </a:p>
          <a:p>
            <a:pPr marL="285750" indent="-285750">
              <a:buFont typeface="Arial" panose="020B0604020202020204" pitchFamily="34" charset="0"/>
              <a:buChar char="•"/>
            </a:pPr>
            <a:r>
              <a:rPr lang="en-US" sz="1000" dirty="0"/>
              <a:t>Because the Union blocked imports to the Confederacy, they didn’t always have coffee. </a:t>
            </a:r>
          </a:p>
          <a:p>
            <a:pPr marL="285750" indent="-285750">
              <a:buFont typeface="Arial" panose="020B0604020202020204" pitchFamily="34" charset="0"/>
              <a:buChar char="•"/>
            </a:pPr>
            <a:r>
              <a:rPr lang="en-US" sz="1000" dirty="0"/>
              <a:t>Confederate soldiers made do by boiling a flower root called chicory and other plants they could find to create a warm drink.</a:t>
            </a:r>
          </a:p>
          <a:p>
            <a:pPr marL="285750" indent="-285750">
              <a:buFont typeface="Arial" panose="020B0604020202020204" pitchFamily="34" charset="0"/>
              <a:buChar char="•"/>
            </a:pPr>
            <a:r>
              <a:rPr lang="en-US" sz="1000" dirty="0"/>
              <a:t>Salt pork was the most common meat ration. It was like bacon and held by using a lot of salt. Salt pork was even saltier. </a:t>
            </a:r>
          </a:p>
          <a:p>
            <a:pPr marL="285750" indent="-285750">
              <a:buFont typeface="Arial" panose="020B0604020202020204" pitchFamily="34" charset="0"/>
              <a:buChar char="•"/>
            </a:pPr>
            <a:r>
              <a:rPr lang="en-US" sz="1000" dirty="0"/>
              <a:t>They had to scrape the salt off and soak it in water or partially boil it first to make it palatable.</a:t>
            </a:r>
          </a:p>
          <a:p>
            <a:pPr marL="285750" indent="-285750">
              <a:buFont typeface="Arial" panose="020B0604020202020204" pitchFamily="34" charset="0"/>
              <a:buChar char="•"/>
            </a:pPr>
            <a:r>
              <a:rPr lang="en-US" sz="1000" dirty="0"/>
              <a:t> Soldiers could save the leftover salt for later to season another meal. </a:t>
            </a:r>
          </a:p>
          <a:p>
            <a:pPr marL="285750" indent="-285750">
              <a:buFont typeface="Arial" panose="020B0604020202020204" pitchFamily="34" charset="0"/>
              <a:buChar char="•"/>
            </a:pPr>
            <a:r>
              <a:rPr lang="en-US" sz="1000" dirty="0"/>
              <a:t>Troops sometimes received additional rations like beans, rice, sugar, and dried vegetables or fruit. </a:t>
            </a:r>
          </a:p>
          <a:p>
            <a:pPr marL="285750" indent="-285750">
              <a:buFont typeface="Arial" panose="020B0604020202020204" pitchFamily="34" charset="0"/>
              <a:buChar char="•"/>
            </a:pPr>
            <a:r>
              <a:rPr lang="en-US" sz="1000" dirty="0"/>
              <a:t>Troops on both sides scoured for fresh food from homes and farms. </a:t>
            </a:r>
          </a:p>
          <a:p>
            <a:pPr marL="285750" indent="-285750">
              <a:buFont typeface="Arial" panose="020B0604020202020204" pitchFamily="34" charset="0"/>
              <a:buChar char="•"/>
            </a:pPr>
            <a:r>
              <a:rPr lang="en-US" sz="1000" dirty="0"/>
              <a:t>Some officers also bought food for their company if they were able. But mainly, living on hardtack, coffee, and pork was not very nutritional.</a:t>
            </a:r>
          </a:p>
          <a:p>
            <a:pPr marL="285750" indent="-285750">
              <a:buFont typeface="Arial" panose="020B0604020202020204" pitchFamily="34" charset="0"/>
              <a:buChar char="•"/>
            </a:pPr>
            <a:r>
              <a:rPr lang="en-US" sz="1000" dirty="0"/>
              <a:t> Many soldiers got scurvy, an illness caused by not getting enough vitamins.</a:t>
            </a:r>
          </a:p>
        </p:txBody>
      </p:sp>
    </p:spTree>
    <p:extLst>
      <p:ext uri="{BB962C8B-B14F-4D97-AF65-F5344CB8AC3E}">
        <p14:creationId xmlns:p14="http://schemas.microsoft.com/office/powerpoint/2010/main" val="590469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person, old, building material&#10;&#10;Description automatically generated">
            <a:extLst>
              <a:ext uri="{FF2B5EF4-FFF2-40B4-BE49-F238E27FC236}">
                <a16:creationId xmlns:a16="http://schemas.microsoft.com/office/drawing/2014/main" id="{551D8AF2-709A-42B4-91A5-CFDF19AC9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166" y="1200845"/>
            <a:ext cx="4745422" cy="44563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Despite this, soldiers got innovative. </a:t>
            </a:r>
          </a:p>
          <a:p>
            <a:pPr marL="285750" indent="-285750">
              <a:buFont typeface="Arial" panose="020B0604020202020204" pitchFamily="34" charset="0"/>
              <a:buChar char="•"/>
            </a:pPr>
            <a:r>
              <a:rPr lang="en-US" sz="1000" dirty="0"/>
              <a:t>They came up with different recipes that used the same ingredients.</a:t>
            </a:r>
          </a:p>
          <a:p>
            <a:pPr marL="285750" indent="-285750">
              <a:buFont typeface="Arial" panose="020B0604020202020204" pitchFamily="34" charset="0"/>
              <a:buChar char="•"/>
            </a:pPr>
            <a:r>
              <a:rPr lang="en-US" sz="1000" dirty="0"/>
              <a:t> Several recipes were printed in military handbooks to help soldiers find variety.</a:t>
            </a:r>
          </a:p>
          <a:p>
            <a:pPr marL="285750" indent="-285750">
              <a:buFont typeface="Arial" panose="020B0604020202020204" pitchFamily="34" charset="0"/>
              <a:buChar char="•"/>
            </a:pPr>
            <a:r>
              <a:rPr lang="en-US" sz="1000" dirty="0"/>
              <a:t> They made stews with hardtack, which would thicken the soup. </a:t>
            </a:r>
          </a:p>
          <a:p>
            <a:pPr marL="285750" indent="-285750">
              <a:buFont typeface="Arial" panose="020B0604020202020204" pitchFamily="34" charset="0"/>
              <a:buChar char="•"/>
            </a:pPr>
            <a:r>
              <a:rPr lang="en-US" sz="1000" dirty="0"/>
              <a:t>If they had it, soldiers used flour to create several things. </a:t>
            </a:r>
          </a:p>
          <a:p>
            <a:pPr marL="285750" indent="-285750">
              <a:buFont typeface="Arial" panose="020B0604020202020204" pitchFamily="34" charset="0"/>
              <a:buChar char="•"/>
            </a:pPr>
            <a:r>
              <a:rPr lang="en-US" sz="1000" dirty="0"/>
              <a:t>They made gravy with leftover grease from cooking meat.</a:t>
            </a:r>
          </a:p>
          <a:p>
            <a:pPr marL="285750" indent="-285750">
              <a:buFont typeface="Arial" panose="020B0604020202020204" pitchFamily="34" charset="0"/>
              <a:buChar char="•"/>
            </a:pPr>
            <a:r>
              <a:rPr lang="en-US" sz="1000" dirty="0"/>
              <a:t> One drummer boy wrote about wrapping dough made of flour and water around his bayonet and cooking it over the fire.</a:t>
            </a:r>
          </a:p>
          <a:p>
            <a:pPr marL="285750" indent="-285750">
              <a:buFont typeface="Arial" panose="020B0604020202020204" pitchFamily="34" charset="0"/>
              <a:buChar char="•"/>
            </a:pPr>
            <a:r>
              <a:rPr lang="en-US" sz="1000" dirty="0"/>
              <a:t>By summer 1861, the Union naval blockade effectively shut down the export of cotton and the import of manufactured goods.</a:t>
            </a:r>
          </a:p>
          <a:p>
            <a:pPr marL="285750" indent="-285750">
              <a:buFont typeface="Arial" panose="020B0604020202020204" pitchFamily="34" charset="0"/>
              <a:buChar char="•"/>
            </a:pPr>
            <a:r>
              <a:rPr lang="en-US" sz="1000" dirty="0"/>
              <a:t> Food that formerly came overland was cut off. </a:t>
            </a:r>
          </a:p>
        </p:txBody>
      </p:sp>
    </p:spTree>
    <p:extLst>
      <p:ext uri="{BB962C8B-B14F-4D97-AF65-F5344CB8AC3E}">
        <p14:creationId xmlns:p14="http://schemas.microsoft.com/office/powerpoint/2010/main" val="1205251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sitting around a table&#10;&#10;Description automatically generated with medium confidence">
            <a:extLst>
              <a:ext uri="{FF2B5EF4-FFF2-40B4-BE49-F238E27FC236}">
                <a16:creationId xmlns:a16="http://schemas.microsoft.com/office/drawing/2014/main" id="{7244635A-565D-4A14-A1C7-43C47B8A3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619" y="1248331"/>
            <a:ext cx="4439960" cy="462065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Food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households were severely hurt by inflation in the cost of everyday items, food shortages, fodder for the animals, and medical supplies for the injured. </a:t>
            </a:r>
          </a:p>
          <a:p>
            <a:pPr marL="285750" indent="-285750">
              <a:buFont typeface="Arial" panose="020B0604020202020204" pitchFamily="34" charset="0"/>
              <a:buChar char="•"/>
            </a:pPr>
            <a:r>
              <a:rPr lang="en-US" sz="1000" dirty="0"/>
              <a:t>But food shortages only deepened, particularly in the towns. </a:t>
            </a:r>
          </a:p>
          <a:p>
            <a:pPr marL="285750" indent="-285750">
              <a:buFont typeface="Arial" panose="020B0604020202020204" pitchFamily="34" charset="0"/>
              <a:buChar char="•"/>
            </a:pPr>
            <a:r>
              <a:rPr lang="en-US" sz="1000" dirty="0"/>
              <a:t>The overall reduction in food supplies, made worse by the collapsing transportation system, leading to severe droughts and high prices in urban areas. </a:t>
            </a:r>
          </a:p>
          <a:p>
            <a:pPr marL="285750" indent="-285750">
              <a:buFont typeface="Arial" panose="020B0604020202020204" pitchFamily="34" charset="0"/>
              <a:buChar char="•"/>
            </a:pPr>
            <a:r>
              <a:rPr lang="en-US" sz="1000" dirty="0"/>
              <a:t>When bacon reached a dollar a pound in 1863, the poor women of Richmond, Atlanta, and many other cities began to riot; they broke into shops and warehouses to seize food. </a:t>
            </a:r>
          </a:p>
          <a:p>
            <a:pPr marL="285750" indent="-285750">
              <a:buFont typeface="Arial" panose="020B0604020202020204" pitchFamily="34" charset="0"/>
              <a:buChar char="•"/>
            </a:pPr>
            <a:r>
              <a:rPr lang="en-US" sz="1000" dirty="0"/>
              <a:t>The women were angry at inefficient state relief efforts, speculators, merchants, and planters. </a:t>
            </a:r>
          </a:p>
          <a:p>
            <a:pPr marL="285750" indent="-285750">
              <a:buFont typeface="Arial" panose="020B0604020202020204" pitchFamily="34" charset="0"/>
              <a:buChar char="•"/>
            </a:pPr>
            <a:r>
              <a:rPr lang="en-US" sz="1000" dirty="0"/>
              <a:t>As wives and widows of soldiers, they were hurt by the flawed welfare system.</a:t>
            </a:r>
          </a:p>
        </p:txBody>
      </p:sp>
    </p:spTree>
    <p:extLst>
      <p:ext uri="{BB962C8B-B14F-4D97-AF65-F5344CB8AC3E}">
        <p14:creationId xmlns:p14="http://schemas.microsoft.com/office/powerpoint/2010/main" val="1010948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building, outdoor&#10;&#10;Description automatically generated">
            <a:extLst>
              <a:ext uri="{FF2B5EF4-FFF2-40B4-BE49-F238E27FC236}">
                <a16:creationId xmlns:a16="http://schemas.microsoft.com/office/drawing/2014/main" id="{37266269-90B8-46D7-A593-104CE84F7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644" y="1125915"/>
            <a:ext cx="5203806" cy="460616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Medicine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As was customary in the 19th century, more soldiers died of disease in the Civil War than in battle. </a:t>
            </a:r>
          </a:p>
          <a:p>
            <a:pPr marL="285750" indent="-285750">
              <a:buFont typeface="Arial" panose="020B0604020202020204" pitchFamily="34" charset="0"/>
              <a:buChar char="•"/>
            </a:pPr>
            <a:r>
              <a:rPr lang="en-US" sz="1000" dirty="0"/>
              <a:t>Injuries, illness, and mishaps temporarily hindered even more significant numbers. </a:t>
            </a:r>
          </a:p>
          <a:p>
            <a:pPr marL="285750" indent="-285750">
              <a:buFont typeface="Arial" panose="020B0604020202020204" pitchFamily="34" charset="0"/>
              <a:buChar char="•"/>
            </a:pPr>
            <a:r>
              <a:rPr lang="en-US" sz="1000" dirty="0"/>
              <a:t>The war dramatically affected American medicine, from surgical procedures to hospitals to nursing and research facilities.</a:t>
            </a:r>
          </a:p>
          <a:p>
            <a:pPr marL="285750" indent="-285750">
              <a:buFont typeface="Arial" panose="020B0604020202020204" pitchFamily="34" charset="0"/>
              <a:buChar char="•"/>
            </a:pPr>
            <a:r>
              <a:rPr lang="en-US" sz="1000" dirty="0"/>
              <a:t> Conditions were poor in the Confederacy, where doctors and medical supplies were in short supply.</a:t>
            </a:r>
          </a:p>
          <a:p>
            <a:pPr marL="285750" indent="-285750">
              <a:buFont typeface="Arial" panose="020B0604020202020204" pitchFamily="34" charset="0"/>
              <a:buChar char="•"/>
            </a:pPr>
            <a:r>
              <a:rPr lang="en-US" sz="1000" dirty="0"/>
              <a:t>The hygiene of the training and field camps was inadequate, particularly at the beginning of the war when men who had seldom been far from home being brought together for training with thousands of strangers.</a:t>
            </a:r>
          </a:p>
          <a:p>
            <a:pPr marL="285750" indent="-285750">
              <a:buFont typeface="Arial" panose="020B0604020202020204" pitchFamily="34" charset="0"/>
              <a:buChar char="•"/>
            </a:pPr>
            <a:r>
              <a:rPr lang="en-US" sz="1000" dirty="0"/>
              <a:t> First came epidemics of the childhood diseases of chickenpox, mumps, whooping cough, and, specifically, measles. </a:t>
            </a:r>
          </a:p>
        </p:txBody>
      </p:sp>
    </p:spTree>
    <p:extLst>
      <p:ext uri="{BB962C8B-B14F-4D97-AF65-F5344CB8AC3E}">
        <p14:creationId xmlns:p14="http://schemas.microsoft.com/office/powerpoint/2010/main" val="3229331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lant, pile&#10;&#10;Description automatically generated">
            <a:extLst>
              <a:ext uri="{FF2B5EF4-FFF2-40B4-BE49-F238E27FC236}">
                <a16:creationId xmlns:a16="http://schemas.microsoft.com/office/drawing/2014/main" id="{52C5E796-022A-434F-821B-39E22EB8D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165" y="1153915"/>
            <a:ext cx="4539782" cy="45501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Shiloh</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Battle of Shiloh allowed Union troops to penetrate the Confederate interior. </a:t>
            </a:r>
          </a:p>
          <a:p>
            <a:pPr marL="285750" indent="-285750">
              <a:buFont typeface="Arial" panose="020B0604020202020204" pitchFamily="34" charset="0"/>
              <a:buChar char="•"/>
            </a:pPr>
            <a:r>
              <a:rPr lang="en-US" sz="1000" dirty="0"/>
              <a:t>The South's defeat at Shiloh ended the Confederacy's hopes of blocking the Union's advance into Mississippi and doomed the Confederate military initiative in the West. With the loss of their commander, Gen. Albert Sidney Johnston, in battle, Confederate morale plummeted.</a:t>
            </a:r>
          </a:p>
          <a:p>
            <a:pPr marL="285750" indent="-285750">
              <a:buFont typeface="Arial" panose="020B0604020202020204" pitchFamily="34" charset="0"/>
              <a:buChar char="•"/>
            </a:pPr>
            <a:r>
              <a:rPr lang="en-US" sz="1000" dirty="0"/>
              <a:t>After the Union victories at Fort Henry and Fort Donelson in February 1862, Confederate general Johnston withdrew from Kentucky and left much of the western and middle Tennessee to the Federals. </a:t>
            </a:r>
          </a:p>
          <a:p>
            <a:pPr marL="285750" indent="-285750">
              <a:buFont typeface="Arial" panose="020B0604020202020204" pitchFamily="34" charset="0"/>
              <a:buChar char="•"/>
            </a:pPr>
            <a:r>
              <a:rPr lang="en-US" sz="1000" dirty="0"/>
              <a:t>This permitted Major General Ulysses S Grant to push his troops toward Corinth, Mississippi, the strategic intersection of the Mobile and Ohio Railroad and the Memphis and Charleston Railroad and a vital troop and supply conduit for the South. </a:t>
            </a:r>
          </a:p>
          <a:p>
            <a:pPr marL="285750" indent="-285750">
              <a:buFont typeface="Arial" panose="020B0604020202020204" pitchFamily="34" charset="0"/>
              <a:buChar char="•"/>
            </a:pPr>
            <a:r>
              <a:rPr lang="en-US" sz="1000" dirty="0"/>
              <a:t>Alerted to the Union army's position, Johnston intercepted the Federals 22 miles northeast of Corinth at Pittsburg Landing. </a:t>
            </a:r>
          </a:p>
          <a:p>
            <a:pPr marL="285750" indent="-285750">
              <a:buFont typeface="Arial" panose="020B0604020202020204" pitchFamily="34" charset="0"/>
              <a:buChar char="•"/>
            </a:pPr>
            <a:r>
              <a:rPr lang="en-US" sz="1000" dirty="0"/>
              <a:t>After Shiloh, both sides realized the magnitude of the conflict, which would be longer and bloodier than they could have imagined.</a:t>
            </a:r>
          </a:p>
          <a:p>
            <a:pPr marL="285750" indent="-285750">
              <a:buFont typeface="Arial" panose="020B0604020202020204" pitchFamily="34" charset="0"/>
              <a:buChar char="•"/>
            </a:pPr>
            <a:r>
              <a:rPr lang="en-US" sz="1000" dirty="0"/>
              <a:t>To consolidate his forces and prepare for operations against Grant, Johnston marshals his forces at Corinth. </a:t>
            </a:r>
          </a:p>
        </p:txBody>
      </p:sp>
    </p:spTree>
    <p:extLst>
      <p:ext uri="{BB962C8B-B14F-4D97-AF65-F5344CB8AC3E}">
        <p14:creationId xmlns:p14="http://schemas.microsoft.com/office/powerpoint/2010/main" val="7945581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9209"/>
            <a:ext cx="12192000" cy="6858000"/>
          </a:xfrm>
        </p:spPr>
      </p:pic>
      <p:pic>
        <p:nvPicPr>
          <p:cNvPr id="5" name="Picture 4" descr="A group of people sitting on the ground outside a building&#10;&#10;Description automatically generated with low confidence">
            <a:extLst>
              <a:ext uri="{FF2B5EF4-FFF2-40B4-BE49-F238E27FC236}">
                <a16:creationId xmlns:a16="http://schemas.microsoft.com/office/drawing/2014/main" id="{A8A50B0F-3D25-436D-BA21-AB8E8F7C9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845" y="1043610"/>
            <a:ext cx="4911532" cy="47470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Medicine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Operations in the South meant an unsafe new disease environment, carrying diarrhea, dysentery, typhoid fever, and malaria. </a:t>
            </a:r>
          </a:p>
          <a:p>
            <a:pPr marL="285750" indent="-285750">
              <a:buFont typeface="Arial" panose="020B0604020202020204" pitchFamily="34" charset="0"/>
              <a:buChar char="•"/>
            </a:pPr>
            <a:r>
              <a:rPr lang="en-US" sz="1000" dirty="0"/>
              <a:t>The surgeons prescribed coffee, and whiskey. </a:t>
            </a:r>
          </a:p>
          <a:p>
            <a:pPr marL="285750" indent="-285750">
              <a:buFont typeface="Arial" panose="020B0604020202020204" pitchFamily="34" charset="0"/>
              <a:buChar char="•"/>
            </a:pPr>
            <a:r>
              <a:rPr lang="en-US" sz="1000" dirty="0"/>
              <a:t>Harsh weather, bad water, insufficient shelter in winter quarters, poor sanitation within the camps, and dirty camp hospitals took their toll.</a:t>
            </a:r>
          </a:p>
          <a:p>
            <a:pPr marL="285750" indent="-285750">
              <a:buFont typeface="Arial" panose="020B0604020202020204" pitchFamily="34" charset="0"/>
              <a:buChar char="•"/>
            </a:pPr>
            <a:r>
              <a:rPr lang="en-US" sz="1000" dirty="0"/>
              <a:t>This was a common scenario in wars, and the conditions faced by the Confederate Army were even worse. </a:t>
            </a:r>
          </a:p>
          <a:p>
            <a:pPr marL="285750" indent="-285750">
              <a:buFont typeface="Arial" panose="020B0604020202020204" pitchFamily="34" charset="0"/>
              <a:buChar char="•"/>
            </a:pPr>
            <a:r>
              <a:rPr lang="en-US" sz="1000" dirty="0"/>
              <a:t>The Union answered by building army hospitals in every state. </a:t>
            </a:r>
          </a:p>
          <a:p>
            <a:pPr marL="285750" indent="-285750">
              <a:buFont typeface="Arial" panose="020B0604020202020204" pitchFamily="34" charset="0"/>
              <a:buChar char="•"/>
            </a:pPr>
            <a:r>
              <a:rPr lang="en-US" sz="1000" dirty="0"/>
              <a:t>The emergence of skilled, well-funded medical organizers who took aggressive action was unlike in the Union, particularly in the much-enlarged United States Army Medical Department and the United States Sanitary Commission, a new private agency</a:t>
            </a:r>
          </a:p>
        </p:txBody>
      </p:sp>
    </p:spTree>
    <p:extLst>
      <p:ext uri="{BB962C8B-B14F-4D97-AF65-F5344CB8AC3E}">
        <p14:creationId xmlns:p14="http://schemas.microsoft.com/office/powerpoint/2010/main" val="3079411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posing for a photo&#10;&#10;Description automatically generated with medium confidence">
            <a:extLst>
              <a:ext uri="{FF2B5EF4-FFF2-40B4-BE49-F238E27FC236}">
                <a16:creationId xmlns:a16="http://schemas.microsoft.com/office/drawing/2014/main" id="{70F8BBD0-68B3-43B4-920B-B23FA2C0C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149" y="866417"/>
            <a:ext cx="4686954" cy="512516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Medicine and the Civil War</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Other new agencies also targeted soldiers' medical and moral needs, including the United States Christian Commission and smaller private agencies such as the Women's Central Association of Relief for Sick and Wounded in the Army</a:t>
            </a:r>
          </a:p>
          <a:p>
            <a:pPr marL="285750" indent="-285750">
              <a:buFont typeface="Arial" panose="020B0604020202020204" pitchFamily="34" charset="0"/>
              <a:buChar char="•"/>
            </a:pPr>
            <a:r>
              <a:rPr lang="en-US" sz="1000" dirty="0"/>
              <a:t>Systematic funding appeals grew public consciousness, as well as millions of dollars. Thousands of volunteers worked in hospitals and rest homes, most famously poet Walt Whitman.</a:t>
            </a:r>
          </a:p>
          <a:p>
            <a:pPr marL="285750" indent="-285750">
              <a:buFont typeface="Arial" panose="020B0604020202020204" pitchFamily="34" charset="0"/>
              <a:buChar char="•"/>
            </a:pPr>
            <a:r>
              <a:rPr lang="en-US" sz="1000" dirty="0"/>
              <a:t>The Sanitary Commission gathered tremendous amounts of statistical data and opened the problems of storing information for fast access and mechanically searching for data patterns. </a:t>
            </a:r>
          </a:p>
          <a:p>
            <a:pPr marL="285750" indent="-285750">
              <a:buFont typeface="Arial" panose="020B0604020202020204" pitchFamily="34" charset="0"/>
              <a:buChar char="•"/>
            </a:pPr>
            <a:r>
              <a:rPr lang="en-US" sz="1000" dirty="0"/>
              <a:t>The pioneer was John Shaw Billings. A senior surgeon in the war, Billings built the Library of the Surgeon General's Office.</a:t>
            </a:r>
          </a:p>
          <a:p>
            <a:pPr marL="285750" indent="-285750">
              <a:buFont typeface="Arial" panose="020B0604020202020204" pitchFamily="34" charset="0"/>
              <a:buChar char="•"/>
            </a:pPr>
            <a:r>
              <a:rPr lang="en-US" sz="1000" dirty="0"/>
              <a:t> Billings figured out how to mechanically examine medical and demographic data by turning it into numbers and punching them onto cardboard cards as developed by his assistant Herman Hollerith, the origin of the computer punch card system that dominated statistical data manipulation until the 1970s</a:t>
            </a:r>
          </a:p>
        </p:txBody>
      </p:sp>
    </p:spTree>
    <p:extLst>
      <p:ext uri="{BB962C8B-B14F-4D97-AF65-F5344CB8AC3E}">
        <p14:creationId xmlns:p14="http://schemas.microsoft.com/office/powerpoint/2010/main" val="1588457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10;&#10;Description automatically generated">
            <a:extLst>
              <a:ext uri="{FF2B5EF4-FFF2-40B4-BE49-F238E27FC236}">
                <a16:creationId xmlns:a16="http://schemas.microsoft.com/office/drawing/2014/main" id="{FB1BE8FA-D93F-4DC9-9B7D-D1FD3A1B1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798" y="1003852"/>
            <a:ext cx="4797441" cy="46227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Opium</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Opium is a dried, sappy substance harvested from the opioid poppy seed pod. </a:t>
            </a:r>
          </a:p>
          <a:p>
            <a:pPr marL="285750" indent="-285750">
              <a:buFont typeface="Arial" panose="020B0604020202020204" pitchFamily="34" charset="0"/>
              <a:buChar char="•"/>
            </a:pPr>
            <a:r>
              <a:rPr lang="en-US" sz="1000" dirty="0"/>
              <a:t>In its raw form, it had long been observed as a powerful pain reliever, and several of its component alkaloid substances—which include morphine and codeine—would ultimately serve as building blocks for the synthesis of many household drugs, including those for diarrhea, insomnia, bronchitis, and psychosis.</a:t>
            </a:r>
          </a:p>
          <a:p>
            <a:pPr marL="285750" indent="-285750">
              <a:buFont typeface="Arial" panose="020B0604020202020204" pitchFamily="34" charset="0"/>
              <a:buChar char="•"/>
            </a:pPr>
            <a:r>
              <a:rPr lang="en-US" sz="1000" dirty="0"/>
              <a:t>By 1858, 300,000 pounds of opium came to America each year.</a:t>
            </a:r>
          </a:p>
          <a:p>
            <a:pPr marL="285750" indent="-285750">
              <a:buFont typeface="Arial" panose="020B0604020202020204" pitchFamily="34" charset="0"/>
              <a:buChar char="•"/>
            </a:pPr>
            <a:r>
              <a:rPr lang="en-US" sz="1000" dirty="0"/>
              <a:t>Historians record that the American Civil War was the turning point for widespread misuse of opiates. </a:t>
            </a:r>
          </a:p>
          <a:p>
            <a:pPr marL="285750" indent="-285750">
              <a:buFont typeface="Arial" panose="020B0604020202020204" pitchFamily="34" charset="0"/>
              <a:buChar char="•"/>
            </a:pPr>
            <a:r>
              <a:rPr lang="en-US" sz="1000" dirty="0"/>
              <a:t>Opium-based drugs, including morphine, provided powerful relief for veterans suffering from physical pain and mental illness. </a:t>
            </a:r>
          </a:p>
          <a:p>
            <a:pPr marL="285750" indent="-285750">
              <a:buFont typeface="Arial" panose="020B0604020202020204" pitchFamily="34" charset="0"/>
              <a:buChar char="•"/>
            </a:pPr>
            <a:r>
              <a:rPr lang="en-US" sz="1000" dirty="0"/>
              <a:t>Doctors and nurses used opium and morphine to treat soldiers’ pain, stop internal bleeding and mitigate vomiting and diarrhea induced by infectious diseases. </a:t>
            </a:r>
          </a:p>
          <a:p>
            <a:pPr marL="285750" indent="-285750">
              <a:buFont typeface="Arial" panose="020B0604020202020204" pitchFamily="34" charset="0"/>
              <a:buChar char="•"/>
            </a:pPr>
            <a:r>
              <a:rPr lang="en-US" sz="1000" dirty="0"/>
              <a:t>However, this led some soldiers to develop opioid dependences, either during the war or after seeking medical treatment for wartime injuries or illnesses.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4039875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itting around a table&#10;&#10;Description automatically generated with medium confidence">
            <a:extLst>
              <a:ext uri="{FF2B5EF4-FFF2-40B4-BE49-F238E27FC236}">
                <a16:creationId xmlns:a16="http://schemas.microsoft.com/office/drawing/2014/main" id="{96D089D5-5080-40AB-BE73-3DB9B4421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287" y="914007"/>
            <a:ext cx="4703808" cy="50299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Opium</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Before the Civil War, doctors prescribed opium pills and laudanum, a mixture of opium and alcohol. </a:t>
            </a:r>
          </a:p>
          <a:p>
            <a:pPr marL="285750" indent="-285750">
              <a:buFont typeface="Arial" panose="020B0604020202020204" pitchFamily="34" charset="0"/>
              <a:buChar char="•"/>
            </a:pPr>
            <a:r>
              <a:rPr lang="en-US" sz="1000" dirty="0"/>
              <a:t>These opiates, or natural opioids, were available in many drugstores without a prescription. </a:t>
            </a:r>
          </a:p>
          <a:p>
            <a:pPr marL="285750" indent="-285750">
              <a:buFont typeface="Arial" panose="020B0604020202020204" pitchFamily="34" charset="0"/>
              <a:buChar char="•"/>
            </a:pPr>
            <a:r>
              <a:rPr lang="en-US" sz="1000" dirty="0"/>
              <a:t>When the war began, the Union and the Confederacy considered it essential to stock their hospitals with drugs. </a:t>
            </a:r>
          </a:p>
          <a:p>
            <a:pPr marL="285750" indent="-285750">
              <a:buFont typeface="Arial" panose="020B0604020202020204" pitchFamily="34" charset="0"/>
              <a:buChar char="•"/>
            </a:pPr>
            <a:r>
              <a:rPr lang="en-US" sz="1000" dirty="0"/>
              <a:t>A Confederate medical handbook said, “Opium is the indispensable drug on the battlefield—important to the surgeon, as gunpowder to the ordnance.”</a:t>
            </a:r>
          </a:p>
          <a:p>
            <a:pPr marL="285750" indent="-285750">
              <a:buFont typeface="Arial" panose="020B0604020202020204" pitchFamily="34" charset="0"/>
              <a:buChar char="•"/>
            </a:pPr>
            <a:r>
              <a:rPr lang="en-US" sz="1000" dirty="0"/>
              <a:t>In addition to opium and laudanum, some Union doctors started using the hypodermic syringe, a relative invention, to inject another opioid—morphine—straight into soldiers’ veins. </a:t>
            </a:r>
          </a:p>
          <a:p>
            <a:pPr marL="285750" indent="-285750">
              <a:buFont typeface="Arial" panose="020B0604020202020204" pitchFamily="34" charset="0"/>
              <a:buChar char="•"/>
            </a:pPr>
            <a:r>
              <a:rPr lang="en-US" sz="1000" dirty="0"/>
              <a:t>These doctors realized that this invention that hadn’t been used widely in the US could now be a godsend in hospitals because it delivers morphine immediately.</a:t>
            </a:r>
          </a:p>
        </p:txBody>
      </p:sp>
    </p:spTree>
    <p:extLst>
      <p:ext uri="{BB962C8B-B14F-4D97-AF65-F5344CB8AC3E}">
        <p14:creationId xmlns:p14="http://schemas.microsoft.com/office/powerpoint/2010/main" val="4031206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bottle of alcohol&#10;&#10;Description automatically generated with medium confidence">
            <a:extLst>
              <a:ext uri="{FF2B5EF4-FFF2-40B4-BE49-F238E27FC236}">
                <a16:creationId xmlns:a16="http://schemas.microsoft.com/office/drawing/2014/main" id="{F794D659-839E-4680-A86B-727C34E28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374" y="1151999"/>
            <a:ext cx="4614531" cy="45280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Opium</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Injectable morphine provided quicker relief than opium pills and laudanum but was more likely to lead to addiction.</a:t>
            </a:r>
          </a:p>
          <a:p>
            <a:pPr marL="285750" indent="-285750">
              <a:buFont typeface="Arial" panose="020B0604020202020204" pitchFamily="34" charset="0"/>
              <a:buChar char="•"/>
            </a:pPr>
            <a:r>
              <a:rPr lang="en-US" sz="1000" dirty="0"/>
              <a:t>In addition to soldiers, Civil War doctors took opioids to treat infectious diseases and deal with the stress of working in army hospitals, leading them to develop addictions before and after the war. </a:t>
            </a:r>
          </a:p>
          <a:p>
            <a:pPr marL="285750" indent="-285750">
              <a:buFont typeface="Arial" panose="020B0604020202020204" pitchFamily="34" charset="0"/>
              <a:buChar char="•"/>
            </a:pPr>
            <a:r>
              <a:rPr lang="en-US" sz="1000" dirty="0"/>
              <a:t>A Union surgeon named JM Richards would later recall how he had developed chronic diarrhea during the war and at last resorted to frequent doses of morphine as the only sure means of controlling the difficulty.</a:t>
            </a:r>
          </a:p>
          <a:p>
            <a:pPr marL="285750" indent="-285750">
              <a:buFont typeface="Arial" panose="020B0604020202020204" pitchFamily="34" charset="0"/>
              <a:buChar char="•"/>
            </a:pPr>
            <a:r>
              <a:rPr lang="en-US" sz="1000" dirty="0"/>
              <a:t>Notably, Black veterans mainly did not develop an opioid addiction, owing to differences in medical care provided to Black and white men.</a:t>
            </a:r>
          </a:p>
          <a:p>
            <a:pPr marL="285750" indent="-285750">
              <a:buFont typeface="Arial" panose="020B0604020202020204" pitchFamily="34" charset="0"/>
              <a:buChar char="•"/>
            </a:pPr>
            <a:r>
              <a:rPr lang="en-US" sz="1000" dirty="0"/>
              <a:t> Black soldiers have systematically been declined the same medical care that white soldiers received. </a:t>
            </a:r>
          </a:p>
          <a:p>
            <a:pPr marL="285750" indent="-285750">
              <a:buFont typeface="Arial" panose="020B0604020202020204" pitchFamily="34" charset="0"/>
              <a:buChar char="•"/>
            </a:pPr>
            <a:r>
              <a:rPr lang="en-US" sz="1000" dirty="0"/>
              <a:t>When veterans returned home after the war, they persisted in taking opium and injectable morphine, which became more available in the 1870s.</a:t>
            </a:r>
          </a:p>
          <a:p>
            <a:pPr marL="285750" indent="-285750">
              <a:buFont typeface="Arial" panose="020B0604020202020204" pitchFamily="34" charset="0"/>
              <a:buChar char="•"/>
            </a:pPr>
            <a:r>
              <a:rPr lang="en-US" sz="1000" dirty="0"/>
              <a:t>The Civil War helped “mainstream” the use of the hypodermic syringe. </a:t>
            </a:r>
          </a:p>
        </p:txBody>
      </p:sp>
    </p:spTree>
    <p:extLst>
      <p:ext uri="{BB962C8B-B14F-4D97-AF65-F5344CB8AC3E}">
        <p14:creationId xmlns:p14="http://schemas.microsoft.com/office/powerpoint/2010/main" val="640230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several&#10;&#10;Description automatically generated">
            <a:extLst>
              <a:ext uri="{FF2B5EF4-FFF2-40B4-BE49-F238E27FC236}">
                <a16:creationId xmlns:a16="http://schemas.microsoft.com/office/drawing/2014/main" id="{4AFEAD30-C274-4F8D-8BCE-6803FC52AD29}"/>
              </a:ext>
            </a:extLst>
          </p:cNvPr>
          <p:cNvPicPr>
            <a:picLocks noChangeAspect="1"/>
          </p:cNvPicPr>
          <p:nvPr/>
        </p:nvPicPr>
        <p:blipFill rotWithShape="1">
          <a:blip r:embed="rId4">
            <a:extLst>
              <a:ext uri="{28A0092B-C50C-407E-A947-70E740481C1C}">
                <a14:useLocalDpi xmlns:a14="http://schemas.microsoft.com/office/drawing/2010/main" val="0"/>
              </a:ext>
            </a:extLst>
          </a:blip>
          <a:srcRect r="9936"/>
          <a:stretch/>
        </p:blipFill>
        <p:spPr>
          <a:xfrm>
            <a:off x="6097799" y="1053531"/>
            <a:ext cx="5061213" cy="475093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Opium</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Doctors who used it during the war taught their colleagues about injectable morphine, leading more doctors to prescribe it to veterans and other patients after the war.</a:t>
            </a:r>
          </a:p>
          <a:p>
            <a:pPr marL="285750" indent="-285750">
              <a:buFont typeface="Arial" panose="020B0604020202020204" pitchFamily="34" charset="0"/>
              <a:buChar char="•"/>
            </a:pPr>
            <a:r>
              <a:rPr lang="en-US" sz="1000" dirty="0"/>
              <a:t> Companies took notice and began selling injectable morphine straight to customers. </a:t>
            </a:r>
          </a:p>
          <a:p>
            <a:pPr marL="285750" indent="-285750">
              <a:buFont typeface="Arial" panose="020B0604020202020204" pitchFamily="34" charset="0"/>
              <a:buChar char="•"/>
            </a:pPr>
            <a:r>
              <a:rPr lang="en-US" sz="1000" dirty="0"/>
              <a:t>By the 1870s, virtually every American physician had a hypodermic syringe.</a:t>
            </a:r>
          </a:p>
          <a:p>
            <a:pPr marL="285750" indent="-285750">
              <a:buFont typeface="Arial" panose="020B0604020202020204" pitchFamily="34" charset="0"/>
              <a:buChar char="•"/>
            </a:pPr>
            <a:r>
              <a:rPr lang="en-US" sz="1000" dirty="0"/>
              <a:t> By all accounts, that was the primary driver of the significant increase in opiate addiction in the 1870s, 1880s, and early 1890s.</a:t>
            </a:r>
          </a:p>
          <a:p>
            <a:pPr marL="285750" indent="-285750">
              <a:buFont typeface="Arial" panose="020B0604020202020204" pitchFamily="34" charset="0"/>
              <a:buChar char="•"/>
            </a:pPr>
            <a:r>
              <a:rPr lang="en-US" sz="1000" dirty="0"/>
              <a:t>You can get syringes and morphine quickly; you could even buy them through the mail at Sears and Roebuck, the department store. </a:t>
            </a:r>
          </a:p>
          <a:p>
            <a:pPr marL="285750" indent="-285750">
              <a:buFont typeface="Arial" panose="020B0604020202020204" pitchFamily="34" charset="0"/>
              <a:buChar char="•"/>
            </a:pPr>
            <a:r>
              <a:rPr lang="en-US" sz="1000" dirty="0"/>
              <a:t>Later, the Sears and Roebuck catalog also sold heroin. </a:t>
            </a:r>
          </a:p>
          <a:p>
            <a:pPr marL="285750" indent="-285750">
              <a:buFont typeface="Arial" panose="020B0604020202020204" pitchFamily="34" charset="0"/>
              <a:buChar char="•"/>
            </a:pPr>
            <a:r>
              <a:rPr lang="en-US" sz="1000" dirty="0"/>
              <a:t>The availability of injectable morphine led to a full-fledged opioid addiction crisis by the 1880s.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910971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AA1E675D-1993-4362-9B16-EEC36A086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28868"/>
            <a:ext cx="4984724" cy="460026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E. Lee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Born to Revolutionary War hero Henry "Light-Horse Harry" Lee in Stratford Hall, Virginia, Robert Edward Lee seemed fated for military distinction. </a:t>
            </a:r>
          </a:p>
          <a:p>
            <a:pPr marL="285750" indent="-285750">
              <a:buFont typeface="Arial" panose="020B0604020202020204" pitchFamily="34" charset="0"/>
              <a:buChar char="•"/>
            </a:pPr>
            <a:r>
              <a:rPr lang="en-US" sz="1000" dirty="0"/>
              <a:t>Despite financial trouble that caused his father to depart to the West Indies, young Robert ensured an appointment to the United States Military Academy at West Point, where he graduated second in the class of 1829.  </a:t>
            </a:r>
          </a:p>
          <a:p>
            <a:pPr marL="285750" indent="-285750">
              <a:buFont typeface="Arial" panose="020B0604020202020204" pitchFamily="34" charset="0"/>
              <a:buChar char="•"/>
            </a:pPr>
            <a:r>
              <a:rPr lang="en-US" sz="1000" dirty="0"/>
              <a:t>Two years later, he married Mary Anna Randolph Custis, a descendant of George Washington's adopted son, John Parke Custis.</a:t>
            </a:r>
          </a:p>
          <a:p>
            <a:pPr marL="285750" indent="-285750">
              <a:buFont typeface="Arial" panose="020B0604020202020204" pitchFamily="34" charset="0"/>
              <a:buChar char="•"/>
            </a:pPr>
            <a:r>
              <a:rPr lang="en-US" sz="1000" dirty="0"/>
              <a:t> Yet, with all his military pedigree, Lee had not set foot on a battlefield. </a:t>
            </a:r>
          </a:p>
          <a:p>
            <a:pPr marL="285750" indent="-285750">
              <a:buFont typeface="Arial" panose="020B0604020202020204" pitchFamily="34" charset="0"/>
              <a:buChar char="•"/>
            </a:pPr>
            <a:r>
              <a:rPr lang="en-US" sz="1000" dirty="0"/>
              <a:t>Instead, he served seventeen years as an officer in the Corps of Engineers, managing and examining the construction of the nation's coastal defenses. </a:t>
            </a:r>
          </a:p>
          <a:p>
            <a:pPr marL="285750" indent="-285750">
              <a:buFont typeface="Arial" panose="020B0604020202020204" pitchFamily="34" charset="0"/>
              <a:buChar char="•"/>
            </a:pPr>
            <a:r>
              <a:rPr lang="en-US" sz="1000" dirty="0"/>
              <a:t>Service during the 1846 war with Mexico. As a member of General Winfield Scott's staff, Lee distinguished himself, emerging from the conflict with the rank of colonel.</a:t>
            </a:r>
          </a:p>
        </p:txBody>
      </p:sp>
    </p:spTree>
    <p:extLst>
      <p:ext uri="{BB962C8B-B14F-4D97-AF65-F5344CB8AC3E}">
        <p14:creationId xmlns:p14="http://schemas.microsoft.com/office/powerpoint/2010/main" val="1480571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erson, wearing&#10;&#10;Description automatically generated">
            <a:extLst>
              <a:ext uri="{FF2B5EF4-FFF2-40B4-BE49-F238E27FC236}">
                <a16:creationId xmlns:a16="http://schemas.microsoft.com/office/drawing/2014/main" id="{F7A07FAE-1B37-4A89-A4A4-7F89B366F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640" y="964096"/>
            <a:ext cx="4502236" cy="466245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E. Lee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From 1852 to 1855, Lee served as superintendent of West Point and was therefore accountable for educating many of the men who would later serve under him - and those who would fight him - on the battlefields of the Civil War. </a:t>
            </a:r>
          </a:p>
          <a:p>
            <a:pPr marL="285750" indent="-285750">
              <a:buFont typeface="Arial" panose="020B0604020202020204" pitchFamily="34" charset="0"/>
              <a:buChar char="•"/>
            </a:pPr>
            <a:r>
              <a:rPr lang="en-US" sz="1000" dirty="0"/>
              <a:t>In 1855, he left the academy to take a position in the cavalry and, in 1859, was called upon to put down abolitionist John Brown's raid at Harpers Ferry.</a:t>
            </a:r>
          </a:p>
          <a:p>
            <a:pPr marL="285750" indent="-285750">
              <a:buFont typeface="Arial" panose="020B0604020202020204" pitchFamily="34" charset="0"/>
              <a:buChar char="•"/>
            </a:pPr>
            <a:r>
              <a:rPr lang="en-US" sz="1000" dirty="0"/>
              <a:t>Because of his prominence as one of the best officers in the United States Army, Abraham Lincoln offered Lee control of the Federal forces in April 1861.</a:t>
            </a:r>
          </a:p>
          <a:p>
            <a:pPr marL="285750" indent="-285750">
              <a:buFont typeface="Arial" panose="020B0604020202020204" pitchFamily="34" charset="0"/>
              <a:buChar char="•"/>
            </a:pPr>
            <a:r>
              <a:rPr lang="en-US" sz="1000" dirty="0"/>
              <a:t> Lee rejected the offer and quit the army when Virginia seceded on April 17, arguing that he could not fight against his people. Instead, he accepted a general's commission in the newly formed Confederate Army. </a:t>
            </a:r>
          </a:p>
          <a:p>
            <a:pPr marL="285750" indent="-285750">
              <a:buFont typeface="Arial" panose="020B0604020202020204" pitchFamily="34" charset="0"/>
              <a:buChar char="•"/>
            </a:pPr>
            <a:r>
              <a:rPr lang="en-US" sz="1000" dirty="0"/>
              <a:t>His first military engagement of the Civil War occurred at Cheat Mountain on September 11, 1861. It was a Union victory, but Lee's stature withstood public objection. </a:t>
            </a:r>
          </a:p>
          <a:p>
            <a:pPr marL="285750" indent="-285750">
              <a:buFont typeface="Arial" panose="020B0604020202020204" pitchFamily="34" charset="0"/>
              <a:buChar char="•"/>
            </a:pPr>
            <a:r>
              <a:rPr lang="en-US" sz="1000" dirty="0"/>
              <a:t>He served as military advisor to President Jefferson Davis until June 1862, when he was given command of the wounded General Joseph E. Johnston's embattled army on the Virginia peninsula. </a:t>
            </a:r>
          </a:p>
        </p:txBody>
      </p:sp>
    </p:spTree>
    <p:extLst>
      <p:ext uri="{BB962C8B-B14F-4D97-AF65-F5344CB8AC3E}">
        <p14:creationId xmlns:p14="http://schemas.microsoft.com/office/powerpoint/2010/main" val="3258989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ld, person&#10;&#10;Description automatically generated">
            <a:extLst>
              <a:ext uri="{FF2B5EF4-FFF2-40B4-BE49-F238E27FC236}">
                <a16:creationId xmlns:a16="http://schemas.microsoft.com/office/drawing/2014/main" id="{BC816756-B9E4-49E2-8F98-CDEE2DFD6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96296"/>
            <a:ext cx="4952094" cy="47571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E. Lee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Lee renamed his command the Army of Northern Virginia, and under his direction, it would become the most famous and successful of the Confederate armies. </a:t>
            </a:r>
          </a:p>
          <a:p>
            <a:pPr marL="285750" indent="-285750">
              <a:buFont typeface="Arial" panose="020B0604020202020204" pitchFamily="34" charset="0"/>
              <a:buChar char="•"/>
            </a:pPr>
            <a:r>
              <a:rPr lang="en-US" sz="1000" dirty="0"/>
              <a:t>Yet despite foiling several attempts to seize the Confederate capital, Lee recognized that the key to ultimate success was a victory on Northern soil.</a:t>
            </a:r>
          </a:p>
          <a:p>
            <a:pPr marL="285750" indent="-285750">
              <a:buFont typeface="Arial" panose="020B0604020202020204" pitchFamily="34" charset="0"/>
              <a:buChar char="•"/>
            </a:pPr>
            <a:r>
              <a:rPr lang="en-US" sz="1000" dirty="0"/>
              <a:t> In September 1862, he launched an invasion into Maryland with the hope of shifting the war's focus away from Virginia. </a:t>
            </a:r>
          </a:p>
          <a:p>
            <a:pPr marL="285750" indent="-285750">
              <a:buFont typeface="Arial" panose="020B0604020202020204" pitchFamily="34" charset="0"/>
              <a:buChar char="•"/>
            </a:pPr>
            <a:r>
              <a:rPr lang="en-US" sz="1000" dirty="0"/>
              <a:t>But when a misplaced dispatch outlining the invasion plan was discovered by Union commander George McClellan the element of surprise was lost, and the two armies faced off at the battle of Antietam. </a:t>
            </a:r>
          </a:p>
          <a:p>
            <a:pPr marL="285750" indent="-285750">
              <a:buFont typeface="Arial" panose="020B0604020202020204" pitchFamily="34" charset="0"/>
              <a:buChar char="•"/>
            </a:pPr>
            <a:r>
              <a:rPr lang="en-US" sz="1000" dirty="0"/>
              <a:t>Though his plans were no longer a secret, Lee nevertheless managed to fight McClellan to a stalemate on September 17, 1862.</a:t>
            </a:r>
          </a:p>
          <a:p>
            <a:pPr marL="285750" indent="-285750">
              <a:buFont typeface="Arial" panose="020B0604020202020204" pitchFamily="34" charset="0"/>
              <a:buChar char="•"/>
            </a:pPr>
            <a:r>
              <a:rPr lang="en-US" sz="1000" dirty="0"/>
              <a:t> Following the bloodiest one-day battle of the war, heavy casualties compelled Lee to withdraw under cover of night.</a:t>
            </a:r>
          </a:p>
          <a:p>
            <a:pPr marL="285750" indent="-285750">
              <a:buFont typeface="Arial" panose="020B0604020202020204" pitchFamily="34" charset="0"/>
              <a:buChar char="•"/>
            </a:pPr>
            <a:r>
              <a:rPr lang="en-US" sz="1000" dirty="0"/>
              <a:t>The attack known as Pickett's charge was a failure, and Lee, realizing that the South lost the battle, ordered his army to retreat.</a:t>
            </a:r>
          </a:p>
        </p:txBody>
      </p:sp>
    </p:spTree>
    <p:extLst>
      <p:ext uri="{BB962C8B-B14F-4D97-AF65-F5344CB8AC3E}">
        <p14:creationId xmlns:p14="http://schemas.microsoft.com/office/powerpoint/2010/main" val="40734406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uniform riding a horse with a flag&#10;&#10;Description automatically generated with low confidence">
            <a:extLst>
              <a:ext uri="{FF2B5EF4-FFF2-40B4-BE49-F238E27FC236}">
                <a16:creationId xmlns:a16="http://schemas.microsoft.com/office/drawing/2014/main" id="{8EC2CC6B-0156-4FE1-BFFF-D307D6EEC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471" y="1123692"/>
            <a:ext cx="4860160" cy="46106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E. Lee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Taking full blame for the defeat, he wrote Jefferson Davis offering his resignation, which Davis refused to accept.</a:t>
            </a:r>
          </a:p>
          <a:p>
            <a:pPr marL="285750" indent="-285750">
              <a:buFont typeface="Arial" panose="020B0604020202020204" pitchFamily="34" charset="0"/>
              <a:buChar char="•"/>
            </a:pPr>
            <a:r>
              <a:rPr lang="en-US" sz="1000" dirty="0"/>
              <a:t>He recognized that the end of the Confederacy was only a matter of time.</a:t>
            </a:r>
          </a:p>
          <a:p>
            <a:pPr marL="285750" indent="-285750">
              <a:buFont typeface="Arial" panose="020B0604020202020204" pitchFamily="34" charset="0"/>
              <a:buChar char="•"/>
            </a:pPr>
            <a:r>
              <a:rPr lang="en-US" sz="1000" dirty="0"/>
              <a:t> By the summer of 1864, the Confederates had been forced into waging trench warfare outside of Petersburg. </a:t>
            </a:r>
          </a:p>
          <a:p>
            <a:pPr marL="285750" indent="-285750">
              <a:buFont typeface="Arial" panose="020B0604020202020204" pitchFamily="34" charset="0"/>
              <a:buChar char="•"/>
            </a:pPr>
            <a:r>
              <a:rPr lang="en-US" sz="1000" dirty="0"/>
              <a:t>Though President Davis named the Virginian General-in-Chief of all Confederate forces in February 1865, only two months later, on April 9, 1865, Lee was forced to surrender his tired and exhausted army to Grant at Appomattox Court House, effectively ending the Civil War.</a:t>
            </a:r>
          </a:p>
          <a:p>
            <a:pPr marL="285750" indent="-285750">
              <a:buFont typeface="Arial" panose="020B0604020202020204" pitchFamily="34" charset="0"/>
              <a:buChar char="•"/>
            </a:pPr>
            <a:r>
              <a:rPr lang="en-US" sz="1000" dirty="0"/>
              <a:t>Lee returned home on parole and ultimately became the president of Washington College in Virginia. </a:t>
            </a:r>
          </a:p>
          <a:p>
            <a:pPr marL="285750" indent="-285750">
              <a:buFont typeface="Arial" panose="020B0604020202020204" pitchFamily="34" charset="0"/>
              <a:buChar char="•"/>
            </a:pPr>
            <a:r>
              <a:rPr lang="en-US" sz="1000" dirty="0"/>
              <a:t>He remained in this position until his death on October 12, 1870, in Lexington, Virginia.</a:t>
            </a:r>
          </a:p>
        </p:txBody>
      </p:sp>
    </p:spTree>
    <p:extLst>
      <p:ext uri="{BB962C8B-B14F-4D97-AF65-F5344CB8AC3E}">
        <p14:creationId xmlns:p14="http://schemas.microsoft.com/office/powerpoint/2010/main" val="1190255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ainting of a battle scene&#10;&#10;Description automatically generated with low confidence">
            <a:extLst>
              <a:ext uri="{FF2B5EF4-FFF2-40B4-BE49-F238E27FC236}">
                <a16:creationId xmlns:a16="http://schemas.microsoft.com/office/drawing/2014/main" id="{3462200A-D282-47F7-9CEC-5E12545C7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76527"/>
            <a:ext cx="5189096" cy="47049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Shiloh</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Confederate retreat is welcomed by Grant, whose Army of Tennessee needed time to prepare for its offensive up the Tennessee River. </a:t>
            </a:r>
          </a:p>
          <a:p>
            <a:pPr marL="285750" indent="-285750">
              <a:buFont typeface="Arial" panose="020B0604020202020204" pitchFamily="34" charset="0"/>
              <a:buChar char="•"/>
            </a:pPr>
            <a:r>
              <a:rPr lang="en-US" sz="1000" dirty="0"/>
              <a:t>Grant's army camps at Pittsburg Landing, where it spends time drilling recruits and awaiting Major General Don Carlos Buell's Army of Ohio. </a:t>
            </a:r>
          </a:p>
          <a:p>
            <a:pPr marL="285750" indent="-285750">
              <a:buFont typeface="Arial" panose="020B0604020202020204" pitchFamily="34" charset="0"/>
              <a:buChar char="•"/>
            </a:pPr>
            <a:r>
              <a:rPr lang="en-US" sz="1000" dirty="0"/>
              <a:t>Grant is ordered not to engage the Confederates until he has been reinforced by Buell's army, marching overland from Nashville to meet him. Once combined, the two militaries will advance south on Corinth.</a:t>
            </a:r>
          </a:p>
          <a:p>
            <a:pPr marL="285750" indent="-285750">
              <a:buFont typeface="Arial" panose="020B0604020202020204" pitchFamily="34" charset="0"/>
              <a:buChar char="•"/>
            </a:pPr>
            <a:r>
              <a:rPr lang="en-US" sz="1000" dirty="0"/>
              <a:t>Anticipating a Federal move against Corinth, Johnston and his 44,000-man Army of Mississippi plans to smash Grant's army at Pittsburg Landing before Buell can arrive with more Union troops.</a:t>
            </a:r>
          </a:p>
          <a:p>
            <a:pPr marL="285750" indent="-285750">
              <a:buFont typeface="Arial" panose="020B0604020202020204" pitchFamily="34" charset="0"/>
              <a:buChar char="•"/>
            </a:pPr>
            <a:r>
              <a:rPr lang="en-US" sz="1000" dirty="0"/>
              <a:t> On April 3, Johnston placed his troops in motion, but heavy rains delayed his attack. By nightfall on April 5, his army is deployed for battle only four miles southwest of Pittsburg Landing, and pickets from both sides nervously exchange gunfire in the dense woods that evening.</a:t>
            </a:r>
          </a:p>
          <a:p>
            <a:pPr marL="285750" indent="-285750">
              <a:buFont typeface="Arial" panose="020B0604020202020204" pitchFamily="34" charset="0"/>
              <a:buChar char="•"/>
            </a:pPr>
            <a:r>
              <a:rPr lang="en-US" sz="1000" dirty="0"/>
              <a:t>At daybreak, three corps of Confederate infantry storm out of the woods and sweep into the southernmost Federal camps, catching Grant's men unprepared. </a:t>
            </a:r>
          </a:p>
        </p:txBody>
      </p:sp>
    </p:spTree>
    <p:extLst>
      <p:ext uri="{BB962C8B-B14F-4D97-AF65-F5344CB8AC3E}">
        <p14:creationId xmlns:p14="http://schemas.microsoft.com/office/powerpoint/2010/main" val="3353078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3FBA28E1-4354-4D1A-99CA-9434E38D5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615" y="1021280"/>
            <a:ext cx="4692230" cy="481544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Ulysses S. Grant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Born Hiram Ulysses Grant in Point Pleasant, Ohio, his name changed due to a clerical error during his first days at the United States Military Academy at West Point. </a:t>
            </a:r>
          </a:p>
          <a:p>
            <a:pPr marL="285750" indent="-285750">
              <a:buFont typeface="Arial" panose="020B0604020202020204" pitchFamily="34" charset="0"/>
              <a:buChar char="•"/>
            </a:pPr>
            <a:r>
              <a:rPr lang="en-US" sz="1000" dirty="0"/>
              <a:t>Yet despite his less-than-exemplary school record, he served well as a captain during the Mexican War, winning two citations for gallantry and one for meritorious conduct.</a:t>
            </a:r>
          </a:p>
          <a:p>
            <a:pPr marL="285750" indent="-285750">
              <a:buFont typeface="Arial" panose="020B0604020202020204" pitchFamily="34" charset="0"/>
              <a:buChar char="•"/>
            </a:pPr>
            <a:r>
              <a:rPr lang="en-US" sz="1000" dirty="0"/>
              <a:t> Only when the fighting stopped and Grant was assigned tedious tasks at remote posts far from his wife and family did he again begin ignoring his work and drinking heavily. </a:t>
            </a:r>
          </a:p>
          <a:p>
            <a:pPr marL="285750" indent="-285750">
              <a:buFont typeface="Arial" panose="020B0604020202020204" pitchFamily="34" charset="0"/>
              <a:buChar char="•"/>
            </a:pPr>
            <a:r>
              <a:rPr lang="en-US" sz="1000" dirty="0"/>
              <a:t>He resigned in 1854 to avoid being removed from the service.</a:t>
            </a:r>
          </a:p>
          <a:p>
            <a:pPr marL="285750" indent="-285750">
              <a:buFont typeface="Arial" panose="020B0604020202020204" pitchFamily="34" charset="0"/>
              <a:buChar char="•"/>
            </a:pPr>
            <a:r>
              <a:rPr lang="en-US" sz="1000" dirty="0"/>
              <a:t>Grant spent the next six years in St. Louis, Missouri, with his wife, Julia Dent Grant. After several short-lived pursuits, including a brief episode as a farmer, he moved to Galena, Illinois, to be a clerk in his family's store.</a:t>
            </a:r>
          </a:p>
          <a:p>
            <a:pPr marL="285750" indent="-285750">
              <a:buFont typeface="Arial" panose="020B0604020202020204" pitchFamily="34" charset="0"/>
              <a:buChar char="•"/>
            </a:pPr>
            <a:r>
              <a:rPr lang="en-US" sz="1000" dirty="0"/>
              <a:t> When the Civil War began in 1861, he jumped at the chance to volunteer for military service in the Union army. His first command was as the colonel of the 21st Illinois Infantry. </a:t>
            </a:r>
          </a:p>
          <a:p>
            <a:pPr marL="285750" indent="-285750">
              <a:buFont typeface="Arial" panose="020B0604020202020204" pitchFamily="34" charset="0"/>
              <a:buChar char="•"/>
            </a:pPr>
            <a:r>
              <a:rPr lang="en-US" sz="1000" dirty="0"/>
              <a:t>His 1862 victories at Fort Henry and Fort Donelson in western Tennessee won him the nickname "Unconditional Surrender" Grant and placed him before the public eye.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219032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FBA4440F-3D06-4B40-BCAD-2CF3CED11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560" y="932498"/>
            <a:ext cx="4591691" cy="47345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Ulysses S. Grant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March 1864, President Lincoln elevated Grant to the rank of lieutenant general and named him general-in-chief of the Armies of the United States. </a:t>
            </a:r>
          </a:p>
          <a:p>
            <a:pPr marL="171450" indent="-171450">
              <a:buFont typeface="Arial" panose="020B0604020202020204" pitchFamily="34" charset="0"/>
              <a:buChar char="•"/>
            </a:pPr>
            <a:r>
              <a:rPr lang="en-US" sz="1000" dirty="0"/>
              <a:t>Making his headquarters with the Army of the Potomac, Grant was determined to destroy Robert E. Lee and his Army of Northern Virginia at any cost. </a:t>
            </a:r>
          </a:p>
          <a:p>
            <a:pPr marL="171450" indent="-171450">
              <a:buFont typeface="Arial" panose="020B0604020202020204" pitchFamily="34" charset="0"/>
              <a:buChar char="•"/>
            </a:pPr>
            <a:r>
              <a:rPr lang="en-US" sz="1000" dirty="0"/>
              <a:t>Though plagued by unwilling subordinates, petty disputes between generals, and horrendous casualties, the Union forces smacked down Lee </a:t>
            </a:r>
          </a:p>
          <a:p>
            <a:pPr marL="171450" indent="-171450">
              <a:buFont typeface="Arial" panose="020B0604020202020204" pitchFamily="34" charset="0"/>
              <a:buChar char="•"/>
            </a:pPr>
            <a:r>
              <a:rPr lang="en-US" sz="1000" dirty="0"/>
              <a:t>The battles of the Wilderness, Spotsylvania, Cold Harbor, and the following siege of Petersburg effectively obliterated the rebel army, leading to the fall of Richmond and Lee's surrender at Appomattox Court House. </a:t>
            </a:r>
          </a:p>
          <a:p>
            <a:pPr marL="171450" indent="-171450">
              <a:buFont typeface="Arial" panose="020B0604020202020204" pitchFamily="34" charset="0"/>
              <a:buChar char="•"/>
            </a:pPr>
            <a:r>
              <a:rPr lang="en-US" sz="1000" dirty="0"/>
              <a:t>Though Grant's forces had been depleted by more than half during the last year of the War, Lee surrendered in 1865.</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102414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low confidence">
            <a:extLst>
              <a:ext uri="{FF2B5EF4-FFF2-40B4-BE49-F238E27FC236}">
                <a16:creationId xmlns:a16="http://schemas.microsoft.com/office/drawing/2014/main" id="{B29E8522-36DC-4D92-80DE-852E54EE6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140" y="905296"/>
            <a:ext cx="4774192" cy="47846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Ulysses S. Grant</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After the Civil War, President Andrew Johnson named Grant Secretary of War over the newly reunited nation.</a:t>
            </a:r>
          </a:p>
          <a:p>
            <a:pPr marL="285750" indent="-285750">
              <a:buFont typeface="Arial" panose="020B0604020202020204" pitchFamily="34" charset="0"/>
              <a:buChar char="•"/>
            </a:pPr>
            <a:r>
              <a:rPr lang="en-US" sz="1000" dirty="0"/>
              <a:t> In 1868, running against Johnson, Ulysses S. Grant was elected the eighteenth President of the United States. </a:t>
            </a:r>
          </a:p>
          <a:p>
            <a:pPr marL="285750" indent="-285750">
              <a:buFont typeface="Arial" panose="020B0604020202020204" pitchFamily="34" charset="0"/>
              <a:buChar char="•"/>
            </a:pPr>
            <a:r>
              <a:rPr lang="en-US" sz="1000" dirty="0"/>
              <a:t>Unfortunately, though innocent of graft himself, Grant's administration was riddled with corruption and scandal.</a:t>
            </a:r>
          </a:p>
          <a:p>
            <a:pPr marL="285750" indent="-285750">
              <a:buFont typeface="Arial" panose="020B0604020202020204" pitchFamily="34" charset="0"/>
              <a:buChar char="•"/>
            </a:pPr>
            <a:r>
              <a:rPr lang="en-US" sz="1000" dirty="0"/>
              <a:t>To make up for some of his losses, he wrote about his war adventures for Century Magazine. </a:t>
            </a:r>
          </a:p>
          <a:p>
            <a:pPr marL="285750" indent="-285750">
              <a:buFont typeface="Arial" panose="020B0604020202020204" pitchFamily="34" charset="0"/>
              <a:buChar char="•"/>
            </a:pPr>
            <a:r>
              <a:rPr lang="en-US" sz="1000" dirty="0"/>
              <a:t>They proved so popular that he was inspired to write his remarkable autobiography, Personal Memoirs of U.S. Grant. </a:t>
            </a:r>
          </a:p>
          <a:p>
            <a:pPr marL="285750" indent="-285750">
              <a:buFont typeface="Arial" panose="020B0604020202020204" pitchFamily="34" charset="0"/>
              <a:buChar char="•"/>
            </a:pPr>
            <a:r>
              <a:rPr lang="en-US" sz="1000" dirty="0"/>
              <a:t>He finished the two-volume set only a few days before dying of cancer at sixty-three. </a:t>
            </a:r>
          </a:p>
          <a:p>
            <a:pPr marL="285750" indent="-285750">
              <a:buFont typeface="Arial" panose="020B0604020202020204" pitchFamily="34" charset="0"/>
              <a:buChar char="•"/>
            </a:pPr>
            <a:r>
              <a:rPr lang="en-US" sz="1000" dirty="0"/>
              <a:t>Ulysses S. Grant is buried in New York City in the largest mausoleum of its kind in the United States. </a:t>
            </a:r>
          </a:p>
        </p:txBody>
      </p:sp>
    </p:spTree>
    <p:extLst>
      <p:ext uri="{BB962C8B-B14F-4D97-AF65-F5344CB8AC3E}">
        <p14:creationId xmlns:p14="http://schemas.microsoft.com/office/powerpoint/2010/main" val="135149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military uniform&#10;&#10;Description automatically generated with medium confidence">
            <a:extLst>
              <a:ext uri="{FF2B5EF4-FFF2-40B4-BE49-F238E27FC236}">
                <a16:creationId xmlns:a16="http://schemas.microsoft.com/office/drawing/2014/main" id="{60AB475F-839D-4935-99D8-A0D4ED069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868" y="983974"/>
            <a:ext cx="4802495" cy="462195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B. McClellan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George McClellan is one of those generals who looks great on paper. McClellan was a great organizer, a West Point-trained engineer who did much to build the Union army almost from scratch. </a:t>
            </a:r>
          </a:p>
          <a:p>
            <a:pPr marL="285750" indent="-285750">
              <a:buFont typeface="Arial" panose="020B0604020202020204" pitchFamily="34" charset="0"/>
              <a:buChar char="•"/>
            </a:pPr>
            <a:r>
              <a:rPr lang="en-US" sz="1000" dirty="0"/>
              <a:t>His work as an observer during the Crimean War gave him insight into the significance of logistics for an industrialized army. </a:t>
            </a:r>
          </a:p>
          <a:p>
            <a:pPr marL="285750" indent="-285750">
              <a:buFont typeface="Arial" panose="020B0604020202020204" pitchFamily="34" charset="0"/>
              <a:buChar char="•"/>
            </a:pPr>
            <a:r>
              <a:rPr lang="en-US" sz="1000" dirty="0"/>
              <a:t>Years spent as the chief of engineering for the Illinois Central Railroad made him aware of the transformative nature of rail transport. </a:t>
            </a:r>
          </a:p>
          <a:p>
            <a:pPr marL="285750" indent="-285750">
              <a:buFont typeface="Arial" panose="020B0604020202020204" pitchFamily="34" charset="0"/>
              <a:buChar char="•"/>
            </a:pPr>
            <a:r>
              <a:rPr lang="en-US" sz="1000" dirty="0"/>
              <a:t>"Little Mac" would be a fantastic organizer who kept his army well supplied, efficiently run, and satisfied. </a:t>
            </a:r>
          </a:p>
          <a:p>
            <a:pPr marL="285750" indent="-285750">
              <a:buFont typeface="Arial" panose="020B0604020202020204" pitchFamily="34" charset="0"/>
              <a:buChar char="•"/>
            </a:pPr>
            <a:r>
              <a:rPr lang="en-US" sz="1000" dirty="0"/>
              <a:t>He was also quite gifted at overvaluing the size of his opponents' armies.</a:t>
            </a:r>
          </a:p>
          <a:p>
            <a:pPr marL="285750" indent="-285750">
              <a:buFont typeface="Arial" panose="020B0604020202020204" pitchFamily="34" charset="0"/>
              <a:buChar char="•"/>
            </a:pPr>
            <a:r>
              <a:rPr lang="en-US" sz="1000" dirty="0"/>
              <a:t>But he was too conservative by nature. </a:t>
            </a:r>
          </a:p>
          <a:p>
            <a:pPr marL="285750" indent="-285750">
              <a:buFont typeface="Arial" panose="020B0604020202020204" pitchFamily="34" charset="0"/>
              <a:buChar char="•"/>
            </a:pPr>
            <a:r>
              <a:rPr lang="en-US" sz="1000" dirty="0"/>
              <a:t>Despite Lincoln's pleas for aggressive action, his Army of the Potomac moved hesitantly.</a:t>
            </a:r>
          </a:p>
        </p:txBody>
      </p:sp>
    </p:spTree>
    <p:extLst>
      <p:ext uri="{BB962C8B-B14F-4D97-AF65-F5344CB8AC3E}">
        <p14:creationId xmlns:p14="http://schemas.microsoft.com/office/powerpoint/2010/main" val="1386363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medium confidence">
            <a:extLst>
              <a:ext uri="{FF2B5EF4-FFF2-40B4-BE49-F238E27FC236}">
                <a16:creationId xmlns:a16="http://schemas.microsoft.com/office/drawing/2014/main" id="{C6873566-B347-4505-AFA2-CF5981717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664" y="1086243"/>
            <a:ext cx="5384548" cy="478274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B. McClellan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Its commander McClellan persuaded himself that the Southern armies sizably outnumbered him when logic should have told him that it was the North that enjoyed a surplus of resources.</a:t>
            </a:r>
          </a:p>
          <a:p>
            <a:pPr marL="285750" indent="-285750">
              <a:buFont typeface="Arial" panose="020B0604020202020204" pitchFamily="34" charset="0"/>
              <a:buChar char="•"/>
            </a:pPr>
            <a:r>
              <a:rPr lang="en-US" sz="1000" dirty="0"/>
              <a:t>Men and materials the Union could provide its armies.</a:t>
            </a:r>
          </a:p>
          <a:p>
            <a:pPr marL="285750" indent="-285750">
              <a:buFont typeface="Arial" panose="020B0604020202020204" pitchFamily="34" charset="0"/>
              <a:buChar char="•"/>
            </a:pPr>
            <a:r>
              <a:rPr lang="en-US" sz="1000" dirty="0"/>
              <a:t> But there was something that not even New York and Chicago factories could produce, and that was time. </a:t>
            </a:r>
          </a:p>
          <a:p>
            <a:pPr marL="285750" indent="-285750">
              <a:buFont typeface="Arial" panose="020B0604020202020204" pitchFamily="34" charset="0"/>
              <a:buChar char="•"/>
            </a:pPr>
            <a:r>
              <a:rPr lang="en-US" sz="1000" dirty="0"/>
              <a:t>As Lincoln knew, the only way the Union could lose the war was if the North eventually grew tired and agreed to allow the South to secede.</a:t>
            </a:r>
          </a:p>
          <a:p>
            <a:pPr marL="285750" indent="-285750">
              <a:buFont typeface="Arial" panose="020B0604020202020204" pitchFamily="34" charset="0"/>
              <a:buChar char="•"/>
            </a:pPr>
            <a:r>
              <a:rPr lang="en-US" sz="1000" dirty="0"/>
              <a:t> Haste risked casualties and defeats at the hands of a tough opponent like Robert E. Lee and his Army of Northern Virginia.</a:t>
            </a:r>
          </a:p>
          <a:p>
            <a:pPr marL="285750" indent="-285750">
              <a:buFont typeface="Arial" panose="020B0604020202020204" pitchFamily="34" charset="0"/>
              <a:buChar char="•"/>
            </a:pPr>
            <a:r>
              <a:rPr lang="en-US" sz="1000" dirty="0"/>
              <a:t> The alternative was to split the United States apart.</a:t>
            </a:r>
          </a:p>
          <a:p>
            <a:pPr marL="285750" indent="-285750">
              <a:buFont typeface="Arial" panose="020B0604020202020204" pitchFamily="34" charset="0"/>
              <a:buChar char="•"/>
            </a:pPr>
            <a:r>
              <a:rPr lang="en-US" sz="1000" dirty="0"/>
              <a:t>Because he never wanted to face a superior force, he refused to fight.</a:t>
            </a:r>
          </a:p>
        </p:txBody>
      </p:sp>
    </p:spTree>
    <p:extLst>
      <p:ext uri="{BB962C8B-B14F-4D97-AF65-F5344CB8AC3E}">
        <p14:creationId xmlns:p14="http://schemas.microsoft.com/office/powerpoint/2010/main" val="31452837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medium confidence">
            <a:extLst>
              <a:ext uri="{FF2B5EF4-FFF2-40B4-BE49-F238E27FC236}">
                <a16:creationId xmlns:a16="http://schemas.microsoft.com/office/drawing/2014/main" id="{1D72C89B-403B-4D7D-8665-B62DC6D40F74}"/>
              </a:ext>
            </a:extLst>
          </p:cNvPr>
          <p:cNvPicPr>
            <a:picLocks noChangeAspect="1"/>
          </p:cNvPicPr>
          <p:nvPr/>
        </p:nvPicPr>
        <p:blipFill rotWithShape="1">
          <a:blip r:embed="rId4">
            <a:extLst>
              <a:ext uri="{28A0092B-C50C-407E-A947-70E740481C1C}">
                <a14:useLocalDpi xmlns:a14="http://schemas.microsoft.com/office/drawing/2010/main" val="0"/>
              </a:ext>
            </a:extLst>
          </a:blip>
          <a:srcRect t="11784"/>
          <a:stretch/>
        </p:blipFill>
        <p:spPr>
          <a:xfrm>
            <a:off x="6311348" y="1053548"/>
            <a:ext cx="4940013" cy="481544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B. McClellan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This is a troubling quality when one's title as general-in-chief of the entire Union army.</a:t>
            </a:r>
          </a:p>
          <a:p>
            <a:pPr marL="285750" indent="-285750">
              <a:buFont typeface="Arial" panose="020B0604020202020204" pitchFamily="34" charset="0"/>
              <a:buChar char="•"/>
            </a:pPr>
            <a:r>
              <a:rPr lang="en-US" sz="1000" dirty="0"/>
              <a:t> After months of inaction, McClellan was finally provoked to action by Pres. Abraham Lincoln. </a:t>
            </a:r>
          </a:p>
          <a:p>
            <a:pPr marL="285750" indent="-285750">
              <a:buFont typeface="Arial" panose="020B0604020202020204" pitchFamily="34" charset="0"/>
              <a:buChar char="•"/>
            </a:pPr>
            <a:r>
              <a:rPr lang="en-US" sz="1000" dirty="0"/>
              <a:t>In the early stages of the conflict, troops under McClellan's command scored several vital victories in the struggle for western Virginia. </a:t>
            </a:r>
          </a:p>
          <a:p>
            <a:pPr marL="285750" indent="-285750">
              <a:buFont typeface="Arial" panose="020B0604020202020204" pitchFamily="34" charset="0"/>
              <a:buChar char="•"/>
            </a:pPr>
            <a:r>
              <a:rPr lang="en-US" sz="1000" dirty="0"/>
              <a:t>Lincoln summoned "Young Napoleon," as some called the general, to Washington, D.C., to take control of the Army of the Potomac a few days after its humiliating defeat at the Battle of First Bull Run, Virginia, in July 1861. </a:t>
            </a:r>
          </a:p>
          <a:p>
            <a:pPr marL="285750" indent="-285750">
              <a:buFont typeface="Arial" panose="020B0604020202020204" pitchFamily="34" charset="0"/>
              <a:buChar char="•"/>
            </a:pPr>
            <a:r>
              <a:rPr lang="en-US" sz="1000" dirty="0"/>
              <a:t>Over the next nine months, McClellan capably built a strong army, drilling his troops and making an efficient command structure. </a:t>
            </a:r>
          </a:p>
          <a:p>
            <a:pPr marL="285750" indent="-285750">
              <a:buFont typeface="Arial" panose="020B0604020202020204" pitchFamily="34" charset="0"/>
              <a:buChar char="•"/>
            </a:pPr>
            <a:r>
              <a:rPr lang="en-US" sz="1000" dirty="0"/>
              <a:t>However, he also showed extreme disdain for the president and often ignored Lincoln's suggestions.</a:t>
            </a:r>
          </a:p>
          <a:p>
            <a:pPr marL="285750" indent="-285750">
              <a:buFont typeface="Arial" panose="020B0604020202020204" pitchFamily="34" charset="0"/>
              <a:buChar char="•"/>
            </a:pPr>
            <a:r>
              <a:rPr lang="en-US" sz="1000" dirty="0"/>
              <a:t>McClellan staged an amazing amphibious landing of more than 100,000 troops at Fort Monroe, at the southeast end of the peninsula between the James and York rivers.</a:t>
            </a:r>
          </a:p>
        </p:txBody>
      </p:sp>
    </p:spTree>
    <p:extLst>
      <p:ext uri="{BB962C8B-B14F-4D97-AF65-F5344CB8AC3E}">
        <p14:creationId xmlns:p14="http://schemas.microsoft.com/office/powerpoint/2010/main" val="3950953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military uniform, wall, posing&#10;&#10;Description automatically generated">
            <a:extLst>
              <a:ext uri="{FF2B5EF4-FFF2-40B4-BE49-F238E27FC236}">
                <a16:creationId xmlns:a16="http://schemas.microsoft.com/office/drawing/2014/main" id="{A80AA633-B2D8-4543-9E2C-8B45469B2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266" y="1113183"/>
            <a:ext cx="4997884" cy="44504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B. McClellan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In stereotypically McClellan fashion, he was promptly checked by a vastly inferior force under John Bankhead Magruder. </a:t>
            </a:r>
          </a:p>
          <a:p>
            <a:pPr marL="285750" indent="-285750">
              <a:buFont typeface="Arial" panose="020B0604020202020204" pitchFamily="34" charset="0"/>
              <a:buChar char="•"/>
            </a:pPr>
            <a:r>
              <a:rPr lang="en-US" sz="1000" dirty="0"/>
              <a:t>Although he outnumbered Magruder's Army of the Peninsula 10-to-1, McClellan settled in for a monthlong siege. </a:t>
            </a:r>
          </a:p>
          <a:p>
            <a:pPr marL="285750" indent="-285750">
              <a:buFont typeface="Arial" panose="020B0604020202020204" pitchFamily="34" charset="0"/>
              <a:buChar char="•"/>
            </a:pPr>
            <a:r>
              <a:rPr lang="en-US" sz="1000" dirty="0"/>
              <a:t>By the end of May 1862, Confederate commanding Gen. Joseph E. Johnston had withdrawn his forces to Richmond, and McClellan was close enough to the Confederate capital to hear its church bells ringing</a:t>
            </a:r>
          </a:p>
          <a:p>
            <a:pPr marL="285750" indent="-285750">
              <a:buFont typeface="Arial" panose="020B0604020202020204" pitchFamily="34" charset="0"/>
              <a:buChar char="•"/>
            </a:pPr>
            <a:r>
              <a:rPr lang="en-US" sz="1000" dirty="0"/>
              <a:t>.Johnston was wounded on the first day of the Battle of Seven Pines, six miles east of Richmond, and Robert E. Lee replaced him</a:t>
            </a:r>
          </a:p>
          <a:p>
            <a:pPr marL="285750" indent="-285750">
              <a:buFont typeface="Arial" panose="020B0604020202020204" pitchFamily="34" charset="0"/>
              <a:buChar char="•"/>
            </a:pPr>
            <a:r>
              <a:rPr lang="en-US" sz="1000" dirty="0"/>
              <a:t>Lee immediately caught McClellan's demeanor, and, during the Seven Days Battles, Lee drove back the Union armies from Richmond's doorstep. </a:t>
            </a:r>
          </a:p>
          <a:p>
            <a:pPr marL="285750" indent="-285750">
              <a:buFont typeface="Arial" panose="020B0604020202020204" pitchFamily="34" charset="0"/>
              <a:buChar char="•"/>
            </a:pPr>
            <a:r>
              <a:rPr lang="en-US" sz="1000" dirty="0"/>
              <a:t>Lincoln relieved McClellan but reinstated him after the devastating Union defeat at the Second Battle of Bull Run. </a:t>
            </a:r>
          </a:p>
          <a:p>
            <a:pPr marL="285750" indent="-285750">
              <a:buFont typeface="Arial" panose="020B0604020202020204" pitchFamily="34" charset="0"/>
              <a:buChar char="•"/>
            </a:pPr>
            <a:r>
              <a:rPr lang="en-US" sz="1000" dirty="0"/>
              <a:t>Once again, McClellan worked his administrative magic, reviving the morale of a shattered Union army. </a:t>
            </a:r>
          </a:p>
        </p:txBody>
      </p:sp>
    </p:spTree>
    <p:extLst>
      <p:ext uri="{BB962C8B-B14F-4D97-AF65-F5344CB8AC3E}">
        <p14:creationId xmlns:p14="http://schemas.microsoft.com/office/powerpoint/2010/main" val="2851702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low confidence">
            <a:extLst>
              <a:ext uri="{FF2B5EF4-FFF2-40B4-BE49-F238E27FC236}">
                <a16:creationId xmlns:a16="http://schemas.microsoft.com/office/drawing/2014/main" id="{9CA1272E-2F8C-40F9-91EB-567399F7E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715" y="1063487"/>
            <a:ext cx="5266644" cy="45305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B. McClellan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And once again, at the Battle of Antietam, McClellan's terminal case of "the slows" (as Lincoln called it) stopped the exploitation of possible war-ending exposure in Confederate defenses. </a:t>
            </a:r>
          </a:p>
          <a:p>
            <a:pPr marL="285750" indent="-285750">
              <a:buFont typeface="Arial" panose="020B0604020202020204" pitchFamily="34" charset="0"/>
              <a:buChar char="•"/>
            </a:pPr>
            <a:r>
              <a:rPr lang="en-US" sz="1000" dirty="0"/>
              <a:t>On September 17, 1862, McClellan and Lee battled to a halt along Antietam Creek near Sharpsburg, Maryland.</a:t>
            </a:r>
          </a:p>
          <a:p>
            <a:pPr marL="285750" indent="-285750">
              <a:buFont typeface="Arial" panose="020B0604020202020204" pitchFamily="34" charset="0"/>
              <a:buChar char="•"/>
            </a:pPr>
            <a:r>
              <a:rPr lang="en-US" sz="1000" dirty="0"/>
              <a:t> Lee retreated to Virginia, and McClellan dismissed Lincoln's surging to pursue him. </a:t>
            </a:r>
          </a:p>
          <a:p>
            <a:pPr marL="285750" indent="-285750">
              <a:buFont typeface="Arial" panose="020B0604020202020204" pitchFamily="34" charset="0"/>
              <a:buChar char="•"/>
            </a:pPr>
            <a:r>
              <a:rPr lang="en-US" sz="1000" dirty="0"/>
              <a:t>Lincoln and McClellan exchanged angry messages for six weeks, but McClellan stubbornly declined to march after Lee. </a:t>
            </a:r>
          </a:p>
          <a:p>
            <a:pPr marL="285750" indent="-285750">
              <a:buFont typeface="Arial" panose="020B0604020202020204" pitchFamily="34" charset="0"/>
              <a:buChar char="•"/>
            </a:pPr>
            <a:r>
              <a:rPr lang="en-US" sz="1000" dirty="0"/>
              <a:t>In late October, McClellan finally began moving across the Potomac in feeble pursuit of Lee, but he took nine days to complete the crossing.  Lincoln had seen enough. </a:t>
            </a:r>
          </a:p>
          <a:p>
            <a:pPr marL="285750" indent="-285750">
              <a:buFont typeface="Arial" panose="020B0604020202020204" pitchFamily="34" charset="0"/>
              <a:buChar char="•"/>
            </a:pPr>
            <a:r>
              <a:rPr lang="en-US" sz="1000" dirty="0"/>
              <a:t>Convinced that McClellan could never defeat Lee, Lincoln informed the general on November 5 of his removal. </a:t>
            </a:r>
          </a:p>
          <a:p>
            <a:pPr marL="285750" indent="-285750">
              <a:buFont typeface="Arial" panose="020B0604020202020204" pitchFamily="34" charset="0"/>
              <a:buChar char="•"/>
            </a:pPr>
            <a:r>
              <a:rPr lang="en-US" sz="1000" dirty="0"/>
              <a:t>A few days later, Lincoln named General Ambrose Burnside to be the commander of the Army of the Potomac.</a:t>
            </a:r>
          </a:p>
        </p:txBody>
      </p:sp>
    </p:spTree>
    <p:extLst>
      <p:ext uri="{BB962C8B-B14F-4D97-AF65-F5344CB8AC3E}">
        <p14:creationId xmlns:p14="http://schemas.microsoft.com/office/powerpoint/2010/main" val="34427329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uniform&#10;&#10;Description automatically generated with medium confidence">
            <a:extLst>
              <a:ext uri="{FF2B5EF4-FFF2-40B4-BE49-F238E27FC236}">
                <a16:creationId xmlns:a16="http://schemas.microsoft.com/office/drawing/2014/main" id="{CDE840E4-D41B-46C0-A154-8599A30E0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592" y="1006857"/>
            <a:ext cx="4811058" cy="48621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B. McClellan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Ulysses S Grant, who replaced McClellan, comprehended this.</a:t>
            </a:r>
          </a:p>
          <a:p>
            <a:pPr marL="285750" indent="-285750">
              <a:buFont typeface="Arial" panose="020B0604020202020204" pitchFamily="34" charset="0"/>
              <a:buChar char="•"/>
            </a:pPr>
            <a:r>
              <a:rPr lang="en-US" sz="1000" dirty="0"/>
              <a:t> He gritted his teeth and wore down the Confederacy with constant attacks until the South could take no more. </a:t>
            </a:r>
          </a:p>
          <a:p>
            <a:pPr marL="285750" indent="-285750">
              <a:buFont typeface="Arial" panose="020B0604020202020204" pitchFamily="34" charset="0"/>
              <a:buChar char="•"/>
            </a:pPr>
            <a:r>
              <a:rPr lang="en-US" sz="1000" dirty="0"/>
              <a:t>McClellan was a proto-Douglas MacArthur who bad-mouthed his president and commander-in-chief. </a:t>
            </a:r>
          </a:p>
          <a:p>
            <a:pPr marL="285750" indent="-285750">
              <a:buFont typeface="Arial" panose="020B0604020202020204" pitchFamily="34" charset="0"/>
              <a:buChar char="•"/>
            </a:pPr>
            <a:r>
              <a:rPr lang="en-US" sz="1000" dirty="0"/>
              <a:t>Grant left politics to the politicians and did what had to be done.</a:t>
            </a:r>
          </a:p>
          <a:p>
            <a:pPr marL="285750" indent="-285750">
              <a:buFont typeface="Arial" panose="020B0604020202020204" pitchFamily="34" charset="0"/>
              <a:buChar char="•"/>
            </a:pPr>
            <a:r>
              <a:rPr lang="en-US" sz="1000" dirty="0"/>
              <a:t>After his removal, McClellan fought with Lincoln again for the presidency in 1864. </a:t>
            </a:r>
          </a:p>
          <a:p>
            <a:pPr marL="285750" indent="-285750">
              <a:buFont typeface="Arial" panose="020B0604020202020204" pitchFamily="34" charset="0"/>
              <a:buChar char="•"/>
            </a:pPr>
            <a:r>
              <a:rPr lang="en-US" sz="1000" dirty="0"/>
              <a:t>He ran as a Democrat against Lincoln in the 1864 presidential election. </a:t>
            </a:r>
          </a:p>
          <a:p>
            <a:pPr marL="285750" indent="-285750">
              <a:buFont typeface="Arial" panose="020B0604020202020204" pitchFamily="34" charset="0"/>
              <a:buChar char="•"/>
            </a:pPr>
            <a:r>
              <a:rPr lang="en-US" sz="1000" dirty="0"/>
              <a:t>That year, a key plank in the Democratic platform was "not fighting," and McClellan lost in a rout.</a:t>
            </a:r>
          </a:p>
        </p:txBody>
      </p:sp>
    </p:spTree>
    <p:extLst>
      <p:ext uri="{BB962C8B-B14F-4D97-AF65-F5344CB8AC3E}">
        <p14:creationId xmlns:p14="http://schemas.microsoft.com/office/powerpoint/2010/main" val="4176226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tanding in front of a fireplace&#10;&#10;Description automatically generated with medium confidence">
            <a:extLst>
              <a:ext uri="{FF2B5EF4-FFF2-40B4-BE49-F238E27FC236}">
                <a16:creationId xmlns:a16="http://schemas.microsoft.com/office/drawing/2014/main" id="{84E46D21-3801-4AAD-BC80-CDCB393B6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956" y="1302025"/>
            <a:ext cx="4411027" cy="44722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W. Flagg</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It might not seem like it to some, but the American Civil War greatly impacted the development of the sport of wrestling. </a:t>
            </a:r>
          </a:p>
          <a:p>
            <a:pPr marL="285750" indent="-285750">
              <a:buFont typeface="Arial" panose="020B0604020202020204" pitchFamily="34" charset="0"/>
              <a:buChar char="•"/>
            </a:pPr>
            <a:r>
              <a:rPr lang="en-US" sz="1000" dirty="0"/>
              <a:t>Army camps were full of men anxious to fight, and many brought their disciplines. Styles from Ireland, England, Scotland, and Germany were brought over and clashed and mixed. Men like George Flagg honed their skills in these camps and left the Army as top-notch wrestlers. </a:t>
            </a:r>
          </a:p>
          <a:p>
            <a:pPr marL="285750" indent="-285750">
              <a:buFont typeface="Arial" panose="020B0604020202020204" pitchFamily="34" charset="0"/>
              <a:buChar char="•"/>
            </a:pPr>
            <a:r>
              <a:rPr lang="en-US" sz="1000" dirty="0"/>
              <a:t>Flagg was born in Braintree on April 9, 1839.</a:t>
            </a:r>
          </a:p>
          <a:p>
            <a:pPr marL="285750" indent="-285750">
              <a:buFont typeface="Arial" panose="020B0604020202020204" pitchFamily="34" charset="0"/>
              <a:buChar char="•"/>
            </a:pPr>
            <a:r>
              <a:rPr lang="en-US" sz="1000" dirty="0"/>
              <a:t>George Flagg was a farm boy from central Vermont. </a:t>
            </a:r>
          </a:p>
          <a:p>
            <a:pPr marL="285750" indent="-285750">
              <a:buFont typeface="Arial" panose="020B0604020202020204" pitchFamily="34" charset="0"/>
              <a:buChar char="•"/>
            </a:pPr>
            <a:r>
              <a:rPr lang="en-US" sz="1000" dirty="0"/>
              <a:t>Educated in the common schools of Braintree and Randolph Academy, he stayed upon his father's farm till the age of twenty and afterward was a day laborer till the breaking out of the civil war. </a:t>
            </a:r>
          </a:p>
          <a:p>
            <a:pPr marL="285750" indent="-285750">
              <a:buFont typeface="Arial" panose="020B0604020202020204" pitchFamily="34" charset="0"/>
              <a:buChar char="•"/>
            </a:pPr>
            <a:r>
              <a:rPr lang="en-US" sz="1000" dirty="0"/>
              <a:t>He became the Champion of Champlain Valley before joining the second Vermont Volunteer Infantry Regiment. </a:t>
            </a:r>
          </a:p>
        </p:txBody>
      </p:sp>
    </p:spTree>
    <p:extLst>
      <p:ext uri="{BB962C8B-B14F-4D97-AF65-F5344CB8AC3E}">
        <p14:creationId xmlns:p14="http://schemas.microsoft.com/office/powerpoint/2010/main" val="134564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old, people, black&#10;&#10;Description automatically generated">
            <a:extLst>
              <a:ext uri="{FF2B5EF4-FFF2-40B4-BE49-F238E27FC236}">
                <a16:creationId xmlns:a16="http://schemas.microsoft.com/office/drawing/2014/main" id="{A6C820A6-A13E-4076-8853-CB53D5DF3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078" y="1133806"/>
            <a:ext cx="5108656" cy="459038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Shiloh</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Intense fighting centers around Shiloh Church as the Confederates sweep the Union line from that area. </a:t>
            </a:r>
          </a:p>
          <a:p>
            <a:pPr marL="285750" indent="-285750">
              <a:buFont typeface="Arial" panose="020B0604020202020204" pitchFamily="34" charset="0"/>
              <a:buChar char="•"/>
            </a:pPr>
            <a:r>
              <a:rPr lang="en-US" sz="1000" dirty="0"/>
              <a:t>Despite heavy fire on their position, Union troops counterattack but slowly lose ground and fall back northeast toward Pittsburg Landing.</a:t>
            </a:r>
          </a:p>
          <a:p>
            <a:pPr marL="285750" indent="-285750">
              <a:buFont typeface="Arial" panose="020B0604020202020204" pitchFamily="34" charset="0"/>
              <a:buChar char="•"/>
            </a:pPr>
            <a:r>
              <a:rPr lang="en-US" sz="1000" dirty="0"/>
              <a:t> Throughout the morning, Confederate brigades force Grant's troops into defensive positions at Shiloh Church, the Peach Orchard, Water Oaks Pond, and a treacherous thicket of oaks posthumously named the Hornets' Nest by fortunate survivors. </a:t>
            </a:r>
          </a:p>
          <a:p>
            <a:pPr marL="285750" indent="-285750">
              <a:buFont typeface="Arial" panose="020B0604020202020204" pitchFamily="34" charset="0"/>
              <a:buChar char="•"/>
            </a:pPr>
            <a:r>
              <a:rPr lang="en-US" sz="1000" dirty="0"/>
              <a:t>That afternoon, while leading an attack on the left end of the Union's Hornets' Nest line, Johnston is shot in the right knee. </a:t>
            </a:r>
          </a:p>
          <a:p>
            <a:pPr marL="285750" indent="-285750">
              <a:buFont typeface="Arial" panose="020B0604020202020204" pitchFamily="34" charset="0"/>
              <a:buChar char="•"/>
            </a:pPr>
            <a:r>
              <a:rPr lang="en-US" sz="1000" dirty="0"/>
              <a:t>The bullet severs an artery, and the commander bleeds to death. </a:t>
            </a:r>
          </a:p>
          <a:p>
            <a:pPr marL="285750" indent="-285750">
              <a:buFont typeface="Arial" panose="020B0604020202020204" pitchFamily="34" charset="0"/>
              <a:buChar char="•"/>
            </a:pPr>
            <a:r>
              <a:rPr lang="en-US" sz="1000" dirty="0"/>
              <a:t>Gen. Pierre G T Beauregard is appointed the new Confederate commander. </a:t>
            </a:r>
          </a:p>
          <a:p>
            <a:pPr marL="285750" indent="-285750">
              <a:buFont typeface="Arial" panose="020B0604020202020204" pitchFamily="34" charset="0"/>
              <a:buChar char="•"/>
            </a:pPr>
            <a:r>
              <a:rPr lang="en-US" sz="1000" dirty="0"/>
              <a:t>Believing his army victorious, Beauregard calls a halt to the attacks as darkness approaches. </a:t>
            </a:r>
          </a:p>
        </p:txBody>
      </p:sp>
    </p:spTree>
    <p:extLst>
      <p:ext uri="{BB962C8B-B14F-4D97-AF65-F5344CB8AC3E}">
        <p14:creationId xmlns:p14="http://schemas.microsoft.com/office/powerpoint/2010/main" val="26847815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uniform&#10;&#10;Description automatically generated with low confidence">
            <a:extLst>
              <a:ext uri="{FF2B5EF4-FFF2-40B4-BE49-F238E27FC236}">
                <a16:creationId xmlns:a16="http://schemas.microsoft.com/office/drawing/2014/main" id="{2FFEC2B8-A911-49B9-B31F-6E279FB87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678" y="1113183"/>
            <a:ext cx="4893362" cy="460420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W. Flagg</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While serving in the Union Army, Flagg became the champion of the Army of Potomac. </a:t>
            </a:r>
          </a:p>
          <a:p>
            <a:pPr marL="285750" indent="-285750">
              <a:buFont typeface="Arial" panose="020B0604020202020204" pitchFamily="34" charset="0"/>
              <a:buChar char="•"/>
            </a:pPr>
            <a:r>
              <a:rPr lang="en-US" sz="1000" dirty="0"/>
              <a:t>He was at the siege of Petersburg and Richmond and the surrender of Lee at Appomattox on April 9, 1865.</a:t>
            </a:r>
          </a:p>
          <a:p>
            <a:pPr marL="285750" indent="-285750">
              <a:buFont typeface="Arial" panose="020B0604020202020204" pitchFamily="34" charset="0"/>
              <a:buChar char="•"/>
            </a:pPr>
            <a:r>
              <a:rPr lang="en-US" sz="1000" dirty="0"/>
              <a:t> He partook in the first battle of Bull Run in July 1861 and served under McClellan in the campaign before Richmond in the summer of 1862. </a:t>
            </a:r>
          </a:p>
          <a:p>
            <a:pPr marL="285750" indent="-285750">
              <a:buFont typeface="Arial" panose="020B0604020202020204" pitchFamily="34" charset="0"/>
              <a:buChar char="•"/>
            </a:pPr>
            <a:r>
              <a:rPr lang="en-US" sz="1000" dirty="0"/>
              <a:t>He was also at Antietam, at the first and second battle of Fredericksburg, at Gettysburg, and in the three of the Shenandoah Valley, Winchester, Fishers Hill, and Cedar Creek.</a:t>
            </a:r>
          </a:p>
          <a:p>
            <a:pPr marL="285750" indent="-285750">
              <a:buFont typeface="Arial" panose="020B0604020202020204" pitchFamily="34" charset="0"/>
              <a:buChar char="•"/>
            </a:pPr>
            <a:r>
              <a:rPr lang="en-US" sz="1000" dirty="0"/>
              <a:t>Early in life, he showed great aptitude for collar and elbow wrestling. </a:t>
            </a:r>
          </a:p>
          <a:p>
            <a:pPr marL="285750" indent="-285750">
              <a:buFont typeface="Arial" panose="020B0604020202020204" pitchFamily="34" charset="0"/>
              <a:buChar char="•"/>
            </a:pPr>
            <a:r>
              <a:rPr lang="en-US" sz="1000" dirty="0"/>
              <a:t>He gradually increased in skill and he was the acknowledged champion of the Army. </a:t>
            </a:r>
          </a:p>
          <a:p>
            <a:pPr marL="285750" indent="-285750">
              <a:buFont typeface="Arial" panose="020B0604020202020204" pitchFamily="34" charset="0"/>
              <a:buChar char="•"/>
            </a:pPr>
            <a:r>
              <a:rPr lang="en-US" sz="1000" dirty="0"/>
              <a:t>From the age of thirty-five to forty-eight, he traveled extensively in most northern states, giving exhibitions of his proficiency. </a:t>
            </a:r>
          </a:p>
        </p:txBody>
      </p:sp>
    </p:spTree>
    <p:extLst>
      <p:ext uri="{BB962C8B-B14F-4D97-AF65-F5344CB8AC3E}">
        <p14:creationId xmlns:p14="http://schemas.microsoft.com/office/powerpoint/2010/main" val="21733576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wall, old&#10;&#10;Description automatically generated">
            <a:extLst>
              <a:ext uri="{FF2B5EF4-FFF2-40B4-BE49-F238E27FC236}">
                <a16:creationId xmlns:a16="http://schemas.microsoft.com/office/drawing/2014/main" id="{06C46BF7-6BF4-4B4A-8F5B-E3B622832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174" y="1152940"/>
            <a:ext cx="4938537" cy="43990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W. Flagg</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He traveled through Western New York, where he won many matches, also Ohio. He wrestled in almost every town of importance in Michigan. </a:t>
            </a:r>
          </a:p>
          <a:p>
            <a:pPr marL="285750" indent="-285750">
              <a:buFont typeface="Arial" panose="020B0604020202020204" pitchFamily="34" charset="0"/>
              <a:buChar char="•"/>
            </a:pPr>
            <a:r>
              <a:rPr lang="en-US" sz="1000" dirty="0"/>
              <a:t>In New England, he wrestled for agricultural societies, one of which was the Vermont State Fair, also on July 4th gatherings to thousands of people under great excitement. </a:t>
            </a:r>
          </a:p>
          <a:p>
            <a:pPr marL="285750" indent="-285750">
              <a:buFont typeface="Arial" panose="020B0604020202020204" pitchFamily="34" charset="0"/>
              <a:buChar char="•"/>
            </a:pPr>
            <a:r>
              <a:rPr lang="en-US" sz="1000" dirty="0"/>
              <a:t>He challenged all comers for any amount with perfect confidence in his travels.</a:t>
            </a:r>
          </a:p>
          <a:p>
            <a:pPr marL="285750" indent="-285750">
              <a:buFont typeface="Arial" panose="020B0604020202020204" pitchFamily="34" charset="0"/>
              <a:buChar char="•"/>
            </a:pPr>
            <a:r>
              <a:rPr lang="en-US" sz="1000" dirty="0"/>
              <a:t>During Flagg's wrestling career, he wrestled two hundred matches.</a:t>
            </a:r>
          </a:p>
        </p:txBody>
      </p:sp>
    </p:spTree>
    <p:extLst>
      <p:ext uri="{BB962C8B-B14F-4D97-AF65-F5344CB8AC3E}">
        <p14:creationId xmlns:p14="http://schemas.microsoft.com/office/powerpoint/2010/main" val="823732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1DE2916E-0C0C-4175-AFCE-2A1A82D29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827" y="1046289"/>
            <a:ext cx="4467582" cy="476542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George W. Flagg</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Flagg became a successful breeder, landholder, and local politician.</a:t>
            </a:r>
          </a:p>
          <a:p>
            <a:pPr marL="285750" indent="-285750">
              <a:buFont typeface="Arial" panose="020B0604020202020204" pitchFamily="34" charset="0"/>
              <a:buChar char="•"/>
            </a:pPr>
            <a:r>
              <a:rPr lang="en-US" sz="1000" dirty="0"/>
              <a:t>Flagg was called upon to serve his town in many minor offices and was elected representative to the legislature in 1886. </a:t>
            </a:r>
          </a:p>
          <a:p>
            <a:pPr marL="285750" indent="-285750">
              <a:buFont typeface="Arial" panose="020B0604020202020204" pitchFamily="34" charset="0"/>
              <a:buChar char="•"/>
            </a:pPr>
            <a:r>
              <a:rPr lang="en-US" sz="1000" dirty="0"/>
              <a:t>Flagg was very zealous for temperance, never tasting liquor and advocating the cause of temperance through speeches and daily living. </a:t>
            </a:r>
          </a:p>
          <a:p>
            <a:pPr marL="285750" indent="-285750">
              <a:buFont typeface="Arial" panose="020B0604020202020204" pitchFamily="34" charset="0"/>
              <a:buChar char="•"/>
            </a:pPr>
            <a:r>
              <a:rPr lang="en-US" sz="1000" dirty="0"/>
              <a:t>He never tasted liquor in all his travels, making speeches in the legislature on the grounds of temperance, never tiring in advocating its cause. </a:t>
            </a:r>
          </a:p>
          <a:p>
            <a:pPr marL="285750" indent="-285750">
              <a:buFont typeface="Arial" panose="020B0604020202020204" pitchFamily="34" charset="0"/>
              <a:buChar char="•"/>
            </a:pPr>
            <a:r>
              <a:rPr lang="en-US" sz="1000" dirty="0"/>
              <a:t>He continued to wrestle into his sixties, although his record did not make him one of the elite wrestlers of his day. </a:t>
            </a:r>
          </a:p>
          <a:p>
            <a:pPr marL="285750" indent="-285750">
              <a:buFont typeface="Arial" panose="020B0604020202020204" pitchFamily="34" charset="0"/>
              <a:buChar char="•"/>
            </a:pPr>
            <a:r>
              <a:rPr lang="en-US" sz="1000" dirty="0"/>
              <a:t>Flagg's last appearance was at Manchester, New Hampshire, at the dedication of the new gymnasium when he was 62 years old.</a:t>
            </a:r>
          </a:p>
        </p:txBody>
      </p:sp>
    </p:spTree>
    <p:extLst>
      <p:ext uri="{BB962C8B-B14F-4D97-AF65-F5344CB8AC3E}">
        <p14:creationId xmlns:p14="http://schemas.microsoft.com/office/powerpoint/2010/main" val="26805927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49111A93-01D4-4425-9DE0-5EE304627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262" y="1207302"/>
            <a:ext cx="4614296" cy="44433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Smalls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Robert Smalls was born on April 5, 1839, behind his owner's house in Beaufort, South Carolina. </a:t>
            </a:r>
          </a:p>
          <a:p>
            <a:pPr marL="285750" indent="-285750">
              <a:buFont typeface="Arial" panose="020B0604020202020204" pitchFamily="34" charset="0"/>
              <a:buChar char="•"/>
            </a:pPr>
            <a:r>
              <a:rPr lang="en-US" sz="1000" dirty="0"/>
              <a:t>His mother, Lydia, served in the house but grew up in the fields, where she was taken from her own family on the Sea Islands at the age of nine. </a:t>
            </a:r>
          </a:p>
          <a:p>
            <a:pPr marL="285750" indent="-285750">
              <a:buFont typeface="Arial" panose="020B0604020202020204" pitchFamily="34" charset="0"/>
              <a:buChar char="•"/>
            </a:pPr>
            <a:r>
              <a:rPr lang="en-US" sz="1000" dirty="0"/>
              <a:t>What is clear is that the owners, the McKee family, favored Robert Smalls over the other slave children, so much so that his mother worried he would reach manhood without grasping the horrors of the institution into which he was born. </a:t>
            </a:r>
          </a:p>
          <a:p>
            <a:pPr marL="285750" indent="-285750">
              <a:buFont typeface="Arial" panose="020B0604020202020204" pitchFamily="34" charset="0"/>
              <a:buChar char="•"/>
            </a:pPr>
            <a:r>
              <a:rPr lang="en-US" sz="1000" dirty="0"/>
              <a:t>She arranged for him to be sent into the fields to work and watch enslaved people at the whipping post to educate him.</a:t>
            </a:r>
          </a:p>
          <a:p>
            <a:pPr marL="285750" indent="-285750">
              <a:buFont typeface="Arial" panose="020B0604020202020204" pitchFamily="34" charset="0"/>
              <a:buChar char="•"/>
            </a:pPr>
            <a:r>
              <a:rPr lang="en-US" sz="1000" dirty="0"/>
              <a:t>This lesson led Robert to defy he frequently found himself in the Beaufort jail. If anything, Smalls' mother's plan had worked too well, so fearing for her son's safety, she asked McKee to allow Smalls to go to Charleston to be rented out to work. </a:t>
            </a:r>
          </a:p>
          <a:p>
            <a:pPr marL="285750" indent="-285750">
              <a:buFont typeface="Arial" panose="020B0604020202020204" pitchFamily="34" charset="0"/>
              <a:buChar char="•"/>
            </a:pPr>
            <a:r>
              <a:rPr lang="en-US" sz="1000" dirty="0"/>
              <a:t>By the time Smalls turned 19, he had tried his hand at several city jobs and was allowed to keep one dollar of his weekly wages. </a:t>
            </a:r>
          </a:p>
        </p:txBody>
      </p:sp>
    </p:spTree>
    <p:extLst>
      <p:ext uri="{BB962C8B-B14F-4D97-AF65-F5344CB8AC3E}">
        <p14:creationId xmlns:p14="http://schemas.microsoft.com/office/powerpoint/2010/main" val="1291664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erson, posing&#10;&#10;Description automatically generated">
            <a:extLst>
              <a:ext uri="{FF2B5EF4-FFF2-40B4-BE49-F238E27FC236}">
                <a16:creationId xmlns:a16="http://schemas.microsoft.com/office/drawing/2014/main" id="{1D3D4A9E-F850-4EE7-84BD-E8A9027E9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295" y="1093718"/>
            <a:ext cx="4538870" cy="47752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Smalls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To white Confederates, the Union ships blocking their harbors were another example of the North's enslavement of the South; to enslaved people like Robert Smalls, these ships signaled the tantalizing promise of freedom. </a:t>
            </a:r>
          </a:p>
          <a:p>
            <a:pPr marL="285750" indent="-285750">
              <a:buFont typeface="Arial" panose="020B0604020202020204" pitchFamily="34" charset="0"/>
              <a:buChar char="•"/>
            </a:pPr>
            <a:r>
              <a:rPr lang="en-US" sz="1000" dirty="0"/>
              <a:t>Navy commanders have been accepting runaways as contraband since September. </a:t>
            </a:r>
          </a:p>
          <a:p>
            <a:pPr marL="285750" indent="-285750">
              <a:buFont typeface="Arial" panose="020B0604020202020204" pitchFamily="34" charset="0"/>
              <a:buChar char="•"/>
            </a:pPr>
            <a:r>
              <a:rPr lang="en-US" sz="1000" dirty="0"/>
              <a:t>While Smalls couldn't afford to buy his family on shore, he knew he could win their freedom by the sea — so he told his wife to be ready whenever the opportunity dawned.</a:t>
            </a:r>
          </a:p>
          <a:p>
            <a:pPr marL="285750" indent="-285750">
              <a:buFont typeface="Arial" panose="020B0604020202020204" pitchFamily="34" charset="0"/>
              <a:buChar char="•"/>
            </a:pPr>
            <a:r>
              <a:rPr lang="en-US" sz="1000" dirty="0"/>
              <a:t>In the fall of 1861, Smalls was assigned to steer the CSS Planter, a lightly armed Confederate military transport under Charleston's District Commander Brigadier General Roswell S. Ripley. </a:t>
            </a:r>
          </a:p>
          <a:p>
            <a:pPr marL="285750" indent="-285750">
              <a:buFont typeface="Arial" panose="020B0604020202020204" pitchFamily="34" charset="0"/>
              <a:buChar char="•"/>
            </a:pPr>
            <a:r>
              <a:rPr lang="en-US" sz="1000" dirty="0"/>
              <a:t>Planter's duties were surveying waterways, laying mines, and delivering dispatches, troops, and supplies. </a:t>
            </a:r>
          </a:p>
          <a:p>
            <a:pPr marL="285750" indent="-285750">
              <a:buFont typeface="Arial" panose="020B0604020202020204" pitchFamily="34" charset="0"/>
              <a:buChar char="•"/>
            </a:pPr>
            <a:r>
              <a:rPr lang="en-US" sz="1000" dirty="0"/>
              <a:t>Smalls piloted the Planter throughout Charleston harbor and beyond, on area rivers, and along the South Carolina, Georgia, and Florida coasts. </a:t>
            </a:r>
          </a:p>
        </p:txBody>
      </p:sp>
    </p:spTree>
    <p:extLst>
      <p:ext uri="{BB962C8B-B14F-4D97-AF65-F5344CB8AC3E}">
        <p14:creationId xmlns:p14="http://schemas.microsoft.com/office/powerpoint/2010/main" val="37199279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9087"/>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A373E16D-C68E-4052-A310-31FA26692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978" y="1113184"/>
            <a:ext cx="4816593" cy="43717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Smalls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Smalls and the Planter's crew could see the line of federal blockade ships in the outer harbor, seven miles away from Charleston harbor.</a:t>
            </a:r>
          </a:p>
          <a:p>
            <a:pPr marL="285750" indent="-285750">
              <a:buFont typeface="Arial" panose="020B0604020202020204" pitchFamily="34" charset="0"/>
              <a:buChar char="•"/>
            </a:pPr>
            <a:r>
              <a:rPr lang="en-US" sz="1000" dirty="0"/>
              <a:t>On May 12, 1862, the Planter traveled ten miles southwest of Charleston to stop at Coles Island, a Confederate post on the </a:t>
            </a:r>
            <a:r>
              <a:rPr lang="en-US" sz="1000" dirty="0" err="1"/>
              <a:t>Stono</a:t>
            </a:r>
            <a:r>
              <a:rPr lang="en-US" sz="1000" dirty="0"/>
              <a:t> River that was dismantled. </a:t>
            </a:r>
          </a:p>
          <a:p>
            <a:pPr marL="285750" indent="-285750">
              <a:buFont typeface="Arial" panose="020B0604020202020204" pitchFamily="34" charset="0"/>
              <a:buChar char="•"/>
            </a:pPr>
            <a:r>
              <a:rPr lang="en-US" sz="1000" dirty="0"/>
              <a:t>the Planter was docked at the pier below General Ripley's headquarters.</a:t>
            </a:r>
          </a:p>
          <a:p>
            <a:pPr marL="285750" indent="-285750">
              <a:buFont typeface="Arial" panose="020B0604020202020204" pitchFamily="34" charset="0"/>
              <a:buChar char="•"/>
            </a:pPr>
            <a:r>
              <a:rPr lang="en-US" sz="1000" dirty="0"/>
              <a:t> Its three white officers disembarked to spend the night ashore, leaving Smalls and the crew on board, as was their custom. </a:t>
            </a:r>
          </a:p>
          <a:p>
            <a:pPr marL="285750" indent="-285750">
              <a:buFont typeface="Arial" panose="020B0604020202020204" pitchFamily="34" charset="0"/>
              <a:buChar char="•"/>
            </a:pPr>
            <a:r>
              <a:rPr lang="en-US" sz="1000" dirty="0"/>
              <a:t>Before the officers departed, Smalls asked the Captain if the crews' families could visit, which was occasionally allowed, and be approved on the condition that they leave before curfew. </a:t>
            </a:r>
          </a:p>
        </p:txBody>
      </p:sp>
    </p:spTree>
    <p:extLst>
      <p:ext uri="{BB962C8B-B14F-4D97-AF65-F5344CB8AC3E}">
        <p14:creationId xmlns:p14="http://schemas.microsoft.com/office/powerpoint/2010/main" val="38240148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1E2447E7-BE8E-41BD-8404-F9D93D020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654" y="1140586"/>
            <a:ext cx="4900554" cy="457682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Smalls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At about 3 am on May 13, Smalls and seven of the eight enslaved crew members made their previously planned escape to the Union blockade ships. </a:t>
            </a:r>
          </a:p>
          <a:p>
            <a:pPr marL="285750" indent="-285750">
              <a:buFont typeface="Arial" panose="020B0604020202020204" pitchFamily="34" charset="0"/>
              <a:buChar char="•"/>
            </a:pPr>
            <a:r>
              <a:rPr lang="en-US" sz="1000" dirty="0"/>
              <a:t>Smalls put on the captain's uniform and wore a straw hat similar to the captain’s. </a:t>
            </a:r>
          </a:p>
          <a:p>
            <a:pPr marL="285750" indent="-285750">
              <a:buFont typeface="Arial" panose="020B0604020202020204" pitchFamily="34" charset="0"/>
              <a:buChar char="•"/>
            </a:pPr>
            <a:r>
              <a:rPr lang="en-US" sz="1000" dirty="0"/>
              <a:t>Smalls guided the ship past the five Confederate harbor forts without incident as he gave the correct signals at checkpoints.</a:t>
            </a:r>
          </a:p>
          <a:p>
            <a:pPr marL="285750" indent="-285750">
              <a:buFont typeface="Arial" panose="020B0604020202020204" pitchFamily="34" charset="0"/>
              <a:buChar char="•"/>
            </a:pPr>
            <a:r>
              <a:rPr lang="en-US" sz="1000" dirty="0"/>
              <a:t>As the nearly-free enslaved people approached Fort Sumter, their apprehension grew. </a:t>
            </a:r>
          </a:p>
          <a:p>
            <a:pPr marL="285750" indent="-285750">
              <a:buFont typeface="Arial" panose="020B0604020202020204" pitchFamily="34" charset="0"/>
              <a:buChar char="•"/>
            </a:pPr>
            <a:r>
              <a:rPr lang="en-US" sz="1000" dirty="0"/>
              <a:t>It was the most heavily armed of the forts and tended to be manned by the most suspicious soldiers.</a:t>
            </a:r>
          </a:p>
          <a:p>
            <a:pPr marL="285750" indent="-285750">
              <a:buFont typeface="Arial" panose="020B0604020202020204" pitchFamily="34" charset="0"/>
              <a:buChar char="•"/>
            </a:pPr>
            <a:r>
              <a:rPr lang="en-US" sz="1000" dirty="0"/>
              <a:t> As the Planter approached the fort, several men urged Smalls to give it a wide berth. </a:t>
            </a:r>
          </a:p>
          <a:p>
            <a:endParaRPr lang="en-US" sz="1000" dirty="0"/>
          </a:p>
        </p:txBody>
      </p:sp>
    </p:spTree>
    <p:extLst>
      <p:ext uri="{BB962C8B-B14F-4D97-AF65-F5344CB8AC3E}">
        <p14:creationId xmlns:p14="http://schemas.microsoft.com/office/powerpoint/2010/main" val="20710183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D2473FBB-8854-4906-B5BE-DD5B93FEF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491" y="1178016"/>
            <a:ext cx="4474918" cy="44999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Smalls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Smalls refused, saying that such behavior would almost certainly arouse suspicion.</a:t>
            </a:r>
          </a:p>
          <a:p>
            <a:pPr marL="285750" indent="-285750">
              <a:buFont typeface="Arial" panose="020B0604020202020204" pitchFamily="34" charset="0"/>
              <a:buChar char="•"/>
            </a:pPr>
            <a:r>
              <a:rPr lang="en-US" sz="1000" dirty="0"/>
              <a:t> He slowly steered the ship along its typical path as though he were merely enjoying the early morning air in no particular hurry. </a:t>
            </a:r>
          </a:p>
          <a:p>
            <a:pPr marL="285750" indent="-285750">
              <a:buFont typeface="Arial" panose="020B0604020202020204" pitchFamily="34" charset="0"/>
              <a:buChar char="•"/>
            </a:pPr>
            <a:r>
              <a:rPr lang="en-US" sz="1000" dirty="0"/>
              <a:t>When Fort Sumter flashed the challenge signal, Smalls again gave the correct hand signs. </a:t>
            </a:r>
          </a:p>
          <a:p>
            <a:pPr marL="285750" indent="-285750">
              <a:buFont typeface="Arial" panose="020B0604020202020204" pitchFamily="34" charset="0"/>
              <a:buChar char="•"/>
            </a:pPr>
            <a:r>
              <a:rPr lang="en-US" sz="1000" dirty="0"/>
              <a:t>The fort didn't immediately respond, and Smalls now expected cannon fire to shred the Planter at any moment. </a:t>
            </a:r>
          </a:p>
          <a:p>
            <a:pPr marL="285750" indent="-285750">
              <a:buFont typeface="Arial" panose="020B0604020202020204" pitchFamily="34" charset="0"/>
              <a:buChar char="•"/>
            </a:pPr>
            <a:r>
              <a:rPr lang="en-US" sz="1000" dirty="0"/>
              <a:t>Finally, the fort signaled that all was well, and Smalls sailed out of the harbor.</a:t>
            </a:r>
          </a:p>
          <a:p>
            <a:pPr marL="285750" indent="-285750">
              <a:buFont typeface="Arial" panose="020B0604020202020204" pitchFamily="34" charset="0"/>
              <a:buChar char="•"/>
            </a:pPr>
            <a:r>
              <a:rPr lang="en-US" sz="1000" dirty="0"/>
              <a:t>Officials only raised the alarm after the ship was beyond gun range.</a:t>
            </a:r>
          </a:p>
          <a:p>
            <a:pPr marL="285750" indent="-285750">
              <a:buFont typeface="Arial" panose="020B0604020202020204" pitchFamily="34" charset="0"/>
              <a:buChar char="•"/>
            </a:pPr>
            <a:r>
              <a:rPr lang="en-US" sz="1000" dirty="0"/>
              <a:t> Rather than turn east towards Morris Island, Smalls had headed straight for the Union Navy fleet, replacing the rebel flags with a white bed sheet that his wife brought. </a:t>
            </a:r>
          </a:p>
        </p:txBody>
      </p:sp>
    </p:spTree>
    <p:extLst>
      <p:ext uri="{BB962C8B-B14F-4D97-AF65-F5344CB8AC3E}">
        <p14:creationId xmlns:p14="http://schemas.microsoft.com/office/powerpoint/2010/main" val="4004577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s head on a paper&#10;&#10;Description automatically generated with low confidence">
            <a:extLst>
              <a:ext uri="{FF2B5EF4-FFF2-40B4-BE49-F238E27FC236}">
                <a16:creationId xmlns:a16="http://schemas.microsoft.com/office/drawing/2014/main" id="{E49723F9-BB9C-4BDE-B740-54563C9A6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86403"/>
            <a:ext cx="5139072" cy="44851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Robert Smalls</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Planter had been seen by the USS Onward, which was about to fire until a crewman spotted the white flag. </a:t>
            </a:r>
          </a:p>
          <a:p>
            <a:pPr marL="285750" indent="-285750">
              <a:buFont typeface="Arial" panose="020B0604020202020204" pitchFamily="34" charset="0"/>
              <a:buChar char="•"/>
            </a:pPr>
            <a:r>
              <a:rPr lang="en-US" sz="1000" dirty="0"/>
              <a:t>The sheet was difficult to see in the dark, but the sunrise arrived, which allowed viewing.</a:t>
            </a:r>
          </a:p>
          <a:p>
            <a:pPr marL="285750" indent="-285750">
              <a:buFont typeface="Arial" panose="020B0604020202020204" pitchFamily="34" charset="0"/>
              <a:buChar char="•"/>
            </a:pPr>
            <a:r>
              <a:rPr lang="en-US" sz="1000" dirty="0"/>
              <a:t>The </a:t>
            </a:r>
            <a:r>
              <a:rPr lang="en-US" sz="1000" dirty="0" err="1"/>
              <a:t>Onward's</a:t>
            </a:r>
            <a:r>
              <a:rPr lang="en-US" sz="1000" dirty="0"/>
              <a:t> captain, John Frederick Nickels, boarded the Planter, and Smalls asked for a United States flag to display. </a:t>
            </a:r>
          </a:p>
          <a:p>
            <a:pPr marL="285750" indent="-285750">
              <a:buFont typeface="Arial" panose="020B0604020202020204" pitchFamily="34" charset="0"/>
              <a:buChar char="•"/>
            </a:pPr>
            <a:r>
              <a:rPr lang="en-US" sz="1000" dirty="0"/>
              <a:t>He surrendered the Planter and its cargo to the United States Navy. Smalls' escape plan had succeeded.</a:t>
            </a:r>
          </a:p>
          <a:p>
            <a:pPr marL="285750" indent="-285750">
              <a:buFont typeface="Arial" panose="020B0604020202020204" pitchFamily="34" charset="0"/>
              <a:buChar char="•"/>
            </a:pPr>
            <a:r>
              <a:rPr lang="en-US" sz="1000" dirty="0"/>
              <a:t>Most valuable, however, was the captain's code book containing the Confederate signals and a map of the mines and torpedoes in Charleston's harbor. </a:t>
            </a:r>
          </a:p>
          <a:p>
            <a:pPr marL="285750" indent="-285750">
              <a:buFont typeface="Arial" panose="020B0604020202020204" pitchFamily="34" charset="0"/>
              <a:buChar char="•"/>
            </a:pPr>
            <a:r>
              <a:rPr lang="en-US" sz="1000" dirty="0"/>
              <a:t>Following the war, Smalls continued to push the boundaries of freedom as a first-generation black politician, serving in the South Carolina state assembly and senate, and for five nonconsecutive terms in the US House of Representatives before watching his state roll back Reconstruction in a revised 1895 constitution that stripped blacks of their voting rights.</a:t>
            </a:r>
          </a:p>
        </p:txBody>
      </p:sp>
    </p:spTree>
    <p:extLst>
      <p:ext uri="{BB962C8B-B14F-4D97-AF65-F5344CB8AC3E}">
        <p14:creationId xmlns:p14="http://schemas.microsoft.com/office/powerpoint/2010/main" val="18272672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ople, group, several&#10;&#10;Description automatically generated">
            <a:extLst>
              <a:ext uri="{FF2B5EF4-FFF2-40B4-BE49-F238E27FC236}">
                <a16:creationId xmlns:a16="http://schemas.microsoft.com/office/drawing/2014/main" id="{4C2E1874-9850-4DC1-B5E6-5A7B2870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649" y="1113184"/>
            <a:ext cx="4932520" cy="46219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Shiloh</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He is unaware that overnight, Buell arrives with reinforcements for Grant. </a:t>
            </a:r>
          </a:p>
          <a:p>
            <a:pPr marL="285750" indent="-285750">
              <a:buFont typeface="Arial" panose="020B0604020202020204" pitchFamily="34" charset="0"/>
              <a:buChar char="•"/>
            </a:pPr>
            <a:r>
              <a:rPr lang="en-US" sz="1000" dirty="0"/>
              <a:t>The Union army now has nearly 54,000 men near Pittsburgh Landing and outnumbers Beauregard's army of around 30,000.</a:t>
            </a:r>
          </a:p>
          <a:p>
            <a:pPr marL="285750" indent="-285750">
              <a:buFont typeface="Arial" panose="020B0604020202020204" pitchFamily="34" charset="0"/>
              <a:buChar char="•"/>
            </a:pPr>
            <a:r>
              <a:rPr lang="en-US" sz="1000" dirty="0"/>
              <a:t>Grant's army launches their attack at 6:00 am. Beauregard immediately orders a counterattack. </a:t>
            </a:r>
          </a:p>
          <a:p>
            <a:pPr marL="285750" indent="-285750">
              <a:buFont typeface="Arial" panose="020B0604020202020204" pitchFamily="34" charset="0"/>
              <a:buChar char="•"/>
            </a:pPr>
            <a:r>
              <a:rPr lang="en-US" sz="1000" dirty="0"/>
              <a:t>The Confederates are ultimately compelled to retreat and regroup all along their line. Beauregard demands a second counterattack, halting the Federals' advance but ending in a stalemate. </a:t>
            </a:r>
          </a:p>
          <a:p>
            <a:pPr marL="285750" indent="-285750">
              <a:buFont typeface="Arial" panose="020B0604020202020204" pitchFamily="34" charset="0"/>
              <a:buChar char="•"/>
            </a:pPr>
            <a:r>
              <a:rPr lang="en-US" sz="1000" dirty="0"/>
              <a:t>The </a:t>
            </a:r>
            <a:r>
              <a:rPr lang="en-US" sz="1000" dirty="0" err="1"/>
              <a:t>timberclads</a:t>
            </a:r>
            <a:r>
              <a:rPr lang="en-US" sz="1000" dirty="0"/>
              <a:t> USS Tyler and USS Lexington provide naval artillery support to Grant's left flank from the Tennessee River. </a:t>
            </a:r>
          </a:p>
          <a:p>
            <a:pPr marL="285750" indent="-285750">
              <a:buFont typeface="Arial" panose="020B0604020202020204" pitchFamily="34" charset="0"/>
              <a:buChar char="•"/>
            </a:pPr>
            <a:r>
              <a:rPr lang="en-US" sz="1000" dirty="0"/>
              <a:t>At about 3:00 pm, Beauregard realizes he is outnumbered and retreats toward Corinth, having already suffered tremendous casualties.</a:t>
            </a:r>
          </a:p>
          <a:p>
            <a:pPr marL="285750" indent="-285750">
              <a:buFont typeface="Arial" panose="020B0604020202020204" pitchFamily="34" charset="0"/>
              <a:buChar char="•"/>
            </a:pPr>
            <a:r>
              <a:rPr lang="en-US" sz="1000" dirty="0"/>
              <a:t>On April 8, Grant dispatched Brigadier General William T Sherman and Brigadier General Thomas J Wood to ascertain the Confederates' position. </a:t>
            </a:r>
          </a:p>
        </p:txBody>
      </p:sp>
    </p:spTree>
    <p:extLst>
      <p:ext uri="{BB962C8B-B14F-4D97-AF65-F5344CB8AC3E}">
        <p14:creationId xmlns:p14="http://schemas.microsoft.com/office/powerpoint/2010/main" val="3966466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42875</TotalTime>
  <Words>15046</Words>
  <Application>Microsoft Office PowerPoint</Application>
  <PresentationFormat>Widescreen</PresentationFormat>
  <Paragraphs>766</Paragraphs>
  <Slides>89</Slides>
  <Notes>87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Calibri Light</vt:lpstr>
      <vt:lpstr>Office Theme</vt:lpstr>
      <vt:lpstr>Module Twelve:  The Brothers' War</vt:lpstr>
      <vt:lpstr>First Battle of Bull Run (1861 CE)</vt:lpstr>
      <vt:lpstr>First Battle of Bull Run (1861 CE)</vt:lpstr>
      <vt:lpstr>First Battle of Bull Run (1861 CE)</vt:lpstr>
      <vt:lpstr>First Battle of Bull Run (1861 CE)</vt:lpstr>
      <vt:lpstr>Shiloh (1862 CE)</vt:lpstr>
      <vt:lpstr>Shiloh (1862 CE)</vt:lpstr>
      <vt:lpstr>Shiloh (1862 CE)</vt:lpstr>
      <vt:lpstr>Shiloh (1862 CE)</vt:lpstr>
      <vt:lpstr>Shiloh (1862 CE)</vt:lpstr>
      <vt:lpstr>Antietam (1862 CE)</vt:lpstr>
      <vt:lpstr>Antietam (1862 CE)</vt:lpstr>
      <vt:lpstr>Antietam (1862 CE)</vt:lpstr>
      <vt:lpstr>Antietam (1862 CE)</vt:lpstr>
      <vt:lpstr>Antietam (1862 CE)</vt:lpstr>
      <vt:lpstr>Gettysburg (1863 CE)</vt:lpstr>
      <vt:lpstr>Gettysburg (1863 CE)</vt:lpstr>
      <vt:lpstr>Gettysburg (1863 CE)</vt:lpstr>
      <vt:lpstr>Gettysburg (1863 CE)</vt:lpstr>
      <vt:lpstr>Gettysburg (1863 CE)</vt:lpstr>
      <vt:lpstr>Vicksburg (1863 CE)</vt:lpstr>
      <vt:lpstr>Vicksburg (1863 CE)</vt:lpstr>
      <vt:lpstr>Vicksburg (1863 CE)</vt:lpstr>
      <vt:lpstr>Vicksburg (1863 CE)</vt:lpstr>
      <vt:lpstr>Vicksburg (1863 CE)</vt:lpstr>
      <vt:lpstr>African Americans and the Civil War</vt:lpstr>
      <vt:lpstr>African Americans and the Civil War</vt:lpstr>
      <vt:lpstr>African Americans and the Civil War</vt:lpstr>
      <vt:lpstr>African Americans and the Civil War</vt:lpstr>
      <vt:lpstr>African Americans and the Civil War</vt:lpstr>
      <vt:lpstr>African Americans and the Civil War</vt:lpstr>
      <vt:lpstr>African Americans and the Civil War</vt:lpstr>
      <vt:lpstr>Women and the Civil War</vt:lpstr>
      <vt:lpstr>Women and the Civil War</vt:lpstr>
      <vt:lpstr>Women and the Civil War</vt:lpstr>
      <vt:lpstr>Women and the Civil War</vt:lpstr>
      <vt:lpstr>Asian Americans and the Civil War</vt:lpstr>
      <vt:lpstr>Asian Americans and the Civil War</vt:lpstr>
      <vt:lpstr>Asian Americans and the Civil War</vt:lpstr>
      <vt:lpstr>Muslims and the Civil War</vt:lpstr>
      <vt:lpstr>Muslims and the Civil War</vt:lpstr>
      <vt:lpstr>Jews and the Civil War</vt:lpstr>
      <vt:lpstr>Homosexuals and the Civil War</vt:lpstr>
      <vt:lpstr>Homosexuals and the Civil War</vt:lpstr>
      <vt:lpstr>Homosexuals and the Civil War</vt:lpstr>
      <vt:lpstr>Native Americans and the Civil War</vt:lpstr>
      <vt:lpstr>Native Americans and the Civil War</vt:lpstr>
      <vt:lpstr>Sex and the Civil War</vt:lpstr>
      <vt:lpstr>Sex and the Civil War</vt:lpstr>
      <vt:lpstr>Sex and the Civil War</vt:lpstr>
      <vt:lpstr>Sex and the Civil War</vt:lpstr>
      <vt:lpstr>Sex and the Civil War</vt:lpstr>
      <vt:lpstr>Food and the Civil War</vt:lpstr>
      <vt:lpstr>Food and the Civil War</vt:lpstr>
      <vt:lpstr>Food and the Civil War</vt:lpstr>
      <vt:lpstr>Food and the Civil War</vt:lpstr>
      <vt:lpstr>Food and the Civil War</vt:lpstr>
      <vt:lpstr>Food and the Civil War</vt:lpstr>
      <vt:lpstr>Medicine and the Civil War</vt:lpstr>
      <vt:lpstr>Medicine and the Civil War</vt:lpstr>
      <vt:lpstr>Medicine and the Civil War</vt:lpstr>
      <vt:lpstr>Opium</vt:lpstr>
      <vt:lpstr>Opium</vt:lpstr>
      <vt:lpstr>Opium</vt:lpstr>
      <vt:lpstr>Opium</vt:lpstr>
      <vt:lpstr>Robert E. Lee</vt:lpstr>
      <vt:lpstr>Robert E. Lee</vt:lpstr>
      <vt:lpstr>Robert E. Lee</vt:lpstr>
      <vt:lpstr>Robert E. Lee</vt:lpstr>
      <vt:lpstr>Ulysses S. Grant</vt:lpstr>
      <vt:lpstr>Ulysses S. Grant</vt:lpstr>
      <vt:lpstr>Ulysses S. Grant</vt:lpstr>
      <vt:lpstr>George B. McClellan</vt:lpstr>
      <vt:lpstr>George B. McClellan</vt:lpstr>
      <vt:lpstr>George B. McClellan</vt:lpstr>
      <vt:lpstr>George B. McClellan</vt:lpstr>
      <vt:lpstr>George B. McClellan</vt:lpstr>
      <vt:lpstr>George B. McClellan</vt:lpstr>
      <vt:lpstr>George W. Flagg</vt:lpstr>
      <vt:lpstr>George W. Flagg</vt:lpstr>
      <vt:lpstr>George W. Flagg</vt:lpstr>
      <vt:lpstr>George W. Flagg</vt:lpstr>
      <vt:lpstr>Robert Smalls</vt:lpstr>
      <vt:lpstr>Robert Smalls</vt:lpstr>
      <vt:lpstr>Robert Smalls</vt:lpstr>
      <vt:lpstr>Robert Smalls</vt:lpstr>
      <vt:lpstr>Robert Smalls</vt:lpstr>
      <vt:lpstr>Robert Smalls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368</cp:revision>
  <dcterms:created xsi:type="dcterms:W3CDTF">2022-08-08T13:58:43Z</dcterms:created>
  <dcterms:modified xsi:type="dcterms:W3CDTF">2022-11-04T17:25:43Z</dcterms:modified>
</cp:coreProperties>
</file>