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7" r:id="rId3"/>
    <p:sldId id="379" r:id="rId4"/>
    <p:sldId id="429" r:id="rId5"/>
    <p:sldId id="358" r:id="rId6"/>
    <p:sldId id="380" r:id="rId7"/>
    <p:sldId id="381" r:id="rId8"/>
    <p:sldId id="430" r:id="rId9"/>
    <p:sldId id="431" r:id="rId10"/>
    <p:sldId id="432" r:id="rId11"/>
    <p:sldId id="433" r:id="rId12"/>
    <p:sldId id="359" r:id="rId13"/>
    <p:sldId id="434" r:id="rId14"/>
    <p:sldId id="382" r:id="rId15"/>
    <p:sldId id="435" r:id="rId16"/>
    <p:sldId id="360" r:id="rId17"/>
    <p:sldId id="384" r:id="rId18"/>
    <p:sldId id="436" r:id="rId19"/>
    <p:sldId id="361" r:id="rId20"/>
    <p:sldId id="385" r:id="rId21"/>
    <p:sldId id="437" r:id="rId22"/>
    <p:sldId id="362" r:id="rId23"/>
    <p:sldId id="386" r:id="rId24"/>
    <p:sldId id="387" r:id="rId25"/>
    <p:sldId id="438" r:id="rId26"/>
    <p:sldId id="439" r:id="rId27"/>
    <p:sldId id="363" r:id="rId28"/>
    <p:sldId id="388" r:id="rId29"/>
    <p:sldId id="389" r:id="rId30"/>
    <p:sldId id="390" r:id="rId31"/>
    <p:sldId id="391" r:id="rId32"/>
    <p:sldId id="440" r:id="rId33"/>
    <p:sldId id="364" r:id="rId34"/>
    <p:sldId id="392" r:id="rId35"/>
    <p:sldId id="393" r:id="rId36"/>
    <p:sldId id="441" r:id="rId37"/>
    <p:sldId id="365" r:id="rId38"/>
    <p:sldId id="394" r:id="rId39"/>
    <p:sldId id="395" r:id="rId40"/>
    <p:sldId id="442" r:id="rId41"/>
    <p:sldId id="366" r:id="rId42"/>
    <p:sldId id="396" r:id="rId43"/>
    <p:sldId id="398" r:id="rId44"/>
    <p:sldId id="367" r:id="rId45"/>
    <p:sldId id="443" r:id="rId46"/>
    <p:sldId id="399" r:id="rId47"/>
    <p:sldId id="444" r:id="rId48"/>
    <p:sldId id="400" r:id="rId49"/>
    <p:sldId id="445" r:id="rId50"/>
    <p:sldId id="368" r:id="rId51"/>
    <p:sldId id="401" r:id="rId52"/>
    <p:sldId id="369" r:id="rId53"/>
    <p:sldId id="402" r:id="rId54"/>
    <p:sldId id="403" r:id="rId55"/>
    <p:sldId id="404" r:id="rId56"/>
    <p:sldId id="370" r:id="rId57"/>
    <p:sldId id="405" r:id="rId58"/>
    <p:sldId id="406" r:id="rId59"/>
    <p:sldId id="407" r:id="rId60"/>
    <p:sldId id="371" r:id="rId61"/>
    <p:sldId id="408" r:id="rId62"/>
    <p:sldId id="409" r:id="rId63"/>
    <p:sldId id="410" r:id="rId64"/>
    <p:sldId id="411" r:id="rId65"/>
    <p:sldId id="372" r:id="rId66"/>
    <p:sldId id="412" r:id="rId67"/>
    <p:sldId id="413" r:id="rId68"/>
    <p:sldId id="373" r:id="rId69"/>
    <p:sldId id="414" r:id="rId70"/>
    <p:sldId id="415" r:id="rId71"/>
    <p:sldId id="416" r:id="rId72"/>
    <p:sldId id="374" r:id="rId73"/>
    <p:sldId id="417" r:id="rId74"/>
    <p:sldId id="418" r:id="rId75"/>
    <p:sldId id="419" r:id="rId76"/>
    <p:sldId id="375" r:id="rId77"/>
    <p:sldId id="420" r:id="rId78"/>
    <p:sldId id="421" r:id="rId79"/>
    <p:sldId id="422" r:id="rId80"/>
    <p:sldId id="376" r:id="rId81"/>
    <p:sldId id="423" r:id="rId82"/>
    <p:sldId id="424" r:id="rId83"/>
    <p:sldId id="425" r:id="rId84"/>
    <p:sldId id="377" r:id="rId85"/>
    <p:sldId id="426" r:id="rId86"/>
    <p:sldId id="427" r:id="rId87"/>
    <p:sldId id="378" r:id="rId88"/>
    <p:sldId id="428" r:id="rId89"/>
    <p:sldId id="35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1892" autoAdjust="0"/>
  </p:normalViewPr>
  <p:slideViewPr>
    <p:cSldViewPr snapToGrid="0">
      <p:cViewPr>
        <p:scale>
          <a:sx n="112" d="100"/>
          <a:sy n="112" d="100"/>
        </p:scale>
        <p:origin x="594"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213869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34778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94155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2298451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275791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92269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293217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348195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724074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417079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186797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4289733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2534835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1412558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132916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240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62371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2479828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2097289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1513314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29773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1821085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117688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247505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334759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1342295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291841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322242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1510904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2989767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3022186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366152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4045454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486899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2125052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3509861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1366713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320844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1903126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393007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1798156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3301659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356714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2363572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559144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477526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1369344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817879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3702628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3597162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57</a:t>
            </a:fld>
            <a:endParaRPr lang="en-US"/>
          </a:p>
        </p:txBody>
      </p:sp>
    </p:spTree>
    <p:extLst>
      <p:ext uri="{BB962C8B-B14F-4D97-AF65-F5344CB8AC3E}">
        <p14:creationId xmlns:p14="http://schemas.microsoft.com/office/powerpoint/2010/main" val="7546538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58</a:t>
            </a:fld>
            <a:endParaRPr lang="en-US"/>
          </a:p>
        </p:txBody>
      </p:sp>
    </p:spTree>
    <p:extLst>
      <p:ext uri="{BB962C8B-B14F-4D97-AF65-F5344CB8AC3E}">
        <p14:creationId xmlns:p14="http://schemas.microsoft.com/office/powerpoint/2010/main" val="3725308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59</a:t>
            </a:fld>
            <a:endParaRPr lang="en-US"/>
          </a:p>
        </p:txBody>
      </p:sp>
    </p:spTree>
    <p:extLst>
      <p:ext uri="{BB962C8B-B14F-4D97-AF65-F5344CB8AC3E}">
        <p14:creationId xmlns:p14="http://schemas.microsoft.com/office/powerpoint/2010/main" val="3418344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60</a:t>
            </a:fld>
            <a:endParaRPr lang="en-US"/>
          </a:p>
        </p:txBody>
      </p:sp>
    </p:spTree>
    <p:extLst>
      <p:ext uri="{BB962C8B-B14F-4D97-AF65-F5344CB8AC3E}">
        <p14:creationId xmlns:p14="http://schemas.microsoft.com/office/powerpoint/2010/main" val="127699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2562993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61</a:t>
            </a:fld>
            <a:endParaRPr lang="en-US"/>
          </a:p>
        </p:txBody>
      </p:sp>
    </p:spTree>
    <p:extLst>
      <p:ext uri="{BB962C8B-B14F-4D97-AF65-F5344CB8AC3E}">
        <p14:creationId xmlns:p14="http://schemas.microsoft.com/office/powerpoint/2010/main" val="3476924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62</a:t>
            </a:fld>
            <a:endParaRPr lang="en-US"/>
          </a:p>
        </p:txBody>
      </p:sp>
    </p:spTree>
    <p:extLst>
      <p:ext uri="{BB962C8B-B14F-4D97-AF65-F5344CB8AC3E}">
        <p14:creationId xmlns:p14="http://schemas.microsoft.com/office/powerpoint/2010/main" val="5799670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63</a:t>
            </a:fld>
            <a:endParaRPr lang="en-US"/>
          </a:p>
        </p:txBody>
      </p:sp>
    </p:spTree>
    <p:extLst>
      <p:ext uri="{BB962C8B-B14F-4D97-AF65-F5344CB8AC3E}">
        <p14:creationId xmlns:p14="http://schemas.microsoft.com/office/powerpoint/2010/main" val="556860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64</a:t>
            </a:fld>
            <a:endParaRPr lang="en-US"/>
          </a:p>
        </p:txBody>
      </p:sp>
    </p:spTree>
    <p:extLst>
      <p:ext uri="{BB962C8B-B14F-4D97-AF65-F5344CB8AC3E}">
        <p14:creationId xmlns:p14="http://schemas.microsoft.com/office/powerpoint/2010/main" val="931850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65</a:t>
            </a:fld>
            <a:endParaRPr lang="en-US"/>
          </a:p>
        </p:txBody>
      </p:sp>
    </p:spTree>
    <p:extLst>
      <p:ext uri="{BB962C8B-B14F-4D97-AF65-F5344CB8AC3E}">
        <p14:creationId xmlns:p14="http://schemas.microsoft.com/office/powerpoint/2010/main" val="3674124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66</a:t>
            </a:fld>
            <a:endParaRPr lang="en-US"/>
          </a:p>
        </p:txBody>
      </p:sp>
    </p:spTree>
    <p:extLst>
      <p:ext uri="{BB962C8B-B14F-4D97-AF65-F5344CB8AC3E}">
        <p14:creationId xmlns:p14="http://schemas.microsoft.com/office/powerpoint/2010/main" val="36866518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67</a:t>
            </a:fld>
            <a:endParaRPr lang="en-US"/>
          </a:p>
        </p:txBody>
      </p:sp>
    </p:spTree>
    <p:extLst>
      <p:ext uri="{BB962C8B-B14F-4D97-AF65-F5344CB8AC3E}">
        <p14:creationId xmlns:p14="http://schemas.microsoft.com/office/powerpoint/2010/main" val="2448772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68</a:t>
            </a:fld>
            <a:endParaRPr lang="en-US"/>
          </a:p>
        </p:txBody>
      </p:sp>
    </p:spTree>
    <p:extLst>
      <p:ext uri="{BB962C8B-B14F-4D97-AF65-F5344CB8AC3E}">
        <p14:creationId xmlns:p14="http://schemas.microsoft.com/office/powerpoint/2010/main" val="1387567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69</a:t>
            </a:fld>
            <a:endParaRPr lang="en-US"/>
          </a:p>
        </p:txBody>
      </p:sp>
    </p:spTree>
    <p:extLst>
      <p:ext uri="{BB962C8B-B14F-4D97-AF65-F5344CB8AC3E}">
        <p14:creationId xmlns:p14="http://schemas.microsoft.com/office/powerpoint/2010/main" val="16687394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70</a:t>
            </a:fld>
            <a:endParaRPr lang="en-US"/>
          </a:p>
        </p:txBody>
      </p:sp>
    </p:spTree>
    <p:extLst>
      <p:ext uri="{BB962C8B-B14F-4D97-AF65-F5344CB8AC3E}">
        <p14:creationId xmlns:p14="http://schemas.microsoft.com/office/powerpoint/2010/main" val="212105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1444302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71</a:t>
            </a:fld>
            <a:endParaRPr lang="en-US"/>
          </a:p>
        </p:txBody>
      </p:sp>
    </p:spTree>
    <p:extLst>
      <p:ext uri="{BB962C8B-B14F-4D97-AF65-F5344CB8AC3E}">
        <p14:creationId xmlns:p14="http://schemas.microsoft.com/office/powerpoint/2010/main" val="1387321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72</a:t>
            </a:fld>
            <a:endParaRPr lang="en-US"/>
          </a:p>
        </p:txBody>
      </p:sp>
    </p:spTree>
    <p:extLst>
      <p:ext uri="{BB962C8B-B14F-4D97-AF65-F5344CB8AC3E}">
        <p14:creationId xmlns:p14="http://schemas.microsoft.com/office/powerpoint/2010/main" val="505011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73</a:t>
            </a:fld>
            <a:endParaRPr lang="en-US"/>
          </a:p>
        </p:txBody>
      </p:sp>
    </p:spTree>
    <p:extLst>
      <p:ext uri="{BB962C8B-B14F-4D97-AF65-F5344CB8AC3E}">
        <p14:creationId xmlns:p14="http://schemas.microsoft.com/office/powerpoint/2010/main" val="30310094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74</a:t>
            </a:fld>
            <a:endParaRPr lang="en-US"/>
          </a:p>
        </p:txBody>
      </p:sp>
    </p:spTree>
    <p:extLst>
      <p:ext uri="{BB962C8B-B14F-4D97-AF65-F5344CB8AC3E}">
        <p14:creationId xmlns:p14="http://schemas.microsoft.com/office/powerpoint/2010/main" val="25851125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75</a:t>
            </a:fld>
            <a:endParaRPr lang="en-US"/>
          </a:p>
        </p:txBody>
      </p:sp>
    </p:spTree>
    <p:extLst>
      <p:ext uri="{BB962C8B-B14F-4D97-AF65-F5344CB8AC3E}">
        <p14:creationId xmlns:p14="http://schemas.microsoft.com/office/powerpoint/2010/main" val="2701569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76</a:t>
            </a:fld>
            <a:endParaRPr lang="en-US"/>
          </a:p>
        </p:txBody>
      </p:sp>
    </p:spTree>
    <p:extLst>
      <p:ext uri="{BB962C8B-B14F-4D97-AF65-F5344CB8AC3E}">
        <p14:creationId xmlns:p14="http://schemas.microsoft.com/office/powerpoint/2010/main" val="15077417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77</a:t>
            </a:fld>
            <a:endParaRPr lang="en-US"/>
          </a:p>
        </p:txBody>
      </p:sp>
    </p:spTree>
    <p:extLst>
      <p:ext uri="{BB962C8B-B14F-4D97-AF65-F5344CB8AC3E}">
        <p14:creationId xmlns:p14="http://schemas.microsoft.com/office/powerpoint/2010/main" val="25222913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78</a:t>
            </a:fld>
            <a:endParaRPr lang="en-US"/>
          </a:p>
        </p:txBody>
      </p:sp>
    </p:spTree>
    <p:extLst>
      <p:ext uri="{BB962C8B-B14F-4D97-AF65-F5344CB8AC3E}">
        <p14:creationId xmlns:p14="http://schemas.microsoft.com/office/powerpoint/2010/main" val="40471212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79</a:t>
            </a:fld>
            <a:endParaRPr lang="en-US"/>
          </a:p>
        </p:txBody>
      </p:sp>
    </p:spTree>
    <p:extLst>
      <p:ext uri="{BB962C8B-B14F-4D97-AF65-F5344CB8AC3E}">
        <p14:creationId xmlns:p14="http://schemas.microsoft.com/office/powerpoint/2010/main" val="656721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80</a:t>
            </a:fld>
            <a:endParaRPr lang="en-US"/>
          </a:p>
        </p:txBody>
      </p:sp>
    </p:spTree>
    <p:extLst>
      <p:ext uri="{BB962C8B-B14F-4D97-AF65-F5344CB8AC3E}">
        <p14:creationId xmlns:p14="http://schemas.microsoft.com/office/powerpoint/2010/main" val="296112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29807865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81</a:t>
            </a:fld>
            <a:endParaRPr lang="en-US"/>
          </a:p>
        </p:txBody>
      </p:sp>
    </p:spTree>
    <p:extLst>
      <p:ext uri="{BB962C8B-B14F-4D97-AF65-F5344CB8AC3E}">
        <p14:creationId xmlns:p14="http://schemas.microsoft.com/office/powerpoint/2010/main" val="40879002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82</a:t>
            </a:fld>
            <a:endParaRPr lang="en-US"/>
          </a:p>
        </p:txBody>
      </p:sp>
    </p:spTree>
    <p:extLst>
      <p:ext uri="{BB962C8B-B14F-4D97-AF65-F5344CB8AC3E}">
        <p14:creationId xmlns:p14="http://schemas.microsoft.com/office/powerpoint/2010/main" val="845084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83</a:t>
            </a:fld>
            <a:endParaRPr lang="en-US"/>
          </a:p>
        </p:txBody>
      </p:sp>
    </p:spTree>
    <p:extLst>
      <p:ext uri="{BB962C8B-B14F-4D97-AF65-F5344CB8AC3E}">
        <p14:creationId xmlns:p14="http://schemas.microsoft.com/office/powerpoint/2010/main" val="4010224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84</a:t>
            </a:fld>
            <a:endParaRPr lang="en-US"/>
          </a:p>
        </p:txBody>
      </p:sp>
    </p:spTree>
    <p:extLst>
      <p:ext uri="{BB962C8B-B14F-4D97-AF65-F5344CB8AC3E}">
        <p14:creationId xmlns:p14="http://schemas.microsoft.com/office/powerpoint/2010/main" val="2007377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85</a:t>
            </a:fld>
            <a:endParaRPr lang="en-US"/>
          </a:p>
        </p:txBody>
      </p:sp>
    </p:spTree>
    <p:extLst>
      <p:ext uri="{BB962C8B-B14F-4D97-AF65-F5344CB8AC3E}">
        <p14:creationId xmlns:p14="http://schemas.microsoft.com/office/powerpoint/2010/main" val="7018205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86</a:t>
            </a:fld>
            <a:endParaRPr lang="en-US"/>
          </a:p>
        </p:txBody>
      </p:sp>
    </p:spTree>
    <p:extLst>
      <p:ext uri="{BB962C8B-B14F-4D97-AF65-F5344CB8AC3E}">
        <p14:creationId xmlns:p14="http://schemas.microsoft.com/office/powerpoint/2010/main" val="5188079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87</a:t>
            </a:fld>
            <a:endParaRPr lang="en-US"/>
          </a:p>
        </p:txBody>
      </p:sp>
    </p:spTree>
    <p:extLst>
      <p:ext uri="{BB962C8B-B14F-4D97-AF65-F5344CB8AC3E}">
        <p14:creationId xmlns:p14="http://schemas.microsoft.com/office/powerpoint/2010/main" val="1578808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88</a:t>
            </a:fld>
            <a:endParaRPr lang="en-US"/>
          </a:p>
        </p:txBody>
      </p:sp>
    </p:spTree>
    <p:extLst>
      <p:ext uri="{BB962C8B-B14F-4D97-AF65-F5344CB8AC3E}">
        <p14:creationId xmlns:p14="http://schemas.microsoft.com/office/powerpoint/2010/main" val="104955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389578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11/23/2022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11/23/2022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tmp"/></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tmp"/></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tmp"/></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tmp"/></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tmp"/></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3600" dirty="0">
                <a:solidFill>
                  <a:schemeClr val="bg1"/>
                </a:solidFill>
              </a:rPr>
              <a:t>Module Fourteen:  Stay Together for the Kids</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(1863 CE - 1870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a:extLst>
              <a:ext uri="{FF2B5EF4-FFF2-40B4-BE49-F238E27FC236}">
                <a16:creationId xmlns:a16="http://schemas.microsoft.com/office/drawing/2014/main" id="{731C43B5-BC5A-4087-B58F-AE4691B0D9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9403" y="3469143"/>
            <a:ext cx="1441650" cy="1571529"/>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3115B62D-FF0E-4F8E-94EB-BED805F9B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487" y="1247687"/>
            <a:ext cx="4464576" cy="45290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He was later beaten more by the mob and died four days later. Although grievously hurt, the other four men persisted, as did the women and children.</a:t>
            </a:r>
          </a:p>
          <a:p>
            <a:pPr marL="171450" indent="-171450">
              <a:buFont typeface="Arial" panose="020B0604020202020204" pitchFamily="34" charset="0"/>
              <a:buChar char="•"/>
            </a:pPr>
            <a:r>
              <a:rPr lang="en-US" sz="1000" dirty="0"/>
              <a:t>Survivors said the mob attacked black businesses and houses, looting them and thieving them from the tenants. </a:t>
            </a:r>
          </a:p>
          <a:p>
            <a:pPr marL="171450" indent="-171450">
              <a:buFont typeface="Arial" panose="020B0604020202020204" pitchFamily="34" charset="0"/>
              <a:buChar char="•"/>
            </a:pPr>
            <a:r>
              <a:rPr lang="en-US" sz="1000" dirty="0"/>
              <a:t>The whites ultimately moved past the black area into poor white neighborhoods, resuming the defacement. </a:t>
            </a:r>
          </a:p>
          <a:p>
            <a:pPr marL="171450" indent="-171450">
              <a:buFont typeface="Arial" panose="020B0604020202020204" pitchFamily="34" charset="0"/>
              <a:buChar char="•"/>
            </a:pPr>
            <a:r>
              <a:rPr lang="en-US" sz="1000" dirty="0"/>
              <a:t>Some blacks fled the area, crossing the Detroit River to Canada.</a:t>
            </a:r>
          </a:p>
          <a:p>
            <a:pPr marL="171450" indent="-171450">
              <a:buFont typeface="Arial" panose="020B0604020202020204" pitchFamily="34" charset="0"/>
              <a:buChar char="•"/>
            </a:pPr>
            <a:r>
              <a:rPr lang="en-US" sz="1000" dirty="0"/>
              <a:t>The city finally summoned troops from Ypsilanti and Fort Wayne and, by 11 p.m., had quelled the violence. More than 200 blacks and some whites had lost their homes to the destruction—an assessed $20,000 property damage suffered primarily by blacks.</a:t>
            </a:r>
          </a:p>
          <a:p>
            <a:pPr marL="171450" indent="-171450">
              <a:buFont typeface="Arial" panose="020B0604020202020204" pitchFamily="34" charset="0"/>
              <a:buChar char="•"/>
            </a:pPr>
            <a:r>
              <a:rPr lang="en-US" sz="1000" dirty="0"/>
              <a:t>Faulkner was condemned and sentenced to prison for life. </a:t>
            </a:r>
          </a:p>
        </p:txBody>
      </p:sp>
    </p:spTree>
    <p:extLst>
      <p:ext uri="{BB962C8B-B14F-4D97-AF65-F5344CB8AC3E}">
        <p14:creationId xmlns:p14="http://schemas.microsoft.com/office/powerpoint/2010/main" val="269086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group, posing&#10;&#10;Description automatically generated">
            <a:extLst>
              <a:ext uri="{FF2B5EF4-FFF2-40B4-BE49-F238E27FC236}">
                <a16:creationId xmlns:a16="http://schemas.microsoft.com/office/drawing/2014/main" id="{EA88468C-EC8C-4CDB-80AC-E0C6F692F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529" y="1225880"/>
            <a:ext cx="4387992" cy="46431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Several years later, the two girls who testified against him recanted their story, and Faulkner was pardoned. </a:t>
            </a:r>
          </a:p>
          <a:p>
            <a:pPr marL="171450" indent="-171450">
              <a:buFont typeface="Arial" panose="020B0604020202020204" pitchFamily="34" charset="0"/>
              <a:buChar char="•"/>
            </a:pPr>
            <a:r>
              <a:rPr lang="en-US" sz="1000" dirty="0"/>
              <a:t>He returned to Detroit, where some white businessmen helped him start a produce business.</a:t>
            </a:r>
          </a:p>
          <a:p>
            <a:pPr marL="171450" indent="-171450">
              <a:buFont typeface="Arial" panose="020B0604020202020204" pitchFamily="34" charset="0"/>
              <a:buChar char="•"/>
            </a:pPr>
            <a:r>
              <a:rPr lang="en-US" sz="1000" dirty="0"/>
              <a:t>The city investigated the death of Boyd, but no one was charged with his death.</a:t>
            </a:r>
          </a:p>
          <a:p>
            <a:pPr marL="171450" indent="-171450">
              <a:buFont typeface="Arial" panose="020B0604020202020204" pitchFamily="34" charset="0"/>
              <a:buChar char="•"/>
            </a:pPr>
            <a:r>
              <a:rPr lang="en-US" sz="1000" dirty="0"/>
              <a:t> Although the Michigan Legislature urged payment for the riot victims, the Detroit City Council, dominated by Democrats, declined to do so. </a:t>
            </a:r>
          </a:p>
          <a:p>
            <a:pPr marL="171450" indent="-171450">
              <a:buFont typeface="Arial" panose="020B0604020202020204" pitchFamily="34" charset="0"/>
              <a:buChar char="•"/>
            </a:pPr>
            <a:r>
              <a:rPr lang="en-US" sz="1000" dirty="0"/>
              <a:t>These citizens, who had not been protected and whose property had been stolen and destroyed, were left to recuperate and remake their lives on their own. Due to the riot, the city founded a full-time police force.</a:t>
            </a:r>
          </a:p>
        </p:txBody>
      </p:sp>
    </p:spTree>
    <p:extLst>
      <p:ext uri="{BB962C8B-B14F-4D97-AF65-F5344CB8AC3E}">
        <p14:creationId xmlns:p14="http://schemas.microsoft.com/office/powerpoint/2010/main" val="141789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low confidence">
            <a:extLst>
              <a:ext uri="{FF2B5EF4-FFF2-40B4-BE49-F238E27FC236}">
                <a16:creationId xmlns:a16="http://schemas.microsoft.com/office/drawing/2014/main" id="{9761B370-09D0-40AC-A105-C0250A881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999" y="1222049"/>
            <a:ext cx="4685962" cy="45228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Wade Davis Bill</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Wade–Davis Bill of 1864 was a bill to guarantee certain States whose governments had been usurped or overthrown a republican form of government, suggested for the Reconstruction of the South. </a:t>
            </a:r>
          </a:p>
          <a:p>
            <a:pPr marL="171450" indent="-171450">
              <a:buFont typeface="Arial" panose="020B0604020202020204" pitchFamily="34" charset="0"/>
              <a:buChar char="•"/>
            </a:pPr>
            <a:r>
              <a:rPr lang="en-US" sz="1000" dirty="0"/>
              <a:t>In resistance to President Abraham Lincoln's more forgiving ten percent plan, the bill made re-admittance to the Union for former Confederate states contingent on a majority in each ex-Confederate state to take the Ironclad Oath to the effect they had never in the past helped the Confederacy.</a:t>
            </a:r>
          </a:p>
          <a:p>
            <a:pPr marL="171450" indent="-171450">
              <a:buFont typeface="Arial" panose="020B0604020202020204" pitchFamily="34" charset="0"/>
              <a:buChar char="•"/>
            </a:pPr>
            <a:r>
              <a:rPr lang="en-US" sz="1000" dirty="0"/>
              <a:t> The bill passed both houses of Congress on July 2, 1864, but was pocket vetoed by Lincoln and never took effect. </a:t>
            </a:r>
          </a:p>
          <a:p>
            <a:pPr marL="171450" indent="-171450">
              <a:buFont typeface="Arial" panose="020B0604020202020204" pitchFamily="34" charset="0"/>
              <a:buChar char="•"/>
            </a:pPr>
            <a:r>
              <a:rPr lang="en-US" sz="1000" dirty="0"/>
              <a:t>The Radical Republicans were incensed that Lincoln did not sign the bill. </a:t>
            </a:r>
          </a:p>
          <a:p>
            <a:pPr marL="171450" indent="-171450">
              <a:buFont typeface="Arial" panose="020B0604020202020204" pitchFamily="34" charset="0"/>
              <a:buChar char="•"/>
            </a:pPr>
            <a:r>
              <a:rPr lang="en-US" sz="1000" dirty="0"/>
              <a:t>Lincoln desired to restore the Union by carrying out the ten percent plan. He felt it would be too challenging to fix all of the ties within the Union if the Wade–Davis bill passed.</a:t>
            </a:r>
          </a:p>
          <a:p>
            <a:pPr marL="171450" indent="-171450">
              <a:buFont typeface="Arial" panose="020B0604020202020204" pitchFamily="34" charset="0"/>
              <a:buChar char="•"/>
            </a:pPr>
            <a:r>
              <a:rPr lang="en-US" sz="1000" dirty="0"/>
              <a:t>The Wade–Davis Bill emerged from a plan in the Senate by Ira Harris of New York in February 1863. </a:t>
            </a:r>
          </a:p>
        </p:txBody>
      </p:sp>
    </p:spTree>
    <p:extLst>
      <p:ext uri="{BB962C8B-B14F-4D97-AF65-F5344CB8AC3E}">
        <p14:creationId xmlns:p14="http://schemas.microsoft.com/office/powerpoint/2010/main" val="160295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80F30647-1AC5-4654-B107-A5E34145F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181" y="1050566"/>
            <a:ext cx="4486614" cy="48184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Wade Davis Bill</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It was written by two Radical Republicans, Senator Benjamin Wade of Ohio and Representative Henry Winter Davis of Maryland. </a:t>
            </a:r>
          </a:p>
          <a:p>
            <a:pPr marL="171450" indent="-171450">
              <a:buFont typeface="Arial" panose="020B0604020202020204" pitchFamily="34" charset="0"/>
              <a:buChar char="•"/>
            </a:pPr>
            <a:r>
              <a:rPr lang="en-US" sz="1000" dirty="0"/>
              <a:t>They submitted to base the Reconstruction of the South on the federal government's power to ensure a republican form of government.</a:t>
            </a:r>
          </a:p>
          <a:p>
            <a:pPr marL="171450" indent="-171450">
              <a:buFont typeface="Arial" panose="020B0604020202020204" pitchFamily="34" charset="0"/>
              <a:buChar char="•"/>
            </a:pPr>
            <a:r>
              <a:rPr lang="en-US" sz="1000" dirty="0"/>
              <a:t> The conditions, critics grumbled, were almost unattainable to meet, thus making it likely to have enduring national control over the previously rebellious states. </a:t>
            </a:r>
          </a:p>
          <a:p>
            <a:pPr marL="171450" indent="-171450">
              <a:buFont typeface="Arial" panose="020B0604020202020204" pitchFamily="34" charset="0"/>
              <a:buChar char="•"/>
            </a:pPr>
            <a:r>
              <a:rPr lang="en-US" sz="1000" dirty="0"/>
              <a:t>Although federally levied reconstruction conditions retrospectively appear rational, there was an overall view that southern Unionism would return the seceded states to the Union after they broke the Confederacy's military power. </a:t>
            </a:r>
          </a:p>
          <a:p>
            <a:pPr marL="171450" indent="-171450">
              <a:buFont typeface="Arial" panose="020B0604020202020204" pitchFamily="34" charset="0"/>
              <a:buChar char="•"/>
            </a:pPr>
            <a:r>
              <a:rPr lang="en-US" sz="1000" dirty="0"/>
              <a:t>They did not wholly forsake this idea until later in 1863. Lincoln's perspective of the war was that states were not constitutionally entitled to secede in the first place. </a:t>
            </a:r>
          </a:p>
          <a:p>
            <a:pPr marL="171450" indent="-171450">
              <a:buFont typeface="Arial" panose="020B0604020202020204" pitchFamily="34" charset="0"/>
              <a:buChar char="•"/>
            </a:pPr>
            <a:r>
              <a:rPr lang="en-US" sz="1000" dirty="0"/>
              <a:t>Thus, the so-called Confederate states were still part of the Union, even though their return to full participation would demand the fulfillment of some conditions. But he didn't think the war was being waged against "treasonous" States as such but to "compel the obedience of rebellious individuals." </a:t>
            </a:r>
          </a:p>
        </p:txBody>
      </p:sp>
    </p:spTree>
    <p:extLst>
      <p:ext uri="{BB962C8B-B14F-4D97-AF65-F5344CB8AC3E}">
        <p14:creationId xmlns:p14="http://schemas.microsoft.com/office/powerpoint/2010/main" val="12436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Text, letter&#10;&#10;Description automatically generated">
            <a:extLst>
              <a:ext uri="{FF2B5EF4-FFF2-40B4-BE49-F238E27FC236}">
                <a16:creationId xmlns:a16="http://schemas.microsoft.com/office/drawing/2014/main" id="{46C31B77-B39A-46C3-AA94-BB833EDC9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581" y="1098846"/>
            <a:ext cx="4660307" cy="46603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Wade Davis Bill</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The problem was that the bill’s language damaged the Union's motivation for the war by declaring that states in rebellion were no longer part of the Union.</a:t>
            </a:r>
          </a:p>
          <a:p>
            <a:pPr marL="171450" indent="-171450">
              <a:buFont typeface="Arial" panose="020B0604020202020204" pitchFamily="34" charset="0"/>
              <a:buChar char="•"/>
            </a:pPr>
            <a:r>
              <a:rPr lang="en-US" sz="1000" dirty="0"/>
              <a:t>Moreover, the bill pushed those states to draft new Constitutions banning slavery, which was unconstitutional at the time since, in the then-absence of a Constitutional amendment on the issue, Congress had no power to deal with slavery within each state.</a:t>
            </a:r>
          </a:p>
          <a:p>
            <a:pPr marL="171450" indent="-171450">
              <a:buFont typeface="Arial" panose="020B0604020202020204" pitchFamily="34" charset="0"/>
              <a:buChar char="•"/>
            </a:pPr>
            <a:r>
              <a:rPr lang="en-US" sz="1000" dirty="0"/>
              <a:t>On a more practical level, Lincoln also feared the bill would sabotage his reconstruction actions in states like Louisiana, Arkansas, and Tennessee, all of which had passed decrees of secession but were under Federal occupation and management of pro-Union governments. </a:t>
            </a:r>
          </a:p>
          <a:p>
            <a:pPr marL="171450" indent="-171450">
              <a:buFont typeface="Arial" panose="020B0604020202020204" pitchFamily="34" charset="0"/>
              <a:buChar char="•"/>
            </a:pPr>
            <a:r>
              <a:rPr lang="en-US" sz="1000" dirty="0"/>
              <a:t>It highlighted how Lincoln and Radical Republicans regarded the Confederates differently. </a:t>
            </a:r>
          </a:p>
          <a:p>
            <a:pPr marL="171450" indent="-171450">
              <a:buFont typeface="Arial" panose="020B0604020202020204" pitchFamily="34" charset="0"/>
              <a:buChar char="•"/>
            </a:pPr>
            <a:r>
              <a:rPr lang="en-US" sz="1000" dirty="0"/>
              <a:t>The President thought they needed to be goaded back into peaceful coexistence, while Wade–Davis treated them as turncoats that needed discipline. Lincoln killed the bill with a pocket veto, which was not resurrected.</a:t>
            </a:r>
          </a:p>
          <a:p>
            <a:pPr marL="171450" indent="-171450">
              <a:buFont typeface="Arial" panose="020B0604020202020204" pitchFamily="34" charset="0"/>
              <a:buChar char="•"/>
            </a:pPr>
            <a:r>
              <a:rPr lang="en-US" sz="1000" dirty="0"/>
              <a:t>Davis was a bitter enemy of Lincoln because he felt the President was too tolerant in his policies for the South.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97225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0B5D5D5E-B98F-4F4A-9A65-541514B1A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982" y="1046033"/>
            <a:ext cx="4485906" cy="492550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Wade Davis Bill</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After Lincoln's death, Radical Republicans combated President Andrew Johnson, who tried to enforce a version of Lincoln's plan. </a:t>
            </a:r>
          </a:p>
          <a:p>
            <a:pPr marL="171450" indent="-171450">
              <a:buFont typeface="Arial" panose="020B0604020202020204" pitchFamily="34" charset="0"/>
              <a:buChar char="•"/>
            </a:pPr>
            <a:r>
              <a:rPr lang="en-US" sz="1000" dirty="0"/>
              <a:t>Lincoln weathered their attacks and fortified his position with a landslide victory in the 1864 election and national passage of the 13th Amendment in February 1865. </a:t>
            </a:r>
          </a:p>
          <a:p>
            <a:pPr marL="171450" indent="-171450">
              <a:buFont typeface="Arial" panose="020B0604020202020204" pitchFamily="34" charset="0"/>
              <a:buChar char="•"/>
            </a:pPr>
            <a:r>
              <a:rPr lang="en-US" sz="1000" dirty="0"/>
              <a:t>He momentarily marginalized the Radicals in terms of shaping the Reconstruction procedure. The midterm elections of 1866 turned into a referendum on the 14th amendment and the course of Reconstruction policy.</a:t>
            </a:r>
          </a:p>
          <a:p>
            <a:pPr marL="171450" indent="-171450">
              <a:buFont typeface="Arial" panose="020B0604020202020204" pitchFamily="34" charset="0"/>
              <a:buChar char="•"/>
            </a:pPr>
            <a:r>
              <a:rPr lang="en-US" sz="1000" dirty="0"/>
              <a:t> With the Republicans' victory, Congress took control of reconstruction. </a:t>
            </a:r>
          </a:p>
          <a:p>
            <a:pPr marL="171450" indent="-171450">
              <a:buFont typeface="Arial" panose="020B0604020202020204" pitchFamily="34" charset="0"/>
              <a:buChar char="•"/>
            </a:pPr>
            <a:r>
              <a:rPr lang="en-US" sz="1000" dirty="0"/>
              <a:t>The radicals desired a much meaner plan, but they did not try to reimpose the terms of Wade-Davis.</a:t>
            </a:r>
          </a:p>
          <a:p>
            <a:pPr marL="171450" indent="-171450">
              <a:buFont typeface="Arial" panose="020B0604020202020204" pitchFamily="34" charset="0"/>
              <a:buChar char="•"/>
            </a:pPr>
            <a:r>
              <a:rPr lang="en-US" sz="1000" dirty="0"/>
              <a:t> Instead, they executed the Reconstruction Acts. They took control of the former rebel states with the United States Army, which registered black men as voters and blocked some former Confederate leaders from running for office.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398316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camels&#10;&#10;Description automatically generated with low confidence">
            <a:extLst>
              <a:ext uri="{FF2B5EF4-FFF2-40B4-BE49-F238E27FC236}">
                <a16:creationId xmlns:a16="http://schemas.microsoft.com/office/drawing/2014/main" id="{24A5A6C1-90E1-424A-945C-0D0543AB0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22078"/>
            <a:ext cx="4932484" cy="454378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Sand Creek Massacre</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Sand Creek massacre was a massacre of Cheyenne and Arapaho people by the US Army in the American Indian Wars that occurred on November 29, 1864, when the Third Colorado Cavalry under the command of US Volunteers Colonel John Chivington attacked and destroyed a village of Cheyenne and Arapaho people in southeastern Colorado Territory, killing and mutilating Native American people.</a:t>
            </a:r>
          </a:p>
          <a:p>
            <a:pPr marL="171450" indent="-171450">
              <a:buFont typeface="Arial" panose="020B0604020202020204" pitchFamily="34" charset="0"/>
              <a:buChar char="•"/>
            </a:pPr>
            <a:r>
              <a:rPr lang="en-US" sz="1000" dirty="0"/>
              <a:t>At the end of 1863 and the beginning of 1864, they received word that a coalition was to be formed among the plains tribes to "drive the whites out of the country." </a:t>
            </a:r>
          </a:p>
          <a:p>
            <a:pPr marL="171450" indent="-171450">
              <a:buFont typeface="Arial" panose="020B0604020202020204" pitchFamily="34" charset="0"/>
              <a:buChar char="•"/>
            </a:pPr>
            <a:r>
              <a:rPr lang="en-US" sz="1000" dirty="0"/>
              <a:t>In the spring and summer of 1864, the Sioux, Comanches, Kiowas, </a:t>
            </a:r>
            <a:r>
              <a:rPr lang="en-US" sz="1000" dirty="0" err="1"/>
              <a:t>Cheyennes</a:t>
            </a:r>
            <a:r>
              <a:rPr lang="en-US" sz="1000" dirty="0"/>
              <a:t>, and Arapahos were immersed in active aggressiveness, which led to the murder of numerous civilians, the destruction of livestock and crops, supplies to the region being cut off, and the Colorado settlers in jeopardy of starvation or murder at the hands of the plains tribes.</a:t>
            </a:r>
          </a:p>
          <a:p>
            <a:pPr marL="171450" indent="-171450">
              <a:buFont typeface="Arial" panose="020B0604020202020204" pitchFamily="34" charset="0"/>
              <a:buChar char="•"/>
            </a:pPr>
            <a:r>
              <a:rPr lang="en-US" sz="1000" dirty="0"/>
              <a:t>On April 13, a herdsman reported that </a:t>
            </a:r>
            <a:r>
              <a:rPr lang="en-US" sz="1000" dirty="0" err="1"/>
              <a:t>Cheyennes</a:t>
            </a:r>
            <a:r>
              <a:rPr lang="en-US" sz="1000" dirty="0"/>
              <a:t> and Arapahos had driven off 60 oxen and 12 horses and mules from their camp south of Denver.</a:t>
            </a:r>
          </a:p>
          <a:p>
            <a:pPr marL="171450" indent="-171450">
              <a:buFont typeface="Arial" panose="020B0604020202020204" pitchFamily="34" charset="0"/>
              <a:buChar char="•"/>
            </a:pPr>
            <a:r>
              <a:rPr lang="en-US" sz="1000" dirty="0"/>
              <a:t> They sent a small contingent of soldiers to repossess the livestock. The following conflict resulted in the death of four of the soldiers, and the tribes retained custody of the stolen livestock.</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532817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277C6208-7964-4F98-91D7-F20EFDC78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47686"/>
            <a:ext cx="4896175" cy="462130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Sand Creek Massacre</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At dawn on November 29, 1864, approximately 675 US volunteer soldiers commanded by Colonel John M Chivington attacked a village of about 750 Cheyenne and Arapaho Indians along Sand Creek in the southeastern Colorado Territory. </a:t>
            </a:r>
          </a:p>
          <a:p>
            <a:pPr marL="171450" indent="-171450">
              <a:buFont typeface="Arial" panose="020B0604020202020204" pitchFamily="34" charset="0"/>
              <a:buChar char="•"/>
            </a:pPr>
            <a:r>
              <a:rPr lang="en-US" sz="1000" dirty="0"/>
              <a:t>The troops drove the people out of their camp with small arms and howitzer fire. </a:t>
            </a:r>
          </a:p>
          <a:p>
            <a:pPr marL="171450" indent="-171450">
              <a:buFont typeface="Arial" panose="020B0604020202020204" pitchFamily="34" charset="0"/>
              <a:buChar char="•"/>
            </a:pPr>
            <a:r>
              <a:rPr lang="en-US" sz="1000" dirty="0"/>
              <a:t>While many escaped the initial onslaught, others, particularly noncombatant women, children, and the elderly, fled into and up the bottom of the dry stream bed. </a:t>
            </a:r>
          </a:p>
          <a:p>
            <a:pPr marL="171450" indent="-171450">
              <a:buFont typeface="Arial" panose="020B0604020202020204" pitchFamily="34" charset="0"/>
              <a:buChar char="•"/>
            </a:pPr>
            <a:r>
              <a:rPr lang="en-US" sz="1000" dirty="0"/>
              <a:t>The soldiers followed, shooting at them as they struggled through the sandy earth.</a:t>
            </a:r>
          </a:p>
          <a:p>
            <a:pPr marL="171450" indent="-171450">
              <a:buFont typeface="Arial" panose="020B0604020202020204" pitchFamily="34" charset="0"/>
              <a:buChar char="•"/>
            </a:pPr>
            <a:r>
              <a:rPr lang="en-US" sz="1000" dirty="0"/>
              <a:t>Several hundred yards above the village, the women and children frantically excavated pits and trenches along either side of the streambed to protect themselves. </a:t>
            </a:r>
          </a:p>
          <a:p>
            <a:pPr marL="171450" indent="-171450">
              <a:buFont typeface="Arial" panose="020B0604020202020204" pitchFamily="34" charset="0"/>
              <a:buChar char="•"/>
            </a:pPr>
            <a:r>
              <a:rPr lang="en-US" sz="1000" dirty="0"/>
              <a:t>Some adult men attempted to hold back the Army with whatever weapons they had managed to retrieve from the camp.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94549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floor, indoor, toy, doll&#10;&#10;Description automatically generated">
            <a:extLst>
              <a:ext uri="{FF2B5EF4-FFF2-40B4-BE49-F238E27FC236}">
                <a16:creationId xmlns:a16="http://schemas.microsoft.com/office/drawing/2014/main" id="{157D50BF-9C38-48F0-B8EE-4CB81971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712" y="973844"/>
            <a:ext cx="4426722" cy="49103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Sand Creek Massacre</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At several places along Sand Creek, the soldiers shot people from opposite banks and brought forward the howitzers to assault their improvised defenses. </a:t>
            </a:r>
          </a:p>
          <a:p>
            <a:pPr marL="171450" indent="-171450">
              <a:buFont typeface="Arial" panose="020B0604020202020204" pitchFamily="34" charset="0"/>
              <a:buChar char="•"/>
            </a:pPr>
            <a:r>
              <a:rPr lang="en-US" sz="1000" dirty="0"/>
              <a:t>Over eight hours, the troops killed around 230 Cheyenne and Arapaho people, primarily women, children, and the elderly. </a:t>
            </a:r>
          </a:p>
          <a:p>
            <a:pPr marL="171450" indent="-171450">
              <a:buFont typeface="Arial" panose="020B0604020202020204" pitchFamily="34" charset="0"/>
              <a:buChar char="•"/>
            </a:pPr>
            <a:r>
              <a:rPr lang="en-US" sz="1000" dirty="0"/>
              <a:t>During the afternoon and following day, the soldiers wandered over the field, committing atrocities on the dead before departing the scene on December 1 to resume campaigning.</a:t>
            </a:r>
          </a:p>
          <a:p>
            <a:pPr marL="171450" indent="-171450">
              <a:buFont typeface="Arial" panose="020B0604020202020204" pitchFamily="34" charset="0"/>
              <a:buChar char="•"/>
            </a:pPr>
            <a:r>
              <a:rPr lang="en-US" sz="1000" dirty="0"/>
              <a:t>The militia scalped its victims, mutilated them, and stuck the women's genitals on poles. </a:t>
            </a:r>
          </a:p>
          <a:p>
            <a:pPr marL="171450" indent="-171450">
              <a:buFont typeface="Arial" panose="020B0604020202020204" pitchFamily="34" charset="0"/>
              <a:buChar char="•"/>
            </a:pPr>
            <a:r>
              <a:rPr lang="en-US" sz="1000" dirty="0"/>
              <a:t>Soldiers cut fingers and ears off the bodies for the jewelry they carried. </a:t>
            </a:r>
          </a:p>
          <a:p>
            <a:pPr marL="171450" indent="-171450">
              <a:buFont typeface="Arial" panose="020B0604020202020204" pitchFamily="34" charset="0"/>
              <a:buChar char="•"/>
            </a:pPr>
            <a:r>
              <a:rPr lang="en-US" sz="1000" dirty="0"/>
              <a:t>Chivington and his men dressed their weapons, hats, and gear with scalps and other body parts, including human fetuses and male and female genitalia. </a:t>
            </a:r>
          </a:p>
          <a:p>
            <a:pPr marL="171450" indent="-171450">
              <a:buFont typeface="Arial" panose="020B0604020202020204" pitchFamily="34" charset="0"/>
              <a:buChar char="•"/>
            </a:pPr>
            <a:r>
              <a:rPr lang="en-US" sz="1000" dirty="0"/>
              <a:t>They publicly displayed these battle trophies in Denver's Apollo Theater and area saloons. </a:t>
            </a:r>
          </a:p>
          <a:p>
            <a:pPr marL="171450" indent="-171450">
              <a:buFont typeface="Arial" panose="020B0604020202020204" pitchFamily="34" charset="0"/>
              <a:buChar char="•"/>
            </a:pPr>
            <a:r>
              <a:rPr lang="en-US" sz="1000" dirty="0"/>
              <a:t>A local newspaper praised the militia for its "brilliant feat of arms," saying that the soldiers "covered themselves with glory."</a:t>
            </a:r>
          </a:p>
        </p:txBody>
      </p:sp>
    </p:spTree>
    <p:extLst>
      <p:ext uri="{BB962C8B-B14F-4D97-AF65-F5344CB8AC3E}">
        <p14:creationId xmlns:p14="http://schemas.microsoft.com/office/powerpoint/2010/main" val="415228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wearing hats&#10;&#10;Description automatically generated with low confidence">
            <a:extLst>
              <a:ext uri="{FF2B5EF4-FFF2-40B4-BE49-F238E27FC236}">
                <a16:creationId xmlns:a16="http://schemas.microsoft.com/office/drawing/2014/main" id="{B2220055-675A-4B83-B89E-9B306702F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68225"/>
            <a:ext cx="5187240" cy="45528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Workers</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 Chinese, who began arriving in the United States in significant numbers during the California Gold Rush, were considered too weak for the dangerous, strenuous job of building the railroad east from California.</a:t>
            </a:r>
          </a:p>
          <a:p>
            <a:pPr marL="171450" indent="-171450">
              <a:buFont typeface="Arial" panose="020B0604020202020204" pitchFamily="34" charset="0"/>
              <a:buChar char="•"/>
            </a:pPr>
            <a:r>
              <a:rPr lang="en-US" sz="1000" dirty="0"/>
              <a:t> Central Pacific Railroad director Charles Crocker suggested hiring Chinese workers after a job ad resulted in only a few hundred responses from white laborers.</a:t>
            </a:r>
          </a:p>
          <a:p>
            <a:pPr marL="171450" indent="-171450">
              <a:buFont typeface="Arial" panose="020B0604020202020204" pitchFamily="34" charset="0"/>
              <a:buChar char="•"/>
            </a:pPr>
            <a:r>
              <a:rPr lang="en-US" sz="1000" dirty="0"/>
              <a:t> But Crocker's plan hit opposition amid anti-Chinese sentiment from the California Gold Rush that gripped the state. </a:t>
            </a:r>
          </a:p>
          <a:p>
            <a:pPr marL="171450" indent="-171450">
              <a:buFont typeface="Arial" panose="020B0604020202020204" pitchFamily="34" charset="0"/>
              <a:buChar char="•"/>
            </a:pPr>
            <a:r>
              <a:rPr lang="en-US" sz="1000" dirty="0"/>
              <a:t>The construction superintendent James </a:t>
            </a:r>
            <a:r>
              <a:rPr lang="en-US" sz="1000" dirty="0" err="1"/>
              <a:t>Strobridge</a:t>
            </a:r>
            <a:r>
              <a:rPr lang="en-US" sz="1000" dirty="0"/>
              <a:t> didn't think the immigrants were strong enough to do the job.</a:t>
            </a:r>
          </a:p>
          <a:p>
            <a:pPr marL="171450" indent="-171450">
              <a:buFont typeface="Arial" panose="020B0604020202020204" pitchFamily="34" charset="0"/>
              <a:buChar char="•"/>
            </a:pPr>
            <a:r>
              <a:rPr lang="en-US" sz="1000" dirty="0"/>
              <a:t>Nonetheless, Central Pacific Railroad was desperate. White workers, whom the company wanted, did not sign on in numbers anything close to what was required. </a:t>
            </a:r>
          </a:p>
          <a:p>
            <a:pPr marL="171450" indent="-171450">
              <a:buFont typeface="Arial" panose="020B0604020202020204" pitchFamily="34" charset="0"/>
              <a:buChar char="•"/>
            </a:pPr>
            <a:r>
              <a:rPr lang="en-US" sz="1000" dirty="0"/>
              <a:t>It appears that the idea of hiring Chinese might have been raised first by Crocker's Chinese manservant. </a:t>
            </a:r>
          </a:p>
          <a:p>
            <a:pPr marL="171450" indent="-171450">
              <a:buFont typeface="Arial" panose="020B0604020202020204" pitchFamily="34" charset="0"/>
              <a:buChar char="•"/>
            </a:pPr>
            <a:r>
              <a:rPr lang="en-US" sz="1000" dirty="0"/>
              <a:t>Crocker's associates initially opposed it because of prejudice but then relented as they had few other options.</a:t>
            </a:r>
          </a:p>
          <a:p>
            <a:pPr marL="171450" indent="-171450">
              <a:buFont typeface="Arial" panose="020B0604020202020204" pitchFamily="34" charset="0"/>
              <a:buChar char="•"/>
            </a:pPr>
            <a:r>
              <a:rPr lang="en-US" sz="1000" dirty="0"/>
              <a:t>Central Pacific started with a crew of 21 Chinese workers in January 1864.</a:t>
            </a:r>
          </a:p>
          <a:p>
            <a:pPr marL="171450" indent="-171450">
              <a:buFont typeface="Arial" panose="020B0604020202020204" pitchFamily="34" charset="0"/>
              <a:buChar char="•"/>
            </a:pPr>
            <a:r>
              <a:rPr lang="en-US" sz="1000" dirty="0"/>
              <a:t>In January 1865, convinced that Chinese workers were skilled, the railroad hired 50 Chinese workers and 50 more. </a:t>
            </a:r>
          </a:p>
        </p:txBody>
      </p:sp>
    </p:spTree>
    <p:extLst>
      <p:ext uri="{BB962C8B-B14F-4D97-AF65-F5344CB8AC3E}">
        <p14:creationId xmlns:p14="http://schemas.microsoft.com/office/powerpoint/2010/main" val="268130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person, old&#10;&#10;Description automatically generated">
            <a:extLst>
              <a:ext uri="{FF2B5EF4-FFF2-40B4-BE49-F238E27FC236}">
                <a16:creationId xmlns:a16="http://schemas.microsoft.com/office/drawing/2014/main" id="{5210AB89-EAB7-4B78-B64E-38E9BD801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507" y="1165404"/>
            <a:ext cx="5046705" cy="45271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Ten Percent Plan</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ten percent plan was a presidential proclamation administered by President Abraham Lincoln on December 8, 1863, during the Civil War. </a:t>
            </a:r>
          </a:p>
          <a:p>
            <a:pPr marL="171450" indent="-171450">
              <a:buFont typeface="Arial" panose="020B0604020202020204" pitchFamily="34" charset="0"/>
              <a:buChar char="•"/>
            </a:pPr>
            <a:r>
              <a:rPr lang="en-US" sz="1000" dirty="0"/>
              <a:t>By 1863, the Union Army had forced the Confederate Army out of several parts of the South, and some Confederate states were ready to revive their governments.</a:t>
            </a:r>
          </a:p>
          <a:p>
            <a:pPr marL="171450" indent="-171450">
              <a:buFont typeface="Arial" panose="020B0604020202020204" pitchFamily="34" charset="0"/>
              <a:buChar char="•"/>
            </a:pPr>
            <a:r>
              <a:rPr lang="en-US" sz="1000" dirty="0"/>
              <a:t> Lincoln's plan set a process through which this postwar reconstruction could come about.</a:t>
            </a:r>
          </a:p>
          <a:p>
            <a:pPr marL="171450" indent="-171450">
              <a:buFont typeface="Arial" panose="020B0604020202020204" pitchFamily="34" charset="0"/>
              <a:buChar char="•"/>
            </a:pPr>
            <a:r>
              <a:rPr lang="en-US" sz="1000" dirty="0"/>
              <a:t>A part of President Lincoln's objectives for the postwar Reconstruction of the South, this proclamation legislated that a state in rebellion against the US federal government could be reintegrated into the Union when 10% of the 1860 vote count from that state had taken an oath of allegiance to the US and committed to accept Emancipation. </a:t>
            </a:r>
          </a:p>
          <a:p>
            <a:pPr marL="171450" indent="-171450">
              <a:buFont typeface="Arial" panose="020B0604020202020204" pitchFamily="34" charset="0"/>
              <a:buChar char="•"/>
            </a:pPr>
            <a:r>
              <a:rPr lang="en-US" sz="1000" dirty="0"/>
              <a:t>Voters could then select representatives to draft rectified state constitutions and designate new state governments. </a:t>
            </a:r>
          </a:p>
        </p:txBody>
      </p:sp>
    </p:spTree>
    <p:extLst>
      <p:ext uri="{BB962C8B-B14F-4D97-AF65-F5344CB8AC3E}">
        <p14:creationId xmlns:p14="http://schemas.microsoft.com/office/powerpoint/2010/main" val="33966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military uniform, old&#10;&#10;Description automatically generated">
            <a:extLst>
              <a:ext uri="{FF2B5EF4-FFF2-40B4-BE49-F238E27FC236}">
                <a16:creationId xmlns:a16="http://schemas.microsoft.com/office/drawing/2014/main" id="{4131896D-512F-46BF-B69D-0C6B0CE78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72293"/>
            <a:ext cx="5319317" cy="49966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Workers</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But the need for labor increased, and white workers were reluctant to do such backbreaking, hazardous work.</a:t>
            </a:r>
          </a:p>
          <a:p>
            <a:pPr marL="171450" indent="-171450">
              <a:buFont typeface="Arial" panose="020B0604020202020204" pitchFamily="34" charset="0"/>
              <a:buChar char="•"/>
            </a:pPr>
            <a:r>
              <a:rPr lang="en-US" sz="1000" dirty="0"/>
              <a:t>Leland Stanford, president of Central Pacific, former California governor, and founder of Stanford University told Congress in 1865 that most of the railroad labor force were Chinese. </a:t>
            </a:r>
          </a:p>
          <a:p>
            <a:pPr marL="171450" indent="-171450">
              <a:buFont typeface="Arial" panose="020B0604020202020204" pitchFamily="34" charset="0"/>
              <a:buChar char="•"/>
            </a:pPr>
            <a:r>
              <a:rPr lang="en-US" sz="1000" dirty="0"/>
              <a:t>Without them," he said, "it would be unthinkable to complete the western portion of this great national enterprise within the time required by the Acts of Congress."</a:t>
            </a:r>
          </a:p>
          <a:p>
            <a:pPr marL="171450" indent="-171450">
              <a:buFont typeface="Arial" panose="020B0604020202020204" pitchFamily="34" charset="0"/>
              <a:buChar char="•"/>
            </a:pPr>
            <a:r>
              <a:rPr lang="en-US" sz="1000" dirty="0"/>
              <a:t>Hong Kong and China were as close in travel time as the eastern U.S. The Irish, who made up most of the Union Pacific workforce, which was laying tracks westward from Omaha, did not come out to California in large numbers until after the fruition of the Transcontinental.</a:t>
            </a:r>
          </a:p>
          <a:p>
            <a:pPr marL="171450" indent="-171450">
              <a:buFont typeface="Arial" panose="020B0604020202020204" pitchFamily="34" charset="0"/>
              <a:buChar char="•"/>
            </a:pPr>
            <a:r>
              <a:rPr lang="en-US" sz="1000" dirty="0"/>
              <a:t> Their duties included everything from unskilled labor to blacksmithing, tunneling, and carpentry, according to the Project, with most work done with hand tools.</a:t>
            </a:r>
          </a:p>
          <a:p>
            <a:pPr marL="171450" indent="-171450">
              <a:buFont typeface="Arial" panose="020B0604020202020204" pitchFamily="34" charset="0"/>
              <a:buChar char="•"/>
            </a:pPr>
            <a:r>
              <a:rPr lang="en-US" sz="1000" dirty="0"/>
              <a:t>Of course, the large number of immigrants working for Central Pacific and their hard work didn't mean they were well-treated or well-compensated for their actions. </a:t>
            </a:r>
          </a:p>
          <a:p>
            <a:pPr marL="171450" indent="-171450">
              <a:buFont typeface="Arial" panose="020B0604020202020204" pitchFamily="34" charset="0"/>
              <a:buChar char="•"/>
            </a:pPr>
            <a:r>
              <a:rPr lang="en-US" sz="1000" dirty="0"/>
              <a:t>Chinese workers hired in 1864 were paid $26 a month, working six days a week. </a:t>
            </a:r>
          </a:p>
          <a:p>
            <a:pPr marL="171450" indent="-171450">
              <a:buFont typeface="Arial" panose="020B0604020202020204" pitchFamily="34" charset="0"/>
              <a:buChar char="•"/>
            </a:pPr>
            <a:r>
              <a:rPr lang="en-US" sz="1000" dirty="0"/>
              <a:t>They eventually held an eight-day strike in June of 1867.</a:t>
            </a:r>
          </a:p>
        </p:txBody>
      </p:sp>
    </p:spTree>
    <p:extLst>
      <p:ext uri="{BB962C8B-B14F-4D97-AF65-F5344CB8AC3E}">
        <p14:creationId xmlns:p14="http://schemas.microsoft.com/office/powerpoint/2010/main" val="415034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posing for a photo&#10;&#10;Description automatically generated with medium confidence">
            <a:extLst>
              <a:ext uri="{FF2B5EF4-FFF2-40B4-BE49-F238E27FC236}">
                <a16:creationId xmlns:a16="http://schemas.microsoft.com/office/drawing/2014/main" id="{847D274E-E798-4F05-ADD9-C45E5BF31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406" y="1042587"/>
            <a:ext cx="4924509" cy="454048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Workers</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Chinese received 30-50 percent lower wages than whites for the same job and had to pay for their foodstuffs. </a:t>
            </a:r>
          </a:p>
          <a:p>
            <a:pPr marL="171450" indent="-171450">
              <a:buFont typeface="Arial" panose="020B0604020202020204" pitchFamily="34" charset="0"/>
              <a:buChar char="•"/>
            </a:pPr>
            <a:r>
              <a:rPr lang="en-US" sz="1000" dirty="0"/>
              <a:t>They also had the most complex and risky work, including tunneling and using explosives.</a:t>
            </a:r>
          </a:p>
          <a:p>
            <a:pPr marL="171450" indent="-171450">
              <a:buFont typeface="Arial" panose="020B0604020202020204" pitchFamily="34" charset="0"/>
              <a:buChar char="•"/>
            </a:pPr>
            <a:r>
              <a:rPr lang="en-US" sz="1000" dirty="0"/>
              <a:t> They protested these and the long hours and used their collective strength to challenge the company. </a:t>
            </a:r>
          </a:p>
          <a:p>
            <a:pPr marL="171450" indent="-171450">
              <a:buFont typeface="Arial" panose="020B0604020202020204" pitchFamily="34" charset="0"/>
              <a:buChar char="•"/>
            </a:pPr>
            <a:r>
              <a:rPr lang="en-US" sz="1000" dirty="0"/>
              <a:t>There is also evidence they faced physical abuse at times from some supervisors.</a:t>
            </a:r>
          </a:p>
          <a:p>
            <a:pPr marL="171450" indent="-171450">
              <a:buFont typeface="Arial" panose="020B0604020202020204" pitchFamily="34" charset="0"/>
              <a:buChar char="•"/>
            </a:pPr>
            <a:r>
              <a:rPr lang="en-US" sz="1000" dirty="0"/>
              <a:t>The strike ended without pay parity after Central Pacific cut off food, transportation, and supplies to the Chinese living in camps, but, Chang says, they did not hold the strike in vain. </a:t>
            </a:r>
          </a:p>
          <a:p>
            <a:pPr marL="171450" indent="-171450">
              <a:buFont typeface="Arial" panose="020B0604020202020204" pitchFamily="34" charset="0"/>
              <a:buChar char="•"/>
            </a:pPr>
            <a:r>
              <a:rPr lang="en-US" sz="1000" dirty="0"/>
              <a:t>Working conditions improved following the strike. They scared the pants off the company leaders.</a:t>
            </a:r>
          </a:p>
          <a:p>
            <a:pPr marL="171450" indent="-171450">
              <a:buFont typeface="Arial" panose="020B0604020202020204" pitchFamily="34" charset="0"/>
              <a:buChar char="•"/>
            </a:pPr>
            <a:r>
              <a:rPr lang="en-US" sz="1000" dirty="0"/>
              <a:t>Despite Chinese workers' contributions to building America's historic infrastructure project, their history is often overlooked.</a:t>
            </a:r>
          </a:p>
        </p:txBody>
      </p:sp>
    </p:spTree>
    <p:extLst>
      <p:ext uri="{BB962C8B-B14F-4D97-AF65-F5344CB8AC3E}">
        <p14:creationId xmlns:p14="http://schemas.microsoft.com/office/powerpoint/2010/main" val="165087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group, crowd&#10;&#10;Description automatically generated">
            <a:extLst>
              <a:ext uri="{FF2B5EF4-FFF2-40B4-BE49-F238E27FC236}">
                <a16:creationId xmlns:a16="http://schemas.microsoft.com/office/drawing/2014/main" id="{6D8263FD-45A4-4358-B01B-1D17D22D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455" y="1060941"/>
            <a:ext cx="4409971" cy="47717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Freedmen's Bureau</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Freedmen's Bureau was established in 1865 by Congress to help millions of formerly enslaved Black people and poor whites in the South in the aftermath of the Civil War. </a:t>
            </a:r>
          </a:p>
          <a:p>
            <a:pPr marL="171450" indent="-171450">
              <a:buFont typeface="Arial" panose="020B0604020202020204" pitchFamily="34" charset="0"/>
              <a:buChar char="•"/>
            </a:pPr>
            <a:r>
              <a:rPr lang="en-US" sz="1000" dirty="0"/>
              <a:t>The Freedmen's Bureau provided food, housing, and medical aid, established schools, and offered legal assistance. </a:t>
            </a:r>
          </a:p>
          <a:p>
            <a:pPr marL="171450" indent="-171450">
              <a:buFont typeface="Arial" panose="020B0604020202020204" pitchFamily="34" charset="0"/>
              <a:buChar char="•"/>
            </a:pPr>
            <a:r>
              <a:rPr lang="en-US" sz="1000" dirty="0"/>
              <a:t>It also attempted to settle formerly enslaved people on land confiscated or abandoned during the war.</a:t>
            </a:r>
          </a:p>
          <a:p>
            <a:pPr marL="171450" indent="-171450">
              <a:buFont typeface="Arial" panose="020B0604020202020204" pitchFamily="34" charset="0"/>
              <a:buChar char="•"/>
            </a:pPr>
            <a:r>
              <a:rPr lang="en-US" sz="1000" dirty="0"/>
              <a:t> However, they prevented the Bureau from fully carrying out its programs due to a shortage of funds and personnel and the politics of race and Reconstruction.</a:t>
            </a:r>
          </a:p>
          <a:p>
            <a:pPr marL="171450" indent="-171450">
              <a:buFont typeface="Arial" panose="020B0604020202020204" pitchFamily="34" charset="0"/>
              <a:buChar char="•"/>
            </a:pPr>
            <a:r>
              <a:rPr lang="en-US" sz="1000" dirty="0"/>
              <a:t>Congress established the Freedmen's Bureau on March 3, 1865, two months before Confederate General Robert E Lee surrendered to the Union's Ulysses S Grant at Appomattox Court House, Virginia, effectively ending the Civil War. </a:t>
            </a:r>
          </a:p>
          <a:p>
            <a:pPr marL="171450" indent="-171450">
              <a:buFont typeface="Arial" panose="020B0604020202020204" pitchFamily="34" charset="0"/>
              <a:buChar char="•"/>
            </a:pPr>
            <a:r>
              <a:rPr lang="en-US" sz="1000" dirty="0"/>
              <a:t>Intended as a temporary agency to last the duration of the war and one year afterward, the Bureau was placed under the authority of the War Department, and most of its original employees were Civil War soldiers.</a:t>
            </a:r>
          </a:p>
        </p:txBody>
      </p:sp>
    </p:spTree>
    <p:extLst>
      <p:ext uri="{BB962C8B-B14F-4D97-AF65-F5344CB8AC3E}">
        <p14:creationId xmlns:p14="http://schemas.microsoft.com/office/powerpoint/2010/main" val="85970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10;&#10;Description automatically generated">
            <a:extLst>
              <a:ext uri="{FF2B5EF4-FFF2-40B4-BE49-F238E27FC236}">
                <a16:creationId xmlns:a16="http://schemas.microsoft.com/office/drawing/2014/main" id="{7D1A0968-269F-4921-A452-B07E5040F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282" y="1018309"/>
            <a:ext cx="4603335" cy="48506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Freedmen's Bureau</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America's Reconstruction era was turbulent, as the nation struggled to rebuild the South and transition the 4 million newly freed blacks from slavery to a free-labor society.</a:t>
            </a:r>
          </a:p>
          <a:p>
            <a:pPr marL="171450" indent="-171450">
              <a:buFont typeface="Arial" panose="020B0604020202020204" pitchFamily="34" charset="0"/>
              <a:buChar char="•"/>
            </a:pPr>
            <a:r>
              <a:rPr lang="en-US" sz="1000" dirty="0"/>
              <a:t>There was no tradition of government responsibility for a huge refugee population and no bureaucracy to administer significant welfare, employment, and land reform program. </a:t>
            </a:r>
          </a:p>
          <a:p>
            <a:pPr marL="171450" indent="-171450">
              <a:buFont typeface="Arial" panose="020B0604020202020204" pitchFamily="34" charset="0"/>
              <a:buChar char="•"/>
            </a:pPr>
            <a:r>
              <a:rPr lang="en-US" sz="1000" dirty="0"/>
              <a:t>From the start, the Bureau faced resistance from various sources, including many white Southerners.</a:t>
            </a:r>
          </a:p>
          <a:p>
            <a:pPr marL="171450" indent="-171450">
              <a:buFont typeface="Arial" panose="020B0604020202020204" pitchFamily="34" charset="0"/>
              <a:buChar char="•"/>
            </a:pPr>
            <a:r>
              <a:rPr lang="en-US" sz="1000" dirty="0"/>
              <a:t> Another leading opponent was President Andrew Johnson, who assumed office in April 1865 following the assassination of Abraham Lincoln.</a:t>
            </a:r>
          </a:p>
          <a:p>
            <a:pPr marL="171450" indent="-171450">
              <a:buFont typeface="Arial" panose="020B0604020202020204" pitchFamily="34" charset="0"/>
              <a:buChar char="•"/>
            </a:pPr>
            <a:r>
              <a:rPr lang="en-US" sz="1000" dirty="0"/>
              <a:t>When Congress introduced a bill in February 1866 to extend the Bureau's tenure and give it new legal powers, Johnson vetoed the proposed legislation because it interfered with states' rights, gave preference to one group of citizens over another, and would impose a substantial financial burden on the federal government, among other issues.</a:t>
            </a:r>
          </a:p>
          <a:p>
            <a:pPr marL="171450" indent="-171450">
              <a:buFont typeface="Arial" panose="020B0604020202020204" pitchFamily="34" charset="0"/>
              <a:buChar char="•"/>
            </a:pPr>
            <a:r>
              <a:rPr lang="en-US" sz="1000" dirty="0"/>
              <a:t>In July that same year, Congress overrode the president's veto and passed a revised bill version.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33929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women in a room&#10;&#10;Description automatically generated with low confidence">
            <a:extLst>
              <a:ext uri="{FF2B5EF4-FFF2-40B4-BE49-F238E27FC236}">
                <a16:creationId xmlns:a16="http://schemas.microsoft.com/office/drawing/2014/main" id="{09BBEF0C-E45C-454E-80F0-76113A07D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443" y="1186051"/>
            <a:ext cx="4707279" cy="44858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Freedmen's Bureau</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However, Johnson became embroiled in a bitter fight with the Radical Republicans in Congress, who viewed the president's Reconstruction policies as too lenient, and the Freedmen's Bureau suffered as a result. </a:t>
            </a:r>
          </a:p>
          <a:p>
            <a:pPr marL="171450" indent="-171450">
              <a:buFont typeface="Arial" panose="020B0604020202020204" pitchFamily="34" charset="0"/>
              <a:buChar char="•"/>
            </a:pPr>
            <a:r>
              <a:rPr lang="en-US" sz="1000" dirty="0"/>
              <a:t>Johnson's actions, which included pardoning many former Confederates, restoring their land, and removing bureau employees he thought were too sympathetic to blacks, undermined the Bureau's authority.</a:t>
            </a:r>
          </a:p>
          <a:p>
            <a:pPr marL="171450" indent="-171450">
              <a:buFont typeface="Arial" panose="020B0604020202020204" pitchFamily="34" charset="0"/>
              <a:buChar char="•"/>
            </a:pPr>
            <a:r>
              <a:rPr lang="en-US" sz="1000" dirty="0"/>
              <a:t>The Bureau's mission was further muddled by the fact that even among the agency's supporters in Congress and its personnel, there was disagreement over what type of assistance the government should provide and for how long. </a:t>
            </a:r>
          </a:p>
          <a:p>
            <a:pPr marL="171450" indent="-171450">
              <a:buFont typeface="Arial" panose="020B0604020202020204" pitchFamily="34" charset="0"/>
              <a:buChar char="•"/>
            </a:pPr>
            <a:r>
              <a:rPr lang="en-US" sz="1000" dirty="0"/>
              <a:t>The Freedmen's Bureau was organized into districts covering the 11 former rebel states, the border states of Maryland, Kentucky, and West Virginia, and Washington, D.C. Each section was headed by an assistant commissioner.</a:t>
            </a:r>
          </a:p>
          <a:p>
            <a:pPr marL="171450" indent="-171450">
              <a:buFont typeface="Arial" panose="020B0604020202020204" pitchFamily="34" charset="0"/>
              <a:buChar char="•"/>
            </a:pPr>
            <a:r>
              <a:rPr lang="en-US" sz="1000" dirty="0"/>
              <a:t>The Bureau's achievements varied from one location to another and from one agent to the next. </a:t>
            </a:r>
          </a:p>
          <a:p>
            <a:pPr marL="171450" indent="-171450">
              <a:buFont typeface="Arial" panose="020B0604020202020204" pitchFamily="34" charset="0"/>
              <a:buChar char="•"/>
            </a:pPr>
            <a:r>
              <a:rPr lang="en-US" sz="1000" dirty="0"/>
              <a:t>Over its course of existence, the Bureau was underfunded and understaffed, with just 900 agents at its peak. </a:t>
            </a:r>
          </a:p>
        </p:txBody>
      </p:sp>
    </p:spTree>
    <p:extLst>
      <p:ext uri="{BB962C8B-B14F-4D97-AF65-F5344CB8AC3E}">
        <p14:creationId xmlns:p14="http://schemas.microsoft.com/office/powerpoint/2010/main" val="235015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together&#10;&#10;Description automatically generated with low confidence">
            <a:extLst>
              <a:ext uri="{FF2B5EF4-FFF2-40B4-BE49-F238E27FC236}">
                <a16:creationId xmlns:a16="http://schemas.microsoft.com/office/drawing/2014/main" id="{D3BACDB3-2996-4B09-9C85-466E87FE9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572" y="1080242"/>
            <a:ext cx="4632591" cy="47887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Freedmen's Bureau</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Bureau agents, who acted essentially as social workers and were frequently the only federal representatives in Southern communities, were subjected to ridicule and violence from whites, who viewed the agents as interfering in local affairs by trying to assist blacks. </a:t>
            </a:r>
          </a:p>
          <a:p>
            <a:pPr marL="171450" indent="-171450">
              <a:buFont typeface="Arial" panose="020B0604020202020204" pitchFamily="34" charset="0"/>
              <a:buChar char="•"/>
            </a:pPr>
            <a:r>
              <a:rPr lang="en-US" sz="1000" dirty="0"/>
              <a:t>While some agents were corrupt or incompetent, others were hardworking and brave people who made significant contributions.</a:t>
            </a:r>
          </a:p>
          <a:p>
            <a:pPr marL="171450" indent="-171450">
              <a:buFont typeface="Arial" panose="020B0604020202020204" pitchFamily="34" charset="0"/>
              <a:buChar char="•"/>
            </a:pPr>
            <a:r>
              <a:rPr lang="en-US" sz="1000" dirty="0"/>
              <a:t>During its years of operation, the Freedmen's Bureau fed millions of people, built hospitals and provided medical aid, negotiated labor contracts for ex-slaves, and settled labor disputes. </a:t>
            </a:r>
          </a:p>
          <a:p>
            <a:pPr marL="171450" indent="-171450">
              <a:buFont typeface="Arial" panose="020B0604020202020204" pitchFamily="34" charset="0"/>
              <a:buChar char="•"/>
            </a:pPr>
            <a:r>
              <a:rPr lang="en-US" sz="1000" dirty="0"/>
              <a:t>It also helped formerly enslaved people legalize marriages, locate lost relatives, and assist black veterans. </a:t>
            </a:r>
          </a:p>
          <a:p>
            <a:pPr marL="171450" indent="-171450">
              <a:buFont typeface="Arial" panose="020B0604020202020204" pitchFamily="34" charset="0"/>
              <a:buChar char="•"/>
            </a:pPr>
            <a:r>
              <a:rPr lang="en-US" sz="1000" dirty="0"/>
              <a:t>The Bureau also was instrumental in building thousands of schools for blacks and helped to found such colleges as Howard University in Washington DC. </a:t>
            </a:r>
          </a:p>
          <a:p>
            <a:pPr marL="171450" indent="-171450">
              <a:buFont typeface="Arial" panose="020B0604020202020204" pitchFamily="34" charset="0"/>
              <a:buChar char="•"/>
            </a:pPr>
            <a:r>
              <a:rPr lang="en-US" sz="1000" dirty="0"/>
              <a:t>The Bureau frequently worked with the American Missionary Association and other private charity organizations.</a:t>
            </a:r>
          </a:p>
        </p:txBody>
      </p:sp>
    </p:spTree>
    <p:extLst>
      <p:ext uri="{BB962C8B-B14F-4D97-AF65-F5344CB8AC3E}">
        <p14:creationId xmlns:p14="http://schemas.microsoft.com/office/powerpoint/2010/main" val="230735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ground, old&#10;&#10;Description automatically generated">
            <a:extLst>
              <a:ext uri="{FF2B5EF4-FFF2-40B4-BE49-F238E27FC236}">
                <a16:creationId xmlns:a16="http://schemas.microsoft.com/office/drawing/2014/main" id="{02A9DC25-BFE8-43AA-BB9E-A60C09EDD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205" y="1144415"/>
            <a:ext cx="4430045" cy="456460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Freedmen's Bureau</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Additionally, with little success, the Bureau tried to promote land redistribution.</a:t>
            </a:r>
          </a:p>
          <a:p>
            <a:pPr marL="171450" indent="-171450">
              <a:buFont typeface="Arial" panose="020B0604020202020204" pitchFamily="34" charset="0"/>
              <a:buChar char="•"/>
            </a:pPr>
            <a:r>
              <a:rPr lang="en-US" sz="1000" dirty="0"/>
              <a:t> However, most of the confiscated or abandoned Confederate land was eventually restored to the original owners, so there was little opportunity for black land ownership, which was seen as a means to success in society.</a:t>
            </a:r>
          </a:p>
          <a:p>
            <a:pPr marL="171450" indent="-171450">
              <a:buFont typeface="Arial" panose="020B0604020202020204" pitchFamily="34" charset="0"/>
              <a:buChar char="•"/>
            </a:pPr>
            <a:r>
              <a:rPr lang="en-US" sz="1000" dirty="0"/>
              <a:t>In the summer of 1872, Congress, responding partly to pressure from white Southerners, dismantled the Freedmen's Bureau. Since that time, historians have debated the agency's effectiveness.</a:t>
            </a:r>
          </a:p>
          <a:p>
            <a:pPr marL="171450" indent="-171450">
              <a:buFont typeface="Arial" panose="020B0604020202020204" pitchFamily="34" charset="0"/>
              <a:buChar char="•"/>
            </a:pPr>
            <a:r>
              <a:rPr lang="en-US" sz="1000" dirty="0"/>
              <a:t> A lack of funding, coupled with the politics of race and Reconstruction, meant that the Bureau could not carry out all of its initiatives and failed to provide long-term protection for blacks or ensure any objective measure of racial equality. </a:t>
            </a:r>
          </a:p>
          <a:p>
            <a:pPr marL="171450" indent="-171450">
              <a:buFont typeface="Arial" panose="020B0604020202020204" pitchFamily="34" charset="0"/>
              <a:buChar char="•"/>
            </a:pPr>
            <a:r>
              <a:rPr lang="en-US" sz="1000" dirty="0"/>
              <a:t>However, the Bureau's efforts signal the federal government's introduction into social welfare and labor relations issues.</a:t>
            </a:r>
          </a:p>
        </p:txBody>
      </p:sp>
    </p:spTree>
    <p:extLst>
      <p:ext uri="{BB962C8B-B14F-4D97-AF65-F5344CB8AC3E}">
        <p14:creationId xmlns:p14="http://schemas.microsoft.com/office/powerpoint/2010/main" val="360719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CEB2AAC0-CD98-4FF2-A265-E56FB2474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263" y="1184011"/>
            <a:ext cx="4710903" cy="43682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the evening of April 14, 1865, John Wilkes Booth, a famous actor and Confederate supporter assassinated President Abraham Lincoln at Ford's Theatre in Washington, DC. </a:t>
            </a:r>
          </a:p>
          <a:p>
            <a:pPr marL="171450" indent="-171450">
              <a:buFont typeface="Arial" panose="020B0604020202020204" pitchFamily="34" charset="0"/>
              <a:buChar char="•"/>
            </a:pPr>
            <a:r>
              <a:rPr lang="en-US" sz="1000" dirty="0"/>
              <a:t>The attack came only five days after Confederate General Robert E. Lee surrendered his massive army at Appomattox Court House, Virginia, effectively ending the American Civil War.</a:t>
            </a:r>
          </a:p>
          <a:p>
            <a:pPr marL="171450" indent="-171450">
              <a:buFont typeface="Arial" panose="020B0604020202020204" pitchFamily="34" charset="0"/>
              <a:buChar char="•"/>
            </a:pPr>
            <a:r>
              <a:rPr lang="en-US" sz="1000" dirty="0"/>
              <a:t>John Wilkes Booth was a Maryland native born in 1838 into a household of prominent actors.</a:t>
            </a:r>
          </a:p>
          <a:p>
            <a:pPr marL="171450" indent="-171450">
              <a:buFont typeface="Arial" panose="020B0604020202020204" pitchFamily="34" charset="0"/>
              <a:buChar char="•"/>
            </a:pPr>
            <a:r>
              <a:rPr lang="en-US" sz="1000" dirty="0"/>
              <a:t> Booth would ultimately take the stage, appearing in 1855 in Shakespeare's Richard III in Baltimore.</a:t>
            </a:r>
          </a:p>
          <a:p>
            <a:pPr marL="171450" indent="-171450">
              <a:buFont typeface="Arial" panose="020B0604020202020204" pitchFamily="34" charset="0"/>
              <a:buChar char="•"/>
            </a:pPr>
            <a:r>
              <a:rPr lang="en-US" sz="1000" dirty="0"/>
              <a:t>Despite his Confederate compassion, Booth stayed in the North during the Civil War, pursuing a thriving career as an actor. </a:t>
            </a:r>
          </a:p>
          <a:p>
            <a:pPr marL="171450" indent="-171450">
              <a:buFont typeface="Arial" panose="020B0604020202020204" pitchFamily="34" charset="0"/>
              <a:buChar char="•"/>
            </a:pPr>
            <a:r>
              <a:rPr lang="en-US" sz="1000" dirty="0"/>
              <a:t>But as the war entered its final stages, he and several associates hatched a plot to kidnap the president and take him to Richmond, the Confederate capital.</a:t>
            </a:r>
          </a:p>
          <a:p>
            <a:pPr marL="171450" indent="-171450">
              <a:buFont typeface="Arial" panose="020B0604020202020204" pitchFamily="34" charset="0"/>
              <a:buChar char="•"/>
            </a:pPr>
            <a:r>
              <a:rPr lang="en-US" sz="1000" dirty="0"/>
              <a:t>On March 20, 1865, the day of the planned kidnapping, Abraham Lincoln failed to appear at the spot where Booth and his six fellow schemers lay in wait, hindering their planned abduction. </a:t>
            </a:r>
          </a:p>
        </p:txBody>
      </p:sp>
    </p:spTree>
    <p:extLst>
      <p:ext uri="{BB962C8B-B14F-4D97-AF65-F5344CB8AC3E}">
        <p14:creationId xmlns:p14="http://schemas.microsoft.com/office/powerpoint/2010/main" val="1667629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5EB5E63-7B8C-4182-ABAC-7413972CC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31" y="1119042"/>
            <a:ext cx="4597812" cy="47499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Two weeks later, Richmond fell to Union forces, and on April 9, General Robert E Lee surrendered at Appomattox Court House.</a:t>
            </a:r>
          </a:p>
          <a:p>
            <a:pPr marL="171450" indent="-171450">
              <a:buFont typeface="Arial" panose="020B0604020202020204" pitchFamily="34" charset="0"/>
              <a:buChar char="•"/>
            </a:pPr>
            <a:r>
              <a:rPr lang="en-US" sz="1000" dirty="0"/>
              <a:t>Learning that Lincoln was to attend Laura Keene's acclaimed performance of "Our American Cousin" at Ford's Theatre in Washington, DC, on April 14, Booth masterminded a plan even more sinister than abduction.</a:t>
            </a:r>
          </a:p>
          <a:p>
            <a:pPr marL="171450" indent="-171450">
              <a:buFont typeface="Arial" panose="020B0604020202020204" pitchFamily="34" charset="0"/>
              <a:buChar char="•"/>
            </a:pPr>
            <a:r>
              <a:rPr lang="en-US" sz="1000" dirty="0"/>
              <a:t>He and his co-conspirators considered the simultaneous assassination of Lincoln, Vice President, and Secretary of State —the president and two of his possible successors—would throw the US government into disarray.</a:t>
            </a:r>
          </a:p>
          <a:p>
            <a:pPr marL="171450" indent="-171450">
              <a:buFont typeface="Arial" panose="020B0604020202020204" pitchFamily="34" charset="0"/>
              <a:buChar char="•"/>
            </a:pPr>
            <a:r>
              <a:rPr lang="en-US" sz="1000" dirty="0"/>
              <a:t>The Lincolns arrived late for the comedy, but the president was reportedly in a fine mood and laughed jovially during the production.</a:t>
            </a:r>
          </a:p>
          <a:p>
            <a:pPr marL="171450" indent="-171450">
              <a:buFont typeface="Arial" panose="020B0604020202020204" pitchFamily="34" charset="0"/>
              <a:buChar char="•"/>
            </a:pPr>
            <a:r>
              <a:rPr lang="en-US" sz="1000" dirty="0"/>
              <a:t> Lincoln occupied a private box above the stage with his wife Mary Todd Lincoln, a young army officer named Henry Rathbone, and Rathbone's fiancé, Clara Harris, the daughter of New York Senator Ira Harris.</a:t>
            </a:r>
          </a:p>
        </p:txBody>
      </p:sp>
    </p:spTree>
    <p:extLst>
      <p:ext uri="{BB962C8B-B14F-4D97-AF65-F5344CB8AC3E}">
        <p14:creationId xmlns:p14="http://schemas.microsoft.com/office/powerpoint/2010/main" val="4035243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several&#10;&#10;Description automatically generated">
            <a:extLst>
              <a:ext uri="{FF2B5EF4-FFF2-40B4-BE49-F238E27FC236}">
                <a16:creationId xmlns:a16="http://schemas.microsoft.com/office/drawing/2014/main" id="{024CB211-5D0E-4E6D-872A-40D6217C3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775" y="1058528"/>
            <a:ext cx="5249437" cy="47409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At 10:15, Booth slipped into the box and fired his .44-caliber single-shot derringer pistol into the back of Lincoln's head. </a:t>
            </a:r>
          </a:p>
          <a:p>
            <a:pPr marL="171450" indent="-171450">
              <a:buFont typeface="Arial" panose="020B0604020202020204" pitchFamily="34" charset="0"/>
              <a:buChar char="•"/>
            </a:pPr>
            <a:r>
              <a:rPr lang="en-US" sz="1000" dirty="0"/>
              <a:t>After stabbing Rathbone, who instantly rushed at him in the shoulder, Booth jumped onto the stage and shouted, "Sic Semper tyrannis!"  or "Thus ever to tyrants!"—the Virginia state motto).</a:t>
            </a:r>
          </a:p>
          <a:p>
            <a:pPr marL="171450" indent="-171450">
              <a:buFont typeface="Arial" panose="020B0604020202020204" pitchFamily="34" charset="0"/>
              <a:buChar char="•"/>
            </a:pPr>
            <a:r>
              <a:rPr lang="en-US" sz="1000" dirty="0"/>
              <a:t>At first, the crowd diagnosed the unfolding drama as part of the production, but a scream from the first lady told them otherwise.</a:t>
            </a:r>
          </a:p>
          <a:p>
            <a:pPr marL="171450" indent="-171450">
              <a:buFont typeface="Arial" panose="020B0604020202020204" pitchFamily="34" charset="0"/>
              <a:buChar char="•"/>
            </a:pPr>
            <a:r>
              <a:rPr lang="en-US" sz="1000" dirty="0"/>
              <a:t> Although Booth broke his leg in the fall, he managed to leave the theater and flee from Washington on horseback.</a:t>
            </a:r>
          </a:p>
          <a:p>
            <a:pPr marL="171450" indent="-171450">
              <a:buFont typeface="Arial" panose="020B0604020202020204" pitchFamily="34" charset="0"/>
              <a:buChar char="•"/>
            </a:pPr>
            <a:r>
              <a:rPr lang="en-US" sz="1000" dirty="0"/>
              <a:t>A 23-year-old doctor named Charles </a:t>
            </a:r>
            <a:r>
              <a:rPr lang="en-US" sz="1000" dirty="0" err="1"/>
              <a:t>Leale</a:t>
            </a:r>
            <a:r>
              <a:rPr lang="en-US" sz="1000" dirty="0"/>
              <a:t> was in the audience and hurried to the presidential box immediately upon hearing the shot and Mary Lincoln's scream. </a:t>
            </a:r>
          </a:p>
          <a:p>
            <a:pPr marL="171450" indent="-171450">
              <a:buFont typeface="Arial" panose="020B0604020202020204" pitchFamily="34" charset="0"/>
              <a:buChar char="•"/>
            </a:pPr>
            <a:r>
              <a:rPr lang="en-US" sz="1000" dirty="0"/>
              <a:t>He found the president slouched in his chair, paralyzed and laboring to breathe.</a:t>
            </a:r>
          </a:p>
        </p:txBody>
      </p:sp>
    </p:spTree>
    <p:extLst>
      <p:ext uri="{BB962C8B-B14F-4D97-AF65-F5344CB8AC3E}">
        <p14:creationId xmlns:p14="http://schemas.microsoft.com/office/powerpoint/2010/main" val="197608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6EA52E0D-AEA4-4C5A-B56C-779A713A7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680" y="1167513"/>
            <a:ext cx="5093532" cy="452297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Ten Percent Plan</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All Southerners save for high-ranking Confederate army officers and government officials would be awarded full amnesty. </a:t>
            </a:r>
          </a:p>
          <a:p>
            <a:pPr marL="171450" indent="-171450">
              <a:buFont typeface="Arial" panose="020B0604020202020204" pitchFamily="34" charset="0"/>
              <a:buChar char="•"/>
            </a:pPr>
            <a:r>
              <a:rPr lang="en-US" sz="1000" dirty="0"/>
              <a:t>Lincoln assured Southerners that he would defend their private property, not their slaves. </a:t>
            </a:r>
          </a:p>
          <a:p>
            <a:pPr marL="171450" indent="-171450">
              <a:buFont typeface="Arial" panose="020B0604020202020204" pitchFamily="34" charset="0"/>
              <a:buChar char="•"/>
            </a:pPr>
            <a:r>
              <a:rPr lang="en-US" sz="1000" dirty="0"/>
              <a:t>By 1864, Louisiana, Tennessee, and Arkansas had appointed fully functioning Unionist governments.</a:t>
            </a:r>
          </a:p>
          <a:p>
            <a:pPr marL="171450" indent="-171450">
              <a:buFont typeface="Arial" panose="020B0604020202020204" pitchFamily="34" charset="0"/>
              <a:buChar char="•"/>
            </a:pPr>
            <a:r>
              <a:rPr lang="en-US" sz="1000" dirty="0"/>
              <a:t>This policy was meant to curtail the war by presenting a sensible peace plan.</a:t>
            </a:r>
          </a:p>
          <a:p>
            <a:pPr marL="171450" indent="-171450">
              <a:buFont typeface="Arial" panose="020B0604020202020204" pitchFamily="34" charset="0"/>
              <a:buChar char="•"/>
            </a:pPr>
            <a:r>
              <a:rPr lang="en-US" sz="1000" dirty="0"/>
              <a:t> They also planned to advance their emancipation policy by pressing the new governments to abolish slavery.</a:t>
            </a:r>
          </a:p>
          <a:p>
            <a:pPr marL="171450" indent="-171450">
              <a:buFont typeface="Arial" panose="020B0604020202020204" pitchFamily="34" charset="0"/>
              <a:buChar char="•"/>
            </a:pPr>
            <a:r>
              <a:rPr lang="en-US" sz="1000" dirty="0"/>
              <a:t>Most moderate Republicans in Congress backed the president's proposal for Reconstruction because they wanted to bring a speedy end to the war. </a:t>
            </a:r>
          </a:p>
        </p:txBody>
      </p:sp>
    </p:spTree>
    <p:extLst>
      <p:ext uri="{BB962C8B-B14F-4D97-AF65-F5344CB8AC3E}">
        <p14:creationId xmlns:p14="http://schemas.microsoft.com/office/powerpoint/2010/main" val="1013849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decorated, several&#10;&#10;Description automatically generated">
            <a:extLst>
              <a:ext uri="{FF2B5EF4-FFF2-40B4-BE49-F238E27FC236}">
                <a16:creationId xmlns:a16="http://schemas.microsoft.com/office/drawing/2014/main" id="{865A820C-EAB1-4E44-9F2E-4AA052EAB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692" y="1266523"/>
            <a:ext cx="4677428" cy="43249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Several soldiers carried Lincoln to a boardinghouse across the street and placed him on a bed. </a:t>
            </a:r>
          </a:p>
          <a:p>
            <a:pPr marL="171450" indent="-171450">
              <a:buFont typeface="Arial" panose="020B0604020202020204" pitchFamily="34" charset="0"/>
              <a:buChar char="•"/>
            </a:pPr>
            <a:r>
              <a:rPr lang="en-US" sz="1000" dirty="0"/>
              <a:t>When the surgeon general reached the house, he deduced that Lincoln could not be saved and would probably die at night.</a:t>
            </a:r>
          </a:p>
          <a:p>
            <a:pPr marL="171450" indent="-171450">
              <a:buFont typeface="Arial" panose="020B0604020202020204" pitchFamily="34" charset="0"/>
              <a:buChar char="•"/>
            </a:pPr>
            <a:r>
              <a:rPr lang="en-US" sz="1000" dirty="0"/>
              <a:t>Vice President Andrew Johnson, members of Lincoln's cabinet, and several of his closest friends stood guard by the president's bedside in the boardinghouse. </a:t>
            </a:r>
          </a:p>
          <a:p>
            <a:pPr marL="171450" indent="-171450">
              <a:buFont typeface="Arial" panose="020B0604020202020204" pitchFamily="34" charset="0"/>
              <a:buChar char="•"/>
            </a:pPr>
            <a:r>
              <a:rPr lang="en-US" sz="1000" dirty="0"/>
              <a:t>The first lady lay on a bed in an adjacent room with her eldest son, Robert Todd Lincoln, at her side, overcome with shock and grief.</a:t>
            </a:r>
          </a:p>
          <a:p>
            <a:pPr marL="171450" indent="-171450">
              <a:buFont typeface="Arial" panose="020B0604020202020204" pitchFamily="34" charset="0"/>
              <a:buChar char="•"/>
            </a:pPr>
            <a:r>
              <a:rPr lang="en-US" sz="1000" dirty="0"/>
              <a:t> Ultimately, Lincoln was pronounced dead at 7:22 a.m. on April 15, 1865, at 56.</a:t>
            </a:r>
          </a:p>
          <a:p>
            <a:pPr marL="171450" indent="-171450">
              <a:buFont typeface="Arial" panose="020B0604020202020204" pitchFamily="34" charset="0"/>
              <a:buChar char="•"/>
            </a:pPr>
            <a:r>
              <a:rPr lang="en-US" sz="1000" dirty="0"/>
              <a:t>News of the president's death traveled quickly. By the end of the day, flags across the country flew at half-mast, businesses were shut, and people who had just delighted at the end of the Civil War now staggered from Lincoln's shocking assassination.</a:t>
            </a:r>
          </a:p>
        </p:txBody>
      </p:sp>
    </p:spTree>
    <p:extLst>
      <p:ext uri="{BB962C8B-B14F-4D97-AF65-F5344CB8AC3E}">
        <p14:creationId xmlns:p14="http://schemas.microsoft.com/office/powerpoint/2010/main" val="42182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around a car&#10;&#10;Description automatically generated with medium confidence">
            <a:extLst>
              <a:ext uri="{FF2B5EF4-FFF2-40B4-BE49-F238E27FC236}">
                <a16:creationId xmlns:a16="http://schemas.microsoft.com/office/drawing/2014/main" id="{13E3C629-7F51-4BF6-9D97-F0748A3FB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9799"/>
            <a:ext cx="5097410" cy="46384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April 18, they carried Lincoln's body to the Capitol dome. </a:t>
            </a:r>
          </a:p>
          <a:p>
            <a:pPr marL="171450" indent="-171450">
              <a:buFont typeface="Arial" panose="020B0604020202020204" pitchFamily="34" charset="0"/>
              <a:buChar char="•"/>
            </a:pPr>
            <a:r>
              <a:rPr lang="en-US" sz="1000" dirty="0"/>
              <a:t>Three days later, his remains were boarded onto a train that brought him to Springfield, Illinois, where he had lived before becoming president.</a:t>
            </a:r>
          </a:p>
          <a:p>
            <a:pPr marL="171450" indent="-171450">
              <a:buFont typeface="Arial" panose="020B0604020202020204" pitchFamily="34" charset="0"/>
              <a:buChar char="•"/>
            </a:pPr>
            <a:r>
              <a:rPr lang="en-US" sz="1000" dirty="0"/>
              <a:t>Lincoln and his son, William Wallace Lincoln ("Willie"), who died in the White House of typhoid fever in 1862, were interred on May 4, 1865, at Oak Ridge Cemetery near Springfield. </a:t>
            </a:r>
          </a:p>
          <a:p>
            <a:pPr marL="171450" indent="-171450">
              <a:buFont typeface="Arial" panose="020B0604020202020204" pitchFamily="34" charset="0"/>
              <a:buChar char="•"/>
            </a:pPr>
            <a:r>
              <a:rPr lang="en-US" sz="1000" dirty="0"/>
              <a:t>Tens of thousands of Americans lined the railroad route and paid their respects to their fallen leader during the train's solemn progression through the North.</a:t>
            </a:r>
          </a:p>
          <a:p>
            <a:pPr marL="171450" indent="-171450">
              <a:buFont typeface="Arial" panose="020B0604020202020204" pitchFamily="34" charset="0"/>
              <a:buChar char="•"/>
            </a:pPr>
            <a:r>
              <a:rPr lang="en-US" sz="1000" dirty="0"/>
              <a:t> Mary Todd Lincoln was so overwhelmed that she took to her bed for weeks and missed the funeral. She was soon outcast from society for her vocal grief.</a:t>
            </a:r>
          </a:p>
          <a:p>
            <a:pPr marL="171450" indent="-171450">
              <a:buFont typeface="Arial" panose="020B0604020202020204" pitchFamily="34" charset="0"/>
              <a:buChar char="•"/>
            </a:pPr>
            <a:r>
              <a:rPr lang="en-US" sz="1000" dirty="0"/>
              <a:t>As the nation grieved, Union soldiers were hot on John Wilkes Booth's trail, which many in the audience had instantly recognized.</a:t>
            </a:r>
          </a:p>
          <a:p>
            <a:pPr marL="171450" indent="-171450">
              <a:buFont typeface="Arial" panose="020B0604020202020204" pitchFamily="34" charset="0"/>
              <a:buChar char="•"/>
            </a:pPr>
            <a:r>
              <a:rPr lang="en-US" sz="1000" dirty="0"/>
              <a:t> After fleeing the capital, he and an abettor, David Herold, made their way across the Anacostia River and headed toward southern Maryland.</a:t>
            </a:r>
          </a:p>
        </p:txBody>
      </p:sp>
    </p:spTree>
    <p:extLst>
      <p:ext uri="{BB962C8B-B14F-4D97-AF65-F5344CB8AC3E}">
        <p14:creationId xmlns:p14="http://schemas.microsoft.com/office/powerpoint/2010/main" val="2155971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watching a horse race&#10;&#10;Description automatically generated with low confidence">
            <a:extLst>
              <a:ext uri="{FF2B5EF4-FFF2-40B4-BE49-F238E27FC236}">
                <a16:creationId xmlns:a16="http://schemas.microsoft.com/office/drawing/2014/main" id="{09C8C71F-9447-46EA-BD7C-05F9296D7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494" y="1099710"/>
            <a:ext cx="4547863" cy="46585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Lincoln Assassination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They sought sanctuary from Thomas A Jones, a Confederate agent, before securing a boat to row across the Potomac to Virginia. </a:t>
            </a:r>
          </a:p>
          <a:p>
            <a:pPr marL="171450" indent="-171450">
              <a:buFont typeface="Arial" panose="020B0604020202020204" pitchFamily="34" charset="0"/>
              <a:buChar char="•"/>
            </a:pPr>
            <a:r>
              <a:rPr lang="en-US" sz="1000" dirty="0"/>
              <a:t>The pair stopped at the home of Samuel Mudd, a doctor who treated Booth's broken leg. Mudd's actions earned him a life sentence that was later commuted.</a:t>
            </a:r>
          </a:p>
          <a:p>
            <a:pPr marL="171450" indent="-171450">
              <a:buFont typeface="Arial" panose="020B0604020202020204" pitchFamily="34" charset="0"/>
              <a:buChar char="•"/>
            </a:pPr>
            <a:r>
              <a:rPr lang="en-US" sz="1000" dirty="0"/>
              <a:t>On April 26, Union troops encircled the Virginia barn where Booth and Herold were hiding and set fire to it, hoping to flush the fugitives out. </a:t>
            </a:r>
          </a:p>
          <a:p>
            <a:pPr marL="171450" indent="-171450">
              <a:buFont typeface="Arial" panose="020B0604020202020204" pitchFamily="34" charset="0"/>
              <a:buChar char="•"/>
            </a:pPr>
            <a:r>
              <a:rPr lang="en-US" sz="1000" dirty="0"/>
              <a:t>As the blaze intensified, a sergeant shot Booth in the neck, allegedly because the killer had lifted his gun as if to attack. </a:t>
            </a:r>
          </a:p>
          <a:p>
            <a:pPr marL="171450" indent="-171450">
              <a:buFont typeface="Arial" panose="020B0604020202020204" pitchFamily="34" charset="0"/>
              <a:buChar char="•"/>
            </a:pPr>
            <a:r>
              <a:rPr lang="en-US" sz="1000" dirty="0"/>
              <a:t>Herold yielded, but Booth stayed inside.</a:t>
            </a:r>
          </a:p>
          <a:p>
            <a:pPr marL="171450" indent="-171450">
              <a:buFont typeface="Arial" panose="020B0604020202020204" pitchFamily="34" charset="0"/>
              <a:buChar char="•"/>
            </a:pPr>
            <a:r>
              <a:rPr lang="en-US" sz="1000" dirty="0"/>
              <a:t>Carried out of the building alive, Booth remained for three hours before gazing at his hands and uttering his last words: "Useless, useless."</a:t>
            </a:r>
          </a:p>
          <a:p>
            <a:pPr marL="171450" indent="-171450">
              <a:buFont typeface="Arial" panose="020B0604020202020204" pitchFamily="34" charset="0"/>
              <a:buChar char="•"/>
            </a:pPr>
            <a:r>
              <a:rPr lang="en-US" sz="1000" dirty="0"/>
              <a:t>Four of Booth's co-conspirators were sentenced for their part in the assassination and executed by hanging on July 7, 1865. </a:t>
            </a:r>
          </a:p>
          <a:p>
            <a:pPr marL="171450" indent="-171450">
              <a:buFont typeface="Arial" panose="020B0604020202020204" pitchFamily="34" charset="0"/>
              <a:buChar char="•"/>
            </a:pPr>
            <a:r>
              <a:rPr lang="en-US" sz="1000" dirty="0"/>
              <a:t>They included David Herold and Mary Surratt, the first woman put to death by the federal government, whose boardinghouse had acted as a meeting place for the would-be kidnappers.</a:t>
            </a:r>
          </a:p>
        </p:txBody>
      </p:sp>
    </p:spTree>
    <p:extLst>
      <p:ext uri="{BB962C8B-B14F-4D97-AF65-F5344CB8AC3E}">
        <p14:creationId xmlns:p14="http://schemas.microsoft.com/office/powerpoint/2010/main" val="1586836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long hair&#10;&#10;Description automatically generated with medium confidence">
            <a:extLst>
              <a:ext uri="{FF2B5EF4-FFF2-40B4-BE49-F238E27FC236}">
                <a16:creationId xmlns:a16="http://schemas.microsoft.com/office/drawing/2014/main" id="{1670EAFA-DEA9-42A2-A987-8642FC84C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866" y="1297084"/>
            <a:ext cx="4375651" cy="44053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Wild Bill Hickok</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James Butler Hickok, better known as "Wild Bill" Hickok, was a folk hero of the American Old West known for his life on the frontier as a soldier, scout, lawman, gambler, showman, and actor, and for his involvement in many famous gunfights.</a:t>
            </a:r>
          </a:p>
          <a:p>
            <a:pPr marL="171450" indent="-171450">
              <a:buFont typeface="Arial" panose="020B0604020202020204" pitchFamily="34" charset="0"/>
              <a:buChar char="•"/>
            </a:pPr>
            <a:r>
              <a:rPr lang="en-US" sz="1000" dirty="0"/>
              <a:t> He earned much notoriety in his own time, much of it bolstered by the many outlandish and often fabricated tales he told about himself. </a:t>
            </a:r>
          </a:p>
          <a:p>
            <a:pPr marL="171450" indent="-171450">
              <a:buFont typeface="Arial" panose="020B0604020202020204" pitchFamily="34" charset="0"/>
              <a:buChar char="•"/>
            </a:pPr>
            <a:r>
              <a:rPr lang="en-US" sz="1000" dirty="0"/>
              <a:t>Some contemporary reports of his exploits are known to be fictitious, but they remain the basis of much of his fame and reputation.</a:t>
            </a:r>
          </a:p>
          <a:p>
            <a:pPr marL="171450" indent="-171450">
              <a:buFont typeface="Arial" panose="020B0604020202020204" pitchFamily="34" charset="0"/>
              <a:buChar char="•"/>
            </a:pPr>
            <a:r>
              <a:rPr lang="en-US" sz="1000" dirty="0"/>
              <a:t>Drawn to a ruffian lifestyle, he headed west at age 18 as a fugitive from justice, working as a stagecoach driver and later as a lawman in Kansas and Nebraska frontier territories. </a:t>
            </a:r>
          </a:p>
          <a:p>
            <a:pPr marL="171450" indent="-171450">
              <a:buFont typeface="Arial" panose="020B0604020202020204" pitchFamily="34" charset="0"/>
              <a:buChar char="•"/>
            </a:pPr>
            <a:r>
              <a:rPr lang="en-US" sz="1000" dirty="0"/>
              <a:t>He fought and spied for the Union Army during the American Civil War and gained publicity as a scout, marksman, actor, and professional gambler after the war. </a:t>
            </a:r>
          </a:p>
          <a:p>
            <a:pPr marL="171450" indent="-171450">
              <a:buFont typeface="Arial" panose="020B0604020202020204" pitchFamily="34" charset="0"/>
              <a:buChar char="•"/>
            </a:pPr>
            <a:r>
              <a:rPr lang="en-US" sz="1000" dirty="0"/>
              <a:t>He was involved in several notable shootouts during his life.</a:t>
            </a:r>
          </a:p>
          <a:p>
            <a:pPr marL="171450" indent="-171450">
              <a:buFont typeface="Arial" panose="020B0604020202020204" pitchFamily="34" charset="0"/>
              <a:buChar char="•"/>
            </a:pPr>
            <a:r>
              <a:rPr lang="en-US" sz="1000" dirty="0"/>
              <a:t>Much of his career is known to have been exaggerated by himself and contemporary mythmakers. </a:t>
            </a:r>
          </a:p>
        </p:txBody>
      </p:sp>
    </p:spTree>
    <p:extLst>
      <p:ext uri="{BB962C8B-B14F-4D97-AF65-F5344CB8AC3E}">
        <p14:creationId xmlns:p14="http://schemas.microsoft.com/office/powerpoint/2010/main" val="52285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AB828EF7-DDC8-4317-BED1-5ADB9C0BD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737" y="1154602"/>
            <a:ext cx="4500785" cy="43961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Wild Bill Hickok</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While in Springfield, Hickok and a local gambler named Davis Tutt had several disagreements over unpaid gambling debts and their common affection for the same women. </a:t>
            </a:r>
          </a:p>
          <a:p>
            <a:pPr marL="171450" indent="-171450">
              <a:buFont typeface="Arial" panose="020B0604020202020204" pitchFamily="34" charset="0"/>
              <a:buChar char="•"/>
            </a:pPr>
            <a:r>
              <a:rPr lang="en-US" sz="1000" dirty="0"/>
              <a:t>Hickok lost a gold watch to Tutt in a poker game. </a:t>
            </a:r>
          </a:p>
          <a:p>
            <a:pPr marL="171450" indent="-171450">
              <a:buFont typeface="Arial" panose="020B0604020202020204" pitchFamily="34" charset="0"/>
              <a:buChar char="•"/>
            </a:pPr>
            <a:r>
              <a:rPr lang="en-US" sz="1000" dirty="0"/>
              <a:t>The watch had great sentimental value to Hickok, so he asked Tutt not to wear it in public. </a:t>
            </a:r>
          </a:p>
          <a:p>
            <a:pPr marL="171450" indent="-171450">
              <a:buFont typeface="Arial" panose="020B0604020202020204" pitchFamily="34" charset="0"/>
              <a:buChar char="•"/>
            </a:pPr>
            <a:r>
              <a:rPr lang="en-US" sz="1000" dirty="0"/>
              <a:t>They initially agreed not to fight over the watch, but when Hickok saw Tutt wearing it, he warned him to stay away.</a:t>
            </a:r>
          </a:p>
          <a:p>
            <a:pPr marL="171450" indent="-171450">
              <a:buFont typeface="Arial" panose="020B0604020202020204" pitchFamily="34" charset="0"/>
              <a:buChar char="•"/>
            </a:pPr>
            <a:r>
              <a:rPr lang="en-US" sz="1000" dirty="0"/>
              <a:t> On July 21, 1865, the two men faced off in Springfield's town square, standing sideways before drawing and firing their weapons. </a:t>
            </a:r>
          </a:p>
          <a:p>
            <a:pPr marL="171450" indent="-171450">
              <a:buFont typeface="Arial" panose="020B0604020202020204" pitchFamily="34" charset="0"/>
              <a:buChar char="•"/>
            </a:pPr>
            <a:r>
              <a:rPr lang="en-US" sz="1000" dirty="0"/>
              <a:t>Their quick-draw duel was recorded as the first of its kind.</a:t>
            </a:r>
          </a:p>
          <a:p>
            <a:pPr marL="171450" indent="-171450">
              <a:buFont typeface="Arial" panose="020B0604020202020204" pitchFamily="34" charset="0"/>
              <a:buChar char="•"/>
            </a:pPr>
            <a:r>
              <a:rPr lang="en-US" sz="1000" dirty="0"/>
              <a:t>Tutt's shot missed, but Hickok's struck Tutt through the heart from about 75 yards away. </a:t>
            </a:r>
          </a:p>
          <a:p>
            <a:pPr marL="171450" indent="-171450">
              <a:buFont typeface="Arial" panose="020B0604020202020204" pitchFamily="34" charset="0"/>
              <a:buChar char="•"/>
            </a:pPr>
            <a:r>
              <a:rPr lang="en-US" sz="1000" dirty="0"/>
              <a:t>Tutt called out, "Boys, I'm killed", before he collapsed and died.</a:t>
            </a:r>
          </a:p>
        </p:txBody>
      </p:sp>
    </p:spTree>
    <p:extLst>
      <p:ext uri="{BB962C8B-B14F-4D97-AF65-F5344CB8AC3E}">
        <p14:creationId xmlns:p14="http://schemas.microsoft.com/office/powerpoint/2010/main" val="360067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4183E714-E171-4293-A5A2-F9FC52A4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53" y="1203366"/>
            <a:ext cx="4782796" cy="46656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Wild Bill Hickok</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On August 1, 1876, Hickok played poker at </a:t>
            </a:r>
            <a:r>
              <a:rPr lang="en-US" sz="1000" dirty="0" err="1"/>
              <a:t>Nuttal</a:t>
            </a:r>
            <a:r>
              <a:rPr lang="en-US" sz="1000" dirty="0"/>
              <a:t> &amp; Mann's Saloon No. 10 in Deadwood, Dakota Territory. </a:t>
            </a:r>
          </a:p>
          <a:p>
            <a:pPr marL="171450" indent="-171450">
              <a:buFont typeface="Arial" panose="020B0604020202020204" pitchFamily="34" charset="0"/>
              <a:buChar char="•"/>
            </a:pPr>
            <a:r>
              <a:rPr lang="en-US" sz="1000" dirty="0"/>
              <a:t>When a seat opened at the table, a drunk man named Jack McCall sat down to play. </a:t>
            </a:r>
          </a:p>
          <a:p>
            <a:pPr marL="171450" indent="-171450">
              <a:buFont typeface="Arial" panose="020B0604020202020204" pitchFamily="34" charset="0"/>
              <a:buChar char="•"/>
            </a:pPr>
            <a:r>
              <a:rPr lang="en-US" sz="1000" dirty="0"/>
              <a:t>McCall lost heavily.</a:t>
            </a:r>
          </a:p>
          <a:p>
            <a:pPr marL="171450" indent="-171450">
              <a:buFont typeface="Arial" panose="020B0604020202020204" pitchFamily="34" charset="0"/>
              <a:buChar char="•"/>
            </a:pPr>
            <a:r>
              <a:rPr lang="en-US" sz="1000" dirty="0"/>
              <a:t> Hickok encouraged McCall to quit the game until he could cover his losses and offered to give him money for breakfast. </a:t>
            </a:r>
          </a:p>
          <a:p>
            <a:pPr marL="171450" indent="-171450">
              <a:buFont typeface="Arial" panose="020B0604020202020204" pitchFamily="34" charset="0"/>
              <a:buChar char="•"/>
            </a:pPr>
            <a:r>
              <a:rPr lang="en-US" sz="1000" dirty="0"/>
              <a:t>Although McCall accepted the money, he was insulted. The next day, Hickok was playing poker again. </a:t>
            </a:r>
          </a:p>
          <a:p>
            <a:pPr marL="171450" indent="-171450">
              <a:buFont typeface="Arial" panose="020B0604020202020204" pitchFamily="34" charset="0"/>
              <a:buChar char="•"/>
            </a:pPr>
            <a:r>
              <a:rPr lang="en-US" sz="1000" dirty="0"/>
              <a:t>He usually sat with his back to a wall so he could see the entrance, but the only seat available when he joined the game was a chair facing away from the door. </a:t>
            </a:r>
          </a:p>
          <a:p>
            <a:pPr marL="171450" indent="-171450">
              <a:buFont typeface="Arial" panose="020B0604020202020204" pitchFamily="34" charset="0"/>
              <a:buChar char="•"/>
            </a:pPr>
            <a:r>
              <a:rPr lang="en-US" sz="1000" dirty="0"/>
              <a:t>He twice asked another man at the table, Charles Rich, to change seats with him, but Rich refused. </a:t>
            </a:r>
          </a:p>
        </p:txBody>
      </p:sp>
    </p:spTree>
    <p:extLst>
      <p:ext uri="{BB962C8B-B14F-4D97-AF65-F5344CB8AC3E}">
        <p14:creationId xmlns:p14="http://schemas.microsoft.com/office/powerpoint/2010/main" val="410494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E9CC71E8-952D-41EF-B9FD-D392D1C77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531" y="1177893"/>
            <a:ext cx="4476632" cy="45022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Wild Bill Hickok</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McCall entered the saloon, walked up behind Hickok, drew his Colt Model 1873 Single Action Army .45-caliber revolver, and shouted, "Damn you! Take that!" before shooting Hickok in the back of the head at point-blank range. Hickok died instantly. </a:t>
            </a:r>
          </a:p>
          <a:p>
            <a:pPr marL="171450" indent="-171450">
              <a:buFont typeface="Arial" panose="020B0604020202020204" pitchFamily="34" charset="0"/>
              <a:buChar char="•"/>
            </a:pPr>
            <a:r>
              <a:rPr lang="en-US" sz="1000" dirty="0"/>
              <a:t>The bullet emerged through his right cheek and struck another player, Captain William Massie, in the left wrist. </a:t>
            </a:r>
          </a:p>
          <a:p>
            <a:pPr marL="171450" indent="-171450">
              <a:buFont typeface="Arial" panose="020B0604020202020204" pitchFamily="34" charset="0"/>
              <a:buChar char="•"/>
            </a:pPr>
            <a:r>
              <a:rPr lang="en-US" sz="1000" dirty="0"/>
              <a:t>Hickok may have told his friend Charlie Utter and others traveling with them that he thought someone would kill him in Deadwood.</a:t>
            </a:r>
          </a:p>
          <a:p>
            <a:pPr marL="171450" indent="-171450">
              <a:buFont typeface="Arial" panose="020B0604020202020204" pitchFamily="34" charset="0"/>
              <a:buChar char="•"/>
            </a:pPr>
            <a:r>
              <a:rPr lang="en-US" sz="1000" dirty="0"/>
              <a:t>A 5-card stud poker hand lays on a table showing black aces and eights, with the hole-card face down.</a:t>
            </a:r>
          </a:p>
          <a:p>
            <a:pPr marL="171450" indent="-171450">
              <a:buFont typeface="Arial" panose="020B0604020202020204" pitchFamily="34" charset="0"/>
              <a:buChar char="•"/>
            </a:pPr>
            <a:r>
              <a:rPr lang="en-US" sz="1000" dirty="0"/>
              <a:t>The poker hand purportedly held by Hickok at his demise</a:t>
            </a:r>
          </a:p>
          <a:p>
            <a:pPr marL="171450" indent="-171450">
              <a:buFont typeface="Arial" panose="020B0604020202020204" pitchFamily="34" charset="0"/>
              <a:buChar char="•"/>
            </a:pPr>
            <a:r>
              <a:rPr lang="en-US" sz="1000" dirty="0"/>
              <a:t>Hickok was playing five-card stud or five-card draw when he was shot. </a:t>
            </a:r>
          </a:p>
          <a:p>
            <a:pPr marL="171450" indent="-171450">
              <a:buFont typeface="Arial" panose="020B0604020202020204" pitchFamily="34" charset="0"/>
              <a:buChar char="•"/>
            </a:pPr>
            <a:r>
              <a:rPr lang="en-US" sz="1000" dirty="0"/>
              <a:t>He was holding two pairs: black aces and black eights (although there is some dispute as to the suit of one of the aces, diamond vs. spade) as his "up cards," which has since become widely known as the "dead man's hand.“</a:t>
            </a:r>
          </a:p>
          <a:p>
            <a:pPr marL="171450" indent="-171450">
              <a:buFont typeface="Arial" panose="020B0604020202020204" pitchFamily="34" charset="0"/>
              <a:buChar char="•"/>
            </a:pPr>
            <a:r>
              <a:rPr lang="en-US" sz="1000" dirty="0"/>
              <a:t> The identity of the fifth card (his "hole card") is also the subject of debate.</a:t>
            </a:r>
          </a:p>
        </p:txBody>
      </p:sp>
    </p:spTree>
    <p:extLst>
      <p:ext uri="{BB962C8B-B14F-4D97-AF65-F5344CB8AC3E}">
        <p14:creationId xmlns:p14="http://schemas.microsoft.com/office/powerpoint/2010/main" val="2559424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garment&#10;&#10;Description automatically generated with low confidence">
            <a:extLst>
              <a:ext uri="{FF2B5EF4-FFF2-40B4-BE49-F238E27FC236}">
                <a16:creationId xmlns:a16="http://schemas.microsoft.com/office/drawing/2014/main" id="{EA24D662-2A33-4673-BB61-CE245C79D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173" y="1085316"/>
            <a:ext cx="5113105" cy="455757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Ku Klux Klan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Founded in 1865, the Ku Klux Klan spread into almost every southern state by 1870. </a:t>
            </a:r>
          </a:p>
          <a:p>
            <a:pPr marL="171450" indent="-171450">
              <a:buFont typeface="Arial" panose="020B0604020202020204" pitchFamily="34" charset="0"/>
              <a:buChar char="•"/>
            </a:pPr>
            <a:r>
              <a:rPr lang="en-US" sz="1000" dirty="0"/>
              <a:t>It became a conveyance for white southern resistance to the Republican Party’s Reconstruction-era policies to establish political and economic equality for Black Americans. </a:t>
            </a:r>
          </a:p>
          <a:p>
            <a:pPr marL="171450" indent="-171450">
              <a:buFont typeface="Arial" panose="020B0604020202020204" pitchFamily="34" charset="0"/>
              <a:buChar char="•"/>
            </a:pPr>
            <a:r>
              <a:rPr lang="en-US" sz="1000" dirty="0"/>
              <a:t>Its associates waged an underground campaign of coercion and brutality directed at white and Black Republican leaders. </a:t>
            </a:r>
          </a:p>
          <a:p>
            <a:pPr marL="171450" indent="-171450">
              <a:buFont typeface="Arial" panose="020B0604020202020204" pitchFamily="34" charset="0"/>
              <a:buChar char="•"/>
            </a:pPr>
            <a:r>
              <a:rPr lang="en-US" sz="1000" dirty="0"/>
              <a:t>Though Congress passed legislation designed to curb Klan terrorism, the organization saw its primary goal–the reestablishment of white supremacy–fulfilled through Democratic victories in state legislatures across the South in the 1870s. </a:t>
            </a:r>
          </a:p>
          <a:p>
            <a:pPr marL="171450" indent="-171450">
              <a:buFont typeface="Arial" panose="020B0604020202020204" pitchFamily="34" charset="0"/>
              <a:buChar char="•"/>
            </a:pPr>
            <a:r>
              <a:rPr lang="en-US" sz="1000" dirty="0"/>
              <a:t>A group including many former Confederate veterans founded the first branch of the Ku Klux Klan as a social club in Pulaski, Tennessee, in 1865.</a:t>
            </a:r>
          </a:p>
          <a:p>
            <a:pPr marL="171450" indent="-171450">
              <a:buFont typeface="Arial" panose="020B0604020202020204" pitchFamily="34" charset="0"/>
              <a:buChar char="•"/>
            </a:pPr>
            <a:r>
              <a:rPr lang="en-US" sz="1000" dirty="0"/>
              <a:t> The first two words of the organization’s name are stemmed from the Greek word “</a:t>
            </a:r>
            <a:r>
              <a:rPr lang="en-US" sz="1000" dirty="0" err="1"/>
              <a:t>kyklos</a:t>
            </a:r>
            <a:r>
              <a:rPr lang="en-US" sz="1000" dirty="0"/>
              <a:t>,” meaning circle. </a:t>
            </a:r>
          </a:p>
          <a:p>
            <a:pPr marL="171450" indent="-171450">
              <a:buFont typeface="Arial" panose="020B0604020202020204" pitchFamily="34" charset="0"/>
              <a:buChar char="•"/>
            </a:pPr>
            <a:r>
              <a:rPr lang="en-US" sz="1000" dirty="0"/>
              <a:t>In the summer of 1867, local branches of the Klan met in a general organizing convention and specified what they called an “Invisible Empire of the South.” </a:t>
            </a:r>
          </a:p>
        </p:txBody>
      </p:sp>
    </p:spTree>
    <p:extLst>
      <p:ext uri="{BB962C8B-B14F-4D97-AF65-F5344CB8AC3E}">
        <p14:creationId xmlns:p14="http://schemas.microsoft.com/office/powerpoint/2010/main" val="3191026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ld, white&#10;&#10;Description automatically generated">
            <a:extLst>
              <a:ext uri="{FF2B5EF4-FFF2-40B4-BE49-F238E27FC236}">
                <a16:creationId xmlns:a16="http://schemas.microsoft.com/office/drawing/2014/main" id="{AB4A2E08-142B-4C9C-AECB-60E9F538D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050" y="1064423"/>
            <a:ext cx="5004265" cy="48045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Ku Klux Klan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Leading Confederate general Nathan Bedford Forrest was chosen as the first leader, or “grand wizard,” of the Klan; he presided over a hierarchy of grand dragons, grand titans, and grand </a:t>
            </a:r>
            <a:r>
              <a:rPr lang="en-US" sz="1000" dirty="0" err="1"/>
              <a:t>cyclopses</a:t>
            </a:r>
            <a:r>
              <a:rPr lang="en-US" sz="1000" dirty="0"/>
              <a:t>.</a:t>
            </a:r>
          </a:p>
          <a:p>
            <a:pPr marL="171450" indent="-171450">
              <a:buFont typeface="Arial" panose="020B0604020202020204" pitchFamily="34" charset="0"/>
              <a:buChar char="•"/>
            </a:pPr>
            <a:r>
              <a:rPr lang="en-US" sz="1000" dirty="0"/>
              <a:t>The organization of the Ku Klux Klan coincided with the beginning of the second phase of post-Civil War Reconstruction, put into place by the more radical members of the Republican Party in Congress. </a:t>
            </a:r>
          </a:p>
          <a:p>
            <a:pPr marL="171450" indent="-171450">
              <a:buFont typeface="Arial" panose="020B0604020202020204" pitchFamily="34" charset="0"/>
              <a:buChar char="•"/>
            </a:pPr>
            <a:r>
              <a:rPr lang="en-US" sz="1000" dirty="0"/>
              <a:t>After declining President Andrew Johnson’s relatively forgiving Reconstruction policies from 1865 to 1866, Congress passed the Reconstruction Act over the presidential veto. Under its provisions, the South was divided into five military districts. </a:t>
            </a:r>
          </a:p>
          <a:p>
            <a:pPr marL="171450" indent="-171450">
              <a:buFont typeface="Arial" panose="020B0604020202020204" pitchFamily="34" charset="0"/>
              <a:buChar char="•"/>
            </a:pPr>
            <a:r>
              <a:rPr lang="en-US" sz="1000" dirty="0"/>
              <a:t>Each state was required to approve the 14th Amendment, which granted “equal protection” of the Constitution to formerly enslaved people and enacted universal male suffrage.</a:t>
            </a:r>
          </a:p>
          <a:p>
            <a:pPr marL="171450" indent="-171450">
              <a:buFont typeface="Arial" panose="020B0604020202020204" pitchFamily="34" charset="0"/>
              <a:buChar char="•"/>
            </a:pPr>
            <a:r>
              <a:rPr lang="en-US" sz="1000" dirty="0"/>
              <a:t>From 1867 onward, Black participation in public life in the South became one of the most extreme elements of Reconstruction, as Black people won elections to southern state governments and even to the US Congress. </a:t>
            </a:r>
          </a:p>
          <a:p>
            <a:pPr marL="171450" indent="-171450">
              <a:buFont typeface="Arial" panose="020B0604020202020204" pitchFamily="34" charset="0"/>
              <a:buChar char="•"/>
            </a:pPr>
            <a:r>
              <a:rPr lang="en-US" sz="1000" dirty="0"/>
              <a:t>For its part, the Ku Klux Klan dedicated itself to an underground campaign of violence against Republican leaders and voters (both Black and white) to reverse the policies of Radical Reconstruction and restore white supremacy in the South. </a:t>
            </a:r>
          </a:p>
          <a:p>
            <a:pPr marL="171450" indent="-171450">
              <a:buFont typeface="Arial" panose="020B0604020202020204" pitchFamily="34" charset="0"/>
              <a:buChar char="•"/>
            </a:pPr>
            <a:r>
              <a:rPr lang="en-US" sz="1000" dirty="0"/>
              <a:t>At least 10 percent of the Black legislators elected during the 1867-1868 constitutional conventions became victims of violence during Reconstruction, including seven killed. </a:t>
            </a:r>
          </a:p>
        </p:txBody>
      </p:sp>
    </p:spTree>
    <p:extLst>
      <p:ext uri="{BB962C8B-B14F-4D97-AF65-F5344CB8AC3E}">
        <p14:creationId xmlns:p14="http://schemas.microsoft.com/office/powerpoint/2010/main" val="3309224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FAA370BB-0259-4070-A334-40ADD5EAE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807" y="1175321"/>
            <a:ext cx="4847197" cy="46936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Ku Klux Klan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White Republicans were criticized as “carpetbaggers” and “scalawags,” Black institutions such as schools and churches—symbols of Black liberation—were also marks for Klan attacks.</a:t>
            </a:r>
          </a:p>
          <a:p>
            <a:pPr marL="171450" indent="-171450">
              <a:buFont typeface="Arial" panose="020B0604020202020204" pitchFamily="34" charset="0"/>
              <a:buChar char="•"/>
            </a:pPr>
            <a:r>
              <a:rPr lang="en-US" sz="1000" dirty="0"/>
              <a:t>By 1870, the Ku Klux Klan had branches in nearly every southern state. Even at its height, the Klan did not boast a well-organized structure or clear leadership. </a:t>
            </a:r>
          </a:p>
          <a:p>
            <a:pPr marL="171450" indent="-171450">
              <a:buFont typeface="Arial" panose="020B0604020202020204" pitchFamily="34" charset="0"/>
              <a:buChar char="•"/>
            </a:pPr>
            <a:r>
              <a:rPr lang="en-US" sz="1000" dirty="0"/>
              <a:t>Local Klan members–often wearing masks and dressed in the organization’s signature long white robes and hoods–usually carried out their attacks at night, acting on their own but defending the common goals of defeating Radical Reconstruction and repairing white supremacy in the South. </a:t>
            </a:r>
          </a:p>
          <a:p>
            <a:pPr marL="171450" indent="-171450">
              <a:buFont typeface="Arial" panose="020B0604020202020204" pitchFamily="34" charset="0"/>
              <a:buChar char="•"/>
            </a:pPr>
            <a:r>
              <a:rPr lang="en-US" sz="1000" dirty="0"/>
              <a:t>Klan activity grew mainly in the regions of the South where Black people were a minority or a slight majority of the population and were relatively limited in others. </a:t>
            </a:r>
          </a:p>
          <a:p>
            <a:pPr marL="171450" indent="-171450">
              <a:buFont typeface="Arial" panose="020B0604020202020204" pitchFamily="34" charset="0"/>
              <a:buChar char="•"/>
            </a:pPr>
            <a:r>
              <a:rPr lang="en-US" sz="1000" dirty="0"/>
              <a:t>Among the most notorious zones of Klan activity was South Carolina, where in January 1871, 500 masked men attacked the Union county jail and lynched eight Black prisoners.</a:t>
            </a:r>
          </a:p>
          <a:p>
            <a:pPr marL="171450" indent="-171450">
              <a:buFont typeface="Arial" panose="020B0604020202020204" pitchFamily="34" charset="0"/>
              <a:buChar char="•"/>
            </a:pPr>
            <a:r>
              <a:rPr lang="en-US" sz="1000" dirty="0"/>
              <a:t>Democratic leaders would later attribute Ku Klux Klan violence to poorer southern white people. </a:t>
            </a:r>
          </a:p>
          <a:p>
            <a:pPr marL="171450" indent="-171450">
              <a:buFont typeface="Arial" panose="020B0604020202020204" pitchFamily="34" charset="0"/>
              <a:buChar char="•"/>
            </a:pPr>
            <a:r>
              <a:rPr lang="en-US" sz="1000" dirty="0"/>
              <a:t>Yet, the organization’s membership crossed class lines, from small farmers and laborers to planters, lawyers, merchants, physicians, and ministers. </a:t>
            </a:r>
          </a:p>
        </p:txBody>
      </p:sp>
    </p:spTree>
    <p:extLst>
      <p:ext uri="{BB962C8B-B14F-4D97-AF65-F5344CB8AC3E}">
        <p14:creationId xmlns:p14="http://schemas.microsoft.com/office/powerpoint/2010/main" val="130253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73465414-1A1F-4128-AE64-03706902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404" y="1058425"/>
            <a:ext cx="4796280" cy="47411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Ten Percent Plan</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Yet, other Republicans worried that they would resurrect the planter aristocracy and the blacks would be pushed back into slavery.</a:t>
            </a:r>
          </a:p>
          <a:p>
            <a:pPr marL="171450" indent="-171450">
              <a:buFont typeface="Arial" panose="020B0604020202020204" pitchFamily="34" charset="0"/>
              <a:buChar char="•"/>
            </a:pPr>
            <a:r>
              <a:rPr lang="en-US" sz="1000" dirty="0"/>
              <a:t>Radical Republicans felt Lincoln's plan for Reconstruction was not harsh enough because, from their point of view, the South was guilty of starting the war and earned to be disciplined. Radical Republicans hoped to retain the Reconstruction process, remake Southern society, dissolve the planter aristocracy, redistribute land, grow the industry, and ensure civil liberties for one-time enslaved people. </a:t>
            </a:r>
          </a:p>
          <a:p>
            <a:pPr marL="171450" indent="-171450">
              <a:buFont typeface="Arial" panose="020B0604020202020204" pitchFamily="34" charset="0"/>
              <a:buChar char="•"/>
            </a:pPr>
            <a:r>
              <a:rPr lang="en-US" sz="1000" dirty="0"/>
              <a:t>Although the Radical Republicans were the minority party in Congress, they managed to sway many moderates in the postwar years and came to monopolize Congress in later sessions. </a:t>
            </a:r>
          </a:p>
          <a:p>
            <a:pPr marL="171450" indent="-171450">
              <a:buFont typeface="Arial" panose="020B0604020202020204" pitchFamily="34" charset="0"/>
              <a:buChar char="•"/>
            </a:pPr>
            <a:r>
              <a:rPr lang="en-US" sz="1000" dirty="0"/>
              <a:t>In the summer of 1864, the Radical Republicans enacted a new bill to oppose the plan, known as the Wade–Davis Bill.</a:t>
            </a:r>
          </a:p>
          <a:p>
            <a:pPr marL="171450" indent="-171450">
              <a:buFont typeface="Arial" panose="020B0604020202020204" pitchFamily="34" charset="0"/>
              <a:buChar char="•"/>
            </a:pPr>
            <a:r>
              <a:rPr lang="en-US" sz="1000" dirty="0"/>
              <a:t>The Bill stated that for a state to be readmitted, the bulk of the state would have to take a loyalty oath, not just ten percent. Lincoln later pocket-vetoed this new Bill.</a:t>
            </a:r>
          </a:p>
        </p:txBody>
      </p:sp>
    </p:spTree>
    <p:extLst>
      <p:ext uri="{BB962C8B-B14F-4D97-AF65-F5344CB8AC3E}">
        <p14:creationId xmlns:p14="http://schemas.microsoft.com/office/powerpoint/2010/main" val="315812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ld&#10;&#10;Description automatically generated">
            <a:extLst>
              <a:ext uri="{FF2B5EF4-FFF2-40B4-BE49-F238E27FC236}">
                <a16:creationId xmlns:a16="http://schemas.microsoft.com/office/drawing/2014/main" id="{6E4FBF95-DC61-47CD-90C4-FCF1E52EA167}"/>
              </a:ext>
            </a:extLst>
          </p:cNvPr>
          <p:cNvPicPr>
            <a:picLocks noChangeAspect="1"/>
          </p:cNvPicPr>
          <p:nvPr/>
        </p:nvPicPr>
        <p:blipFill rotWithShape="1">
          <a:blip r:embed="rId4">
            <a:extLst>
              <a:ext uri="{28A0092B-C50C-407E-A947-70E740481C1C}">
                <a14:useLocalDpi xmlns:a14="http://schemas.microsoft.com/office/drawing/2010/main" val="0"/>
              </a:ext>
            </a:extLst>
          </a:blip>
          <a:srcRect l="14090" r="6971"/>
          <a:stretch/>
        </p:blipFill>
        <p:spPr>
          <a:xfrm>
            <a:off x="6096000" y="1033263"/>
            <a:ext cx="4928075" cy="48357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Ku Klux Klan</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171450" indent="-171450">
              <a:buFont typeface="Arial" panose="020B0604020202020204" pitchFamily="34" charset="0"/>
              <a:buChar char="•"/>
            </a:pPr>
            <a:r>
              <a:rPr lang="en-US" sz="1000" dirty="0"/>
              <a:t>In the regions where most Klan activity occurred, local law enforcement officials either belonged to the Klan or refused to act against it. </a:t>
            </a:r>
          </a:p>
          <a:p>
            <a:pPr marL="171450" indent="-171450">
              <a:buFont typeface="Arial" panose="020B0604020202020204" pitchFamily="34" charset="0"/>
              <a:buChar char="•"/>
            </a:pPr>
            <a:r>
              <a:rPr lang="en-US" sz="1000" dirty="0"/>
              <a:t>Even those who arrested accused Klansmen found it difficult to find witnesses willing to testify against them. </a:t>
            </a:r>
          </a:p>
          <a:p>
            <a:pPr marL="171450" indent="-171450">
              <a:buFont typeface="Arial" panose="020B0604020202020204" pitchFamily="34" charset="0"/>
              <a:buChar char="•"/>
            </a:pPr>
            <a:r>
              <a:rPr lang="en-US" sz="1000" dirty="0"/>
              <a:t>Other leading white citizens in the South declined to speak out against the group’s actions, giving them implied approval.</a:t>
            </a:r>
          </a:p>
          <a:p>
            <a:pPr marL="171450" indent="-171450">
              <a:buFont typeface="Arial" panose="020B0604020202020204" pitchFamily="34" charset="0"/>
              <a:buChar char="•"/>
            </a:pPr>
            <a:r>
              <a:rPr lang="en-US" sz="1000" dirty="0"/>
              <a:t> After 1870, Republican state governments in the South turned to Congress for help, resulting in the passage of three Enforcement Acts, the strongest of which was the Ku Klux Klan Act of 1871.</a:t>
            </a:r>
          </a:p>
          <a:p>
            <a:pPr marL="171450" indent="-171450">
              <a:buFont typeface="Arial" panose="020B0604020202020204" pitchFamily="34" charset="0"/>
              <a:buChar char="•"/>
            </a:pPr>
            <a:r>
              <a:rPr lang="en-US" sz="1000" dirty="0"/>
              <a:t>For the first time, the Ku Klux Klan Act designated certain crimes committed by individuals as federal offenses, including conspiracies to deny citizens the right to hold office, serve on juries and enjoy the equal protection of the law.</a:t>
            </a:r>
          </a:p>
          <a:p>
            <a:pPr marL="171450" indent="-171450">
              <a:buFont typeface="Arial" panose="020B0604020202020204" pitchFamily="34" charset="0"/>
              <a:buChar char="•"/>
            </a:pPr>
            <a:r>
              <a:rPr lang="en-US" sz="1000" dirty="0"/>
              <a:t> The act authorized the president to suspend the writ of habeas corpus, arrest accused individuals without charge, and send federal forces to suppress Klan violence. </a:t>
            </a:r>
          </a:p>
          <a:p>
            <a:pPr marL="171450" indent="-171450">
              <a:buFont typeface="Arial" panose="020B0604020202020204" pitchFamily="34" charset="0"/>
              <a:buChar char="•"/>
            </a:pPr>
            <a:r>
              <a:rPr lang="en-US" sz="1000" dirty="0"/>
              <a:t>This expansion of federal authority–which Ulysses S. Grant promptly used in 1871 to crush Klan activity in South Carolina and other areas of the South–outraged Democrats and even alarmed many Republicans. </a:t>
            </a:r>
          </a:p>
          <a:p>
            <a:pPr marL="171450" indent="-171450">
              <a:buFont typeface="Arial" panose="020B0604020202020204" pitchFamily="34" charset="0"/>
              <a:buChar char="•"/>
            </a:pPr>
            <a:r>
              <a:rPr lang="en-US" sz="1000" dirty="0"/>
              <a:t>From the early 1870s onward, white supremacy gradually reasserted its hold on the South as support for Reconstruction weakened; by 1876, the entire South was under Democratic control once again.</a:t>
            </a:r>
          </a:p>
        </p:txBody>
      </p:sp>
    </p:spTree>
    <p:extLst>
      <p:ext uri="{BB962C8B-B14F-4D97-AF65-F5344CB8AC3E}">
        <p14:creationId xmlns:p14="http://schemas.microsoft.com/office/powerpoint/2010/main" val="301698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1866</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Civil Rights Act of 1866 was the first United States federal law to define citizenship and affirm that the law equally protects all citizens.</a:t>
            </a:r>
          </a:p>
          <a:p>
            <a:pPr marL="171450" indent="-171450">
              <a:buFont typeface="Arial" panose="020B0604020202020204" pitchFamily="34" charset="0"/>
              <a:buChar char="•"/>
            </a:pPr>
            <a:r>
              <a:rPr lang="en-US" sz="1000" dirty="0"/>
              <a:t>The Act was passed by Congress in 1866 and vetoed by United States President Andrew Johnson.</a:t>
            </a:r>
          </a:p>
          <a:p>
            <a:pPr marL="171450" indent="-171450">
              <a:buFont typeface="Arial" panose="020B0604020202020204" pitchFamily="34" charset="0"/>
              <a:buChar char="•"/>
            </a:pPr>
            <a:r>
              <a:rPr lang="en-US" sz="1000" dirty="0"/>
              <a:t> In April 1866, Congress again passed the bill to back the Thirteenth Amendment, and Johnson again vetoed it.</a:t>
            </a:r>
          </a:p>
          <a:p>
            <a:pPr marL="171450" indent="-171450">
              <a:buFont typeface="Arial" panose="020B0604020202020204" pitchFamily="34" charset="0"/>
              <a:buChar char="•"/>
            </a:pPr>
            <a:r>
              <a:rPr lang="en-US" sz="1000" dirty="0"/>
              <a:t> Still, a two-thirds majority in each chamber overrode the veto to allow it to become law without a presidential signature.</a:t>
            </a:r>
          </a:p>
          <a:p>
            <a:pPr marL="171450" indent="-171450">
              <a:buFont typeface="Arial" panose="020B0604020202020204" pitchFamily="34" charset="0"/>
              <a:buChar char="•"/>
            </a:pPr>
            <a:r>
              <a:rPr lang="en-US" sz="1000" dirty="0"/>
              <a:t>John Bingham and other members of Congress asserted that Congress did not yet have sufficient constitutional power to enact this law. </a:t>
            </a:r>
          </a:p>
          <a:p>
            <a:pPr marL="171450" indent="-171450">
              <a:buFont typeface="Arial" panose="020B0604020202020204" pitchFamily="34" charset="0"/>
              <a:buChar char="•"/>
            </a:pPr>
            <a:r>
              <a:rPr lang="en-US" sz="1000" dirty="0"/>
              <a:t>Following the passage of the Fourteenth Amendment in 1868, Congress ratified the 1866 Act in 1870.</a:t>
            </a:r>
          </a:p>
        </p:txBody>
      </p:sp>
    </p:spTree>
    <p:extLst>
      <p:ext uri="{BB962C8B-B14F-4D97-AF65-F5344CB8AC3E}">
        <p14:creationId xmlns:p14="http://schemas.microsoft.com/office/powerpoint/2010/main" val="2783858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1866</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Act had three primary goals for the integration of African Americans into American society following the Civil War: </a:t>
            </a:r>
          </a:p>
          <a:p>
            <a:pPr marL="171450" indent="-171450">
              <a:buFont typeface="Arial" panose="020B0604020202020204" pitchFamily="34" charset="0"/>
              <a:buChar char="•"/>
            </a:pPr>
            <a:r>
              <a:rPr lang="en-US" sz="1000" dirty="0"/>
              <a:t>A definition of American citizenship.</a:t>
            </a:r>
          </a:p>
          <a:p>
            <a:pPr marL="171450" indent="-171450">
              <a:buFont typeface="Arial" panose="020B0604020202020204" pitchFamily="34" charset="0"/>
              <a:buChar char="•"/>
            </a:pPr>
            <a:r>
              <a:rPr lang="en-US" sz="1000" dirty="0"/>
              <a:t>The rights which come with this citizenship.</a:t>
            </a:r>
          </a:p>
          <a:p>
            <a:pPr marL="171450" indent="-171450">
              <a:buFont typeface="Arial" panose="020B0604020202020204" pitchFamily="34" charset="0"/>
              <a:buChar char="•"/>
            </a:pPr>
            <a:r>
              <a:rPr lang="en-US" sz="1000" dirty="0"/>
              <a:t>The unlawfulness of depriving any person of citizenship rights "based on race, color, or prior condition of slavery or involuntary servitude" The Act accomplished these three primary objectives.</a:t>
            </a:r>
          </a:p>
          <a:p>
            <a:pPr marL="171450" indent="-171450">
              <a:buFont typeface="Arial" panose="020B0604020202020204" pitchFamily="34" charset="0"/>
              <a:buChar char="•"/>
            </a:pPr>
            <a:r>
              <a:rPr lang="en-US" sz="1000" dirty="0"/>
              <a:t>The author of the Civil Rights Act of 1866 was United States Senator Lyman Trumbull. </a:t>
            </a:r>
          </a:p>
          <a:p>
            <a:pPr marL="171450" indent="-171450">
              <a:buFont typeface="Arial" panose="020B0604020202020204" pitchFamily="34" charset="0"/>
              <a:buChar char="•"/>
            </a:pPr>
            <a:r>
              <a:rPr lang="en-US" sz="1000" dirty="0"/>
              <a:t>On April 5, 1866, the Senate overrode President Andrew Johnson's veto. </a:t>
            </a:r>
          </a:p>
          <a:p>
            <a:pPr marL="171450" indent="-171450">
              <a:buFont typeface="Arial" panose="020B0604020202020204" pitchFamily="34" charset="0"/>
              <a:buChar char="•"/>
            </a:pPr>
            <a:r>
              <a:rPr lang="en-US" sz="1000" dirty="0"/>
              <a:t>This marked the first time the US Congress ever overrode a presidential veto for a substantial piece of legislation.</a:t>
            </a:r>
          </a:p>
          <a:p>
            <a:pPr marL="171450" indent="-171450">
              <a:buFont typeface="Arial" panose="020B0604020202020204" pitchFamily="34" charset="0"/>
              <a:buChar char="•"/>
            </a:pPr>
            <a:r>
              <a:rPr lang="en-US" sz="1000" dirty="0"/>
              <a:t>Senator Lyman Trumbull claimed that Congress had the power to enact it to eliminate a discriminatory "badge of servitude" prohibited by the Thirteenth Amendment. </a:t>
            </a:r>
          </a:p>
        </p:txBody>
      </p:sp>
    </p:spTree>
    <p:extLst>
      <p:ext uri="{BB962C8B-B14F-4D97-AF65-F5344CB8AC3E}">
        <p14:creationId xmlns:p14="http://schemas.microsoft.com/office/powerpoint/2010/main" val="379042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1866</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After the enactment of the Civil Rights Act of 1866 by overriding a presidential veto, some members of Congress supported the Fourteenth Amendment to eradicate doubts about the constitutionality of the Civil Rights Act of 1866 or to ensure that no ensuing Congress could later repeal or alter the main provisions of that Act. </a:t>
            </a:r>
          </a:p>
          <a:p>
            <a:pPr marL="171450" indent="-171450">
              <a:buFont typeface="Arial" panose="020B0604020202020204" pitchFamily="34" charset="0"/>
              <a:buChar char="•"/>
            </a:pPr>
            <a:r>
              <a:rPr lang="en-US" sz="1000" dirty="0"/>
              <a:t>Ratification of the Fourteenth Amendment was completed in 1868, 2 years after officials reenacted the 1866 Act as Section 18 of the Enforcement Act of 1870.</a:t>
            </a:r>
          </a:p>
          <a:p>
            <a:pPr marL="171450" indent="-171450">
              <a:buFont typeface="Arial" panose="020B0604020202020204" pitchFamily="34" charset="0"/>
              <a:buChar char="•"/>
            </a:pPr>
            <a:r>
              <a:rPr lang="en-US" sz="1000" dirty="0"/>
              <a:t>After officials overrode Johnson's veto, the measure became law. </a:t>
            </a:r>
          </a:p>
          <a:p>
            <a:pPr marL="171450" indent="-171450">
              <a:buFont typeface="Arial" panose="020B0604020202020204" pitchFamily="34" charset="0"/>
              <a:buChar char="•"/>
            </a:pPr>
            <a:r>
              <a:rPr lang="en-US" sz="1000" dirty="0"/>
              <a:t>Despite this accomplishment, even some Republicans who had supported the goals of the Civil Rights Act began to doubt that Congress possessed the constitutional power to turn those goals into laws. </a:t>
            </a:r>
          </a:p>
          <a:p>
            <a:pPr marL="171450" indent="-171450">
              <a:buFont typeface="Arial" panose="020B0604020202020204" pitchFamily="34" charset="0"/>
              <a:buChar char="•"/>
            </a:pPr>
            <a:r>
              <a:rPr lang="en-US" sz="1000" dirty="0"/>
              <a:t>The experience provoked radical and moderate Republicans to seek Constitutional guarantees for black rights rather than relying on temporary political majorities.</a:t>
            </a:r>
          </a:p>
          <a:p>
            <a:pPr marL="171450" indent="-171450">
              <a:buFont typeface="Arial" panose="020B0604020202020204" pitchFamily="34" charset="0"/>
              <a:buChar char="•"/>
            </a:pPr>
            <a:r>
              <a:rPr lang="en-US" sz="1000" dirty="0"/>
              <a:t>The actions of groups such as the Ku Klux Klan undermined the Act, meaning it failed to instantly secure African Americans' civil rights.</a:t>
            </a:r>
          </a:p>
          <a:p>
            <a:pPr marL="171450" indent="-171450">
              <a:buFont typeface="Arial" panose="020B0604020202020204" pitchFamily="34" charset="0"/>
              <a:buChar char="•"/>
            </a:pPr>
            <a:r>
              <a:rPr lang="en-US" sz="1000" dirty="0"/>
              <a:t> While it has been illegal in the US to discriminate in employment and housing based on race since 1866, they did not provide federal penalties until the second half of the 20th century</a:t>
            </a:r>
          </a:p>
        </p:txBody>
      </p:sp>
    </p:spTree>
    <p:extLst>
      <p:ext uri="{BB962C8B-B14F-4D97-AF65-F5344CB8AC3E}">
        <p14:creationId xmlns:p14="http://schemas.microsoft.com/office/powerpoint/2010/main" val="3753136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Black Codes were laws governing the conduct of African Americans.</a:t>
            </a:r>
          </a:p>
          <a:p>
            <a:pPr marL="171450" indent="-171450">
              <a:buFont typeface="Arial" panose="020B0604020202020204" pitchFamily="34" charset="0"/>
              <a:buChar char="•"/>
            </a:pPr>
            <a:r>
              <a:rPr lang="en-US" sz="1000" dirty="0"/>
              <a:t> Although Black Codes existed before the Civil War and many Northern states had them; Southern US states codified such laws in everyday practice.</a:t>
            </a:r>
          </a:p>
          <a:p>
            <a:pPr marL="171450" indent="-171450">
              <a:buFont typeface="Arial" panose="020B0604020202020204" pitchFamily="34" charset="0"/>
              <a:buChar char="•"/>
            </a:pPr>
            <a:r>
              <a:rPr lang="en-US" sz="1000" dirty="0"/>
              <a:t> The best known of them were passed in 1865 and 1866 by Southern states after the American Civil War to restrict African Americans' autonomy and to force them to work for low or no wages.</a:t>
            </a:r>
          </a:p>
          <a:p>
            <a:pPr marL="171450" indent="-171450">
              <a:buFont typeface="Arial" panose="020B0604020202020204" pitchFamily="34" charset="0"/>
              <a:buChar char="•"/>
            </a:pPr>
            <a:r>
              <a:rPr lang="en-US" sz="1000" dirty="0"/>
              <a:t>In the first two years after the Civil War, white-dominated Southern legislatures passed Black Codes modeled after the earlier slave codes.</a:t>
            </a:r>
          </a:p>
          <a:p>
            <a:pPr marL="171450" indent="-171450">
              <a:buFont typeface="Arial" panose="020B0604020202020204" pitchFamily="34" charset="0"/>
              <a:buChar char="•"/>
            </a:pPr>
            <a:r>
              <a:rPr lang="en-US" sz="1000" dirty="0"/>
              <a:t> Black Codes were part of the more effective practice of whites trying to preserve political dominance and suppress the freedmen, newly emancipated African Americans. </a:t>
            </a:r>
          </a:p>
          <a:p>
            <a:pPr marL="171450" indent="-171450">
              <a:buFont typeface="Arial" panose="020B0604020202020204" pitchFamily="34" charset="0"/>
              <a:buChar char="•"/>
            </a:pPr>
            <a:r>
              <a:rPr lang="en-US" sz="1000" dirty="0"/>
              <a:t>They were primarily concerned with controlling the movement and labor of freedmen, as a free labor system had replaced slavery. </a:t>
            </a:r>
          </a:p>
          <a:p>
            <a:pPr marL="171450" indent="-171450">
              <a:buFont typeface="Arial" panose="020B0604020202020204" pitchFamily="34" charset="0"/>
              <a:buChar char="•"/>
            </a:pPr>
            <a:r>
              <a:rPr lang="en-US" sz="1000" dirty="0"/>
              <a:t>Although freedmen had been liberated, their lives were greatly restricted by the Black Codes. </a:t>
            </a:r>
          </a:p>
        </p:txBody>
      </p:sp>
    </p:spTree>
    <p:extLst>
      <p:ext uri="{BB962C8B-B14F-4D97-AF65-F5344CB8AC3E}">
        <p14:creationId xmlns:p14="http://schemas.microsoft.com/office/powerpoint/2010/main" val="425683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defining feature of the Black Codes was broad vagrancy law, which permitted local authorities to arrest freed people for minor infractions and commit them to involuntary labor. </a:t>
            </a:r>
          </a:p>
          <a:p>
            <a:pPr marL="171450" indent="-171450">
              <a:buFont typeface="Arial" panose="020B0604020202020204" pitchFamily="34" charset="0"/>
              <a:buChar char="•"/>
            </a:pPr>
            <a:r>
              <a:rPr lang="en-US" sz="1000" dirty="0"/>
              <a:t>This period started the convict lease system, also described as "slavery by another name."</a:t>
            </a:r>
          </a:p>
          <a:p>
            <a:pPr marL="171450" indent="-171450">
              <a:buFont typeface="Arial" panose="020B0604020202020204" pitchFamily="34" charset="0"/>
              <a:buChar char="•"/>
            </a:pPr>
            <a:r>
              <a:rPr lang="en-US" sz="1000" dirty="0"/>
              <a:t>As the Civil War ended, the US Army enforced Black Codes to regulate the behavior of black people in general society. </a:t>
            </a:r>
          </a:p>
          <a:p>
            <a:pPr marL="171450" indent="-171450">
              <a:buFont typeface="Arial" panose="020B0604020202020204" pitchFamily="34" charset="0"/>
              <a:buChar char="•"/>
            </a:pPr>
            <a:r>
              <a:rPr lang="en-US" sz="1000" dirty="0"/>
              <a:t>Although the Freedmen's Bureau had the mandate to protect blacks from a hostile Southern environment, it also sought to keep blacks in their place as laborers to allow production on the plantations to resume so the South could revive its economy. </a:t>
            </a:r>
          </a:p>
          <a:p>
            <a:pPr marL="171450" indent="-171450">
              <a:buFont typeface="Arial" panose="020B0604020202020204" pitchFamily="34" charset="0"/>
              <a:buChar char="•"/>
            </a:pPr>
            <a:r>
              <a:rPr lang="en-US" sz="1000" dirty="0"/>
              <a:t>The Freedmen's Bureau cooperated with Southern authorities in rounding up black "vagrants" and placing them in contract work.</a:t>
            </a:r>
          </a:p>
          <a:p>
            <a:pPr marL="171450" indent="-171450">
              <a:buFont typeface="Arial" panose="020B0604020202020204" pitchFamily="34" charset="0"/>
              <a:buChar char="•"/>
            </a:pPr>
            <a:r>
              <a:rPr lang="en-US" sz="1000" dirty="0"/>
              <a:t> In some places, it supported owners in maintaining control of young, enslaved people as apprentices.</a:t>
            </a:r>
          </a:p>
        </p:txBody>
      </p:sp>
    </p:spTree>
    <p:extLst>
      <p:ext uri="{BB962C8B-B14F-4D97-AF65-F5344CB8AC3E}">
        <p14:creationId xmlns:p14="http://schemas.microsoft.com/office/powerpoint/2010/main" val="1613892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In all, twenty-one states put in place Jim Crow laws against miscegenation. </a:t>
            </a:r>
          </a:p>
          <a:p>
            <a:pPr marL="171450" indent="-171450">
              <a:buFont typeface="Arial" panose="020B0604020202020204" pitchFamily="34" charset="0"/>
              <a:buChar char="•"/>
            </a:pPr>
            <a:r>
              <a:rPr lang="en-US" sz="1000" dirty="0"/>
              <a:t>Free whites could no longer marry an enslaved person and thereby emancipate her and her children, and no freedman could accept a donation or inheritance from a white person.</a:t>
            </a:r>
          </a:p>
          <a:p>
            <a:pPr marL="171450" indent="-171450">
              <a:buFont typeface="Arial" panose="020B0604020202020204" pitchFamily="34" charset="0"/>
              <a:buChar char="•"/>
            </a:pPr>
            <a:r>
              <a:rPr lang="en-US" sz="1000" dirty="0"/>
              <a:t>Soon after the end of slavery, white planters faced a labor shortage and sought a way to manage it. </a:t>
            </a:r>
          </a:p>
          <a:p>
            <a:pPr marL="171450" indent="-171450">
              <a:buFont typeface="Arial" panose="020B0604020202020204" pitchFamily="34" charset="0"/>
              <a:buChar char="•"/>
            </a:pPr>
            <a:r>
              <a:rPr lang="en-US" sz="1000" dirty="0"/>
              <a:t>Although blacks did not all unexpectedly stop working, they did try to work less. </a:t>
            </a:r>
          </a:p>
          <a:p>
            <a:pPr marL="171450" indent="-171450">
              <a:buFont typeface="Arial" panose="020B0604020202020204" pitchFamily="34" charset="0"/>
              <a:buChar char="•"/>
            </a:pPr>
            <a:r>
              <a:rPr lang="en-US" sz="1000" dirty="0"/>
              <a:t>In particular, many sought to reduce their Saturday work hours, and women wanted to spend more time on childcare. </a:t>
            </a:r>
          </a:p>
          <a:p>
            <a:pPr marL="171450" indent="-171450">
              <a:buFont typeface="Arial" panose="020B0604020202020204" pitchFamily="34" charset="0"/>
              <a:buChar char="•"/>
            </a:pPr>
            <a:r>
              <a:rPr lang="en-US" sz="1000" dirty="0"/>
              <a:t>Southern Whites also perceived Black vagrancy as a sudden and dangerous social problem. </a:t>
            </a:r>
          </a:p>
        </p:txBody>
      </p:sp>
    </p:spTree>
    <p:extLst>
      <p:ext uri="{BB962C8B-B14F-4D97-AF65-F5344CB8AC3E}">
        <p14:creationId xmlns:p14="http://schemas.microsoft.com/office/powerpoint/2010/main" val="1541893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Preexisting White American belief of Black inferiority informed post-war attitudes. </a:t>
            </a:r>
          </a:p>
          <a:p>
            <a:pPr marL="171450" indent="-171450">
              <a:buFont typeface="Arial" panose="020B0604020202020204" pitchFamily="34" charset="0"/>
              <a:buChar char="•"/>
            </a:pPr>
            <a:r>
              <a:rPr lang="en-US" sz="1000" dirty="0"/>
              <a:t>White racial dominance continued to be culturally entrenched; Whites believed that Black people were destined for servitude and that they would not work unless physically compelled. </a:t>
            </a:r>
          </a:p>
          <a:p>
            <a:pPr marL="171450" indent="-171450">
              <a:buFont typeface="Arial" panose="020B0604020202020204" pitchFamily="34" charset="0"/>
              <a:buChar char="•"/>
            </a:pPr>
            <a:r>
              <a:rPr lang="en-US" sz="1000" dirty="0"/>
              <a:t>For their part, free Blacks no longer felt obligated to show apparent deference to White people. </a:t>
            </a:r>
          </a:p>
          <a:p>
            <a:pPr marL="171450" indent="-171450">
              <a:buFont typeface="Arial" panose="020B0604020202020204" pitchFamily="34" charset="0"/>
              <a:buChar char="•"/>
            </a:pPr>
            <a:r>
              <a:rPr lang="en-US" sz="1000" dirty="0"/>
              <a:t>The enslaved also strove to create a semi-autonomous social world, removed from the plantation and the gaze of the enslaver. </a:t>
            </a:r>
          </a:p>
          <a:p>
            <a:pPr marL="171450" indent="-171450">
              <a:buFont typeface="Arial" panose="020B0604020202020204" pitchFamily="34" charset="0"/>
              <a:buChar char="•"/>
            </a:pPr>
            <a:r>
              <a:rPr lang="en-US" sz="1000" dirty="0"/>
              <a:t>The racial divisions that slavery had created directly became more apparent.</a:t>
            </a:r>
          </a:p>
          <a:p>
            <a:pPr marL="171450" indent="-171450">
              <a:buFont typeface="Arial" panose="020B0604020202020204" pitchFamily="34" charset="0"/>
              <a:buChar char="•"/>
            </a:pPr>
            <a:r>
              <a:rPr lang="en-US" sz="1000" dirty="0"/>
              <a:t> Blacks also bore the brunt of Southern anger over defeat in the War.</a:t>
            </a:r>
          </a:p>
        </p:txBody>
      </p:sp>
    </p:spTree>
    <p:extLst>
      <p:ext uri="{BB962C8B-B14F-4D97-AF65-F5344CB8AC3E}">
        <p14:creationId xmlns:p14="http://schemas.microsoft.com/office/powerpoint/2010/main" val="1532493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Legislation on the status of freed people was often required by constitutional conventions held in 1865. </a:t>
            </a:r>
          </a:p>
          <a:p>
            <a:pPr marL="171450" indent="-171450">
              <a:buFont typeface="Arial" panose="020B0604020202020204" pitchFamily="34" charset="0"/>
              <a:buChar char="•"/>
            </a:pPr>
            <a:r>
              <a:rPr lang="en-US" sz="1000" dirty="0"/>
              <a:t>Mississippi, South Carolina, and Georgia included language in their new state constitutions which instructed the legislature to "guard them and the State against any evils that may arise from their sudden emancipation." </a:t>
            </a:r>
          </a:p>
          <a:p>
            <a:pPr marL="171450" indent="-171450">
              <a:buFont typeface="Arial" panose="020B0604020202020204" pitchFamily="34" charset="0"/>
              <a:buChar char="•"/>
            </a:pPr>
            <a:r>
              <a:rPr lang="en-US" sz="1000" dirty="0"/>
              <a:t>The Florida convention of October 1865 included a vagrancy ordinance that was in effect until lawmakers could pass Black Codes through the standard legislative process.</a:t>
            </a:r>
          </a:p>
          <a:p>
            <a:pPr marL="171450" indent="-171450">
              <a:buFont typeface="Arial" panose="020B0604020202020204" pitchFamily="34" charset="0"/>
              <a:buChar char="•"/>
            </a:pPr>
            <a:r>
              <a:rPr lang="en-US" sz="1000" dirty="0"/>
              <a:t>Nine Southern states updated their vagrancy laws in 1866. </a:t>
            </a:r>
          </a:p>
          <a:p>
            <a:pPr marL="171450" indent="-171450">
              <a:buFont typeface="Arial" panose="020B0604020202020204" pitchFamily="34" charset="0"/>
              <a:buChar char="•"/>
            </a:pPr>
            <a:r>
              <a:rPr lang="en-US" sz="1000" dirty="0"/>
              <a:t>Of these, eight allowed convict leasing (a system in which state prisons hired convicts for labor), and five qualified prisoner labor for public works projects. </a:t>
            </a:r>
          </a:p>
          <a:p>
            <a:pPr marL="171450" indent="-171450">
              <a:buFont typeface="Arial" panose="020B0604020202020204" pitchFamily="34" charset="0"/>
              <a:buChar char="•"/>
            </a:pPr>
            <a:r>
              <a:rPr lang="en-US" sz="1000" dirty="0"/>
              <a:t>This created a system that established motivations to arrest black men, as convicts were supplied to local governments and planters as free workers. </a:t>
            </a:r>
          </a:p>
          <a:p>
            <a:pPr marL="171450" indent="-171450">
              <a:buFont typeface="Arial" panose="020B0604020202020204" pitchFamily="34" charset="0"/>
              <a:buChar char="•"/>
            </a:pPr>
            <a:r>
              <a:rPr lang="en-US" sz="1000" dirty="0"/>
              <a:t>The farmers or other supervisors were responsible for their board and food, and black convicts were kept in unfortunate conditions. </a:t>
            </a:r>
          </a:p>
        </p:txBody>
      </p:sp>
    </p:spTree>
    <p:extLst>
      <p:ext uri="{BB962C8B-B14F-4D97-AF65-F5344CB8AC3E}">
        <p14:creationId xmlns:p14="http://schemas.microsoft.com/office/powerpoint/2010/main" val="4272514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Codes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Because they relied on convict leasing, Southern states did not build any prisons until the late 19th century.</a:t>
            </a:r>
          </a:p>
          <a:p>
            <a:pPr marL="171450" indent="-171450">
              <a:buFont typeface="Arial" panose="020B0604020202020204" pitchFamily="34" charset="0"/>
              <a:buChar char="•"/>
            </a:pPr>
            <a:r>
              <a:rPr lang="en-US" sz="1000" dirty="0"/>
              <a:t>Another essential part of the Codes was the annual labor contracts, which Black people had to keep and present to leaders to avoid vagrancy charges. </a:t>
            </a:r>
          </a:p>
          <a:p>
            <a:pPr marL="171450" indent="-171450">
              <a:buFont typeface="Arial" panose="020B0604020202020204" pitchFamily="34" charset="0"/>
              <a:buChar char="•"/>
            </a:pPr>
            <a:r>
              <a:rPr lang="en-US" sz="1000" dirty="0"/>
              <a:t>Strict punishments against theft also trap many people in the legal system.</a:t>
            </a:r>
          </a:p>
          <a:p>
            <a:pPr marL="171450" indent="-171450">
              <a:buFont typeface="Arial" panose="020B0604020202020204" pitchFamily="34" charset="0"/>
              <a:buChar char="•"/>
            </a:pPr>
            <a:r>
              <a:rPr lang="en-US" sz="1000" dirty="0"/>
              <a:t> Previously, Blacks had been part of the domestic economy on a plantation and were able to use available supplies.</a:t>
            </a:r>
          </a:p>
          <a:p>
            <a:pPr marL="171450" indent="-171450">
              <a:buFont typeface="Arial" panose="020B0604020202020204" pitchFamily="34" charset="0"/>
              <a:buChar char="•"/>
            </a:pPr>
            <a:r>
              <a:rPr lang="en-US" sz="1000" dirty="0"/>
              <a:t> After emancipation, the same act perpetrated by someone working the same land might be labeled theft, leading to arrest and involuntary labor.</a:t>
            </a:r>
          </a:p>
          <a:p>
            <a:pPr marL="171450" indent="-171450">
              <a:buFont typeface="Arial" panose="020B0604020202020204" pitchFamily="34" charset="0"/>
              <a:buChar char="•"/>
            </a:pPr>
            <a:r>
              <a:rPr lang="en-US" sz="1000" dirty="0"/>
              <a:t>Some states explicitly curtailed Black people's right to bear arms, justifying these laws with claims of imminent insurrection. In Mississippi and Alabama, legislatures enforced these laws by creating special militias. </a:t>
            </a:r>
          </a:p>
          <a:p>
            <a:pPr marL="171450" indent="-171450">
              <a:buFont typeface="Arial" panose="020B0604020202020204" pitchFamily="34" charset="0"/>
              <a:buChar char="•"/>
            </a:pPr>
            <a:r>
              <a:rPr lang="en-US" sz="1000" dirty="0"/>
              <a:t>During Reconstruction, state legislatures passed laws that established positive rights for freedmen. States legalized Black marriages and, in some cases, increased freedmen's rights to own property and conduct commerce.</a:t>
            </a:r>
          </a:p>
        </p:txBody>
      </p:sp>
    </p:spTree>
    <p:extLst>
      <p:ext uri="{BB962C8B-B14F-4D97-AF65-F5344CB8AC3E}">
        <p14:creationId xmlns:p14="http://schemas.microsoft.com/office/powerpoint/2010/main" val="1605040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clothes&#10;&#10;Description automatically generated">
            <a:extLst>
              <a:ext uri="{FF2B5EF4-FFF2-40B4-BE49-F238E27FC236}">
                <a16:creationId xmlns:a16="http://schemas.microsoft.com/office/drawing/2014/main" id="{49E6E4FD-9E18-4560-A105-CC79CE765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047738"/>
            <a:ext cx="4584067" cy="47625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Detroit race riot of 1863 transpired on March 6, 1863, in Detroit, Michigan, during the Civil War. </a:t>
            </a:r>
          </a:p>
          <a:p>
            <a:pPr marL="171450" indent="-171450">
              <a:buFont typeface="Arial" panose="020B0604020202020204" pitchFamily="34" charset="0"/>
              <a:buChar char="•"/>
            </a:pPr>
            <a:r>
              <a:rPr lang="en-US" sz="1000" dirty="0"/>
              <a:t>It began due to turmoil among the working class related to bigotry and the military draft and intensified after President Abraham Lincoln issued the Emancipation Proclamation. </a:t>
            </a:r>
          </a:p>
          <a:p>
            <a:pPr marL="171450" indent="-171450">
              <a:buFont typeface="Arial" panose="020B0604020202020204" pitchFamily="34" charset="0"/>
              <a:buChar char="•"/>
            </a:pPr>
            <a:r>
              <a:rPr lang="en-US" sz="1000" dirty="0"/>
              <a:t>Established in a free state, some recent immigrants and other workers resented being drafted for a war that they believed was waged for the benefit of enslaved people in the Southern United States. </a:t>
            </a:r>
          </a:p>
          <a:p>
            <a:pPr marL="171450" indent="-171450">
              <a:buFont typeface="Arial" panose="020B0604020202020204" pitchFamily="34" charset="0"/>
              <a:buChar char="•"/>
            </a:pPr>
            <a:r>
              <a:rPr lang="en-US" sz="1000" dirty="0"/>
              <a:t>At least two civilians were killed, one white and one Black, and numerous others, mostly African Americans, were severely beaten and wounded.</a:t>
            </a:r>
          </a:p>
          <a:p>
            <a:pPr marL="171450" indent="-171450">
              <a:buFont typeface="Arial" panose="020B0604020202020204" pitchFamily="34" charset="0"/>
              <a:buChar char="•"/>
            </a:pPr>
            <a:r>
              <a:rPr lang="en-US" sz="1000" dirty="0"/>
              <a:t> In total, 35 buildings were demolished by fire, with many others damaged, and Black citizens lost property and cash to the looting and pilfering of the mob. </a:t>
            </a:r>
          </a:p>
          <a:p>
            <a:pPr marL="171450" indent="-171450">
              <a:buFont typeface="Arial" panose="020B0604020202020204" pitchFamily="34" charset="0"/>
              <a:buChar char="•"/>
            </a:pPr>
            <a:r>
              <a:rPr lang="en-US" sz="1000" dirty="0"/>
              <a:t>Historians evaluated losses of at least $15,000 to as much as $20,000. </a:t>
            </a:r>
          </a:p>
        </p:txBody>
      </p:sp>
    </p:spTree>
    <p:extLst>
      <p:ext uri="{BB962C8B-B14F-4D97-AF65-F5344CB8AC3E}">
        <p14:creationId xmlns:p14="http://schemas.microsoft.com/office/powerpoint/2010/main" val="1242205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Reconstruction Acts</a:t>
            </a:r>
            <a:br>
              <a:rPr lang="en-US" dirty="0">
                <a:solidFill>
                  <a:schemeClr val="bg1"/>
                </a:solidFill>
              </a:rPr>
            </a:br>
            <a:r>
              <a:rPr lang="en-US" dirty="0">
                <a:solidFill>
                  <a:schemeClr val="bg1"/>
                </a:solidFill>
              </a:rPr>
              <a:t>(1867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The Reconstruction Acts or the Military Reconstruction Acts were four statutes passed during the Reconstruction Era by the 40th United States Congress addressing the provision for the Southern States to be readmitted to the Union. </a:t>
            </a:r>
          </a:p>
          <a:p>
            <a:pPr marL="171450" indent="-171450">
              <a:buFont typeface="Arial" panose="020B0604020202020204" pitchFamily="34" charset="0"/>
              <a:buChar char="•"/>
            </a:pPr>
            <a:r>
              <a:rPr lang="en-US" sz="1000" dirty="0"/>
              <a:t>The actual title of the initial legislation was "An act to provide for the more efficient government of the Rebel States," passed on March 4, 1867.</a:t>
            </a:r>
          </a:p>
          <a:p>
            <a:pPr marL="171450" indent="-171450">
              <a:buFont typeface="Arial" panose="020B0604020202020204" pitchFamily="34" charset="0"/>
              <a:buChar char="•"/>
            </a:pPr>
            <a:r>
              <a:rPr lang="en-US" sz="1000" dirty="0"/>
              <a:t> Completion of the Acts required the former Confederate States to be readmitted to the Union from military and Federal control imposed during and after the American Civil War. </a:t>
            </a:r>
          </a:p>
          <a:p>
            <a:pPr marL="171450" indent="-171450">
              <a:buFont typeface="Arial" panose="020B0604020202020204" pitchFamily="34" charset="0"/>
              <a:buChar char="•"/>
            </a:pPr>
            <a:r>
              <a:rPr lang="en-US" sz="1000" dirty="0"/>
              <a:t>The Acts excluded Tennessee, which had already ratified the 14th Amendment and had been readmitted to the Union on July 24, 1866.</a:t>
            </a:r>
          </a:p>
          <a:p>
            <a:pPr marL="171450" indent="-171450">
              <a:buFont typeface="Arial" panose="020B0604020202020204" pitchFamily="34" charset="0"/>
              <a:buChar char="•"/>
            </a:pPr>
            <a:r>
              <a:rPr lang="en-US" sz="1000" dirty="0"/>
              <a:t>The succession of Andrew Johnson to the Presidency following the assassination of Abraham Lincoln was initially supported by Radicals in Congress, who thought Johnson's policies would be more punitive and far-reaching than Lincoln’s. </a:t>
            </a:r>
          </a:p>
          <a:p>
            <a:pPr marL="171450" indent="-171450">
              <a:buFont typeface="Arial" panose="020B0604020202020204" pitchFamily="34" charset="0"/>
              <a:buChar char="•"/>
            </a:pPr>
            <a:r>
              <a:rPr lang="en-US" sz="1000" dirty="0"/>
              <a:t>However, Johnson took a conciliatory approach and inflicted almost no punishment on the South, even as Southern states passed the Black Codes and sent Confederates to Congress. </a:t>
            </a:r>
          </a:p>
          <a:p>
            <a:pPr marL="171450" indent="-171450">
              <a:buFont typeface="Arial" panose="020B0604020202020204" pitchFamily="34" charset="0"/>
              <a:buChar char="•"/>
            </a:pPr>
            <a:r>
              <a:rPr lang="en-US" sz="1000" dirty="0"/>
              <a:t>Reconstruction began under the Union Army, which enforced policies helping their military goals. Johnson sought to finish Reconstruction by December 1865, before Congress would meet again. </a:t>
            </a:r>
          </a:p>
          <a:p>
            <a:pPr marL="171450" indent="-171450">
              <a:buFont typeface="Arial" panose="020B0604020202020204" pitchFamily="34" charset="0"/>
              <a:buChar char="•"/>
            </a:pPr>
            <a:r>
              <a:rPr lang="en-US" sz="1000" dirty="0"/>
              <a:t>He was unsuccessful at this goal, and when Congress met in 1866, they passed the Freedmen's Bureau Bill and the Civil Rights Act of 1866, both over Johnson's veto. </a:t>
            </a:r>
          </a:p>
          <a:p>
            <a:pPr marL="171450" indent="-171450">
              <a:buFont typeface="Arial" panose="020B0604020202020204" pitchFamily="34" charset="0"/>
              <a:buChar char="•"/>
            </a:pPr>
            <a:r>
              <a:rPr lang="en-US" sz="1000" dirty="0"/>
              <a:t>Johnson's hostility to Congressional plans led to growing discontent in Congress with his administration. </a:t>
            </a:r>
          </a:p>
          <a:p>
            <a:pPr marL="171450" indent="-171450">
              <a:buFont typeface="Arial" panose="020B0604020202020204" pitchFamily="34" charset="0"/>
              <a:buChar char="•"/>
            </a:pPr>
            <a:r>
              <a:rPr lang="en-US" sz="1000" dirty="0"/>
              <a:t>The midterm elections of 1866 produced a resounding acceptance of Radical policy and rejection of Johnson’s.</a:t>
            </a:r>
          </a:p>
          <a:p>
            <a:pPr marL="171450" indent="-171450">
              <a:buFont typeface="Arial" panose="020B0604020202020204" pitchFamily="34" charset="0"/>
              <a:buChar char="•"/>
            </a:pPr>
            <a:r>
              <a:rPr lang="en-US" sz="1000" dirty="0"/>
              <a:t> Support grew among Congressional Republicans to wipe away the current Johnson state governments and their abuses and to create new governments.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440813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Reconstruction Acts</a:t>
            </a:r>
            <a:br>
              <a:rPr lang="en-US" dirty="0">
                <a:solidFill>
                  <a:schemeClr val="bg1"/>
                </a:solidFill>
              </a:rPr>
            </a:br>
            <a:r>
              <a:rPr lang="en-US" dirty="0">
                <a:solidFill>
                  <a:schemeClr val="bg1"/>
                </a:solidFill>
              </a:rPr>
              <a:t>(1867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171450" indent="-171450">
              <a:buFont typeface="Arial" panose="020B0604020202020204" pitchFamily="34" charset="0"/>
              <a:buChar char="•"/>
            </a:pPr>
            <a:r>
              <a:rPr lang="en-US" sz="1000" dirty="0"/>
              <a:t>The passage of the Reconstruction Acts marks the advent of Congressional Reconstruction. </a:t>
            </a:r>
          </a:p>
          <a:p>
            <a:pPr marL="171450" indent="-171450">
              <a:buFont typeface="Arial" panose="020B0604020202020204" pitchFamily="34" charset="0"/>
              <a:buChar char="•"/>
            </a:pPr>
            <a:r>
              <a:rPr lang="en-US" sz="1000" dirty="0"/>
              <a:t>The Acts set forth the conditions for the late rebel states to regain entry into the Union.</a:t>
            </a:r>
          </a:p>
          <a:p>
            <a:pPr marL="171450" indent="-171450">
              <a:buFont typeface="Arial" panose="020B0604020202020204" pitchFamily="34" charset="0"/>
              <a:buChar char="•"/>
            </a:pPr>
            <a:r>
              <a:rPr lang="en-US" sz="1000" dirty="0"/>
              <a:t> For reentry, each state had to draft a new state constitution, which would have to be authorized by Congress. These constitutions would have to enfranchise the freedmen and abolish the Black Codes.</a:t>
            </a:r>
          </a:p>
          <a:p>
            <a:pPr marL="171450" indent="-171450">
              <a:buFont typeface="Arial" panose="020B0604020202020204" pitchFamily="34" charset="0"/>
              <a:buChar char="•"/>
            </a:pPr>
            <a:r>
              <a:rPr lang="en-US" sz="1000" dirty="0"/>
              <a:t> A vital addition of the Acts included the creation of five military districts in the South, each commanded by a general, which would serve as the highest authority for the region. </a:t>
            </a:r>
          </a:p>
          <a:p>
            <a:pPr marL="171450" indent="-171450">
              <a:buFont typeface="Arial" panose="020B0604020202020204" pitchFamily="34" charset="0"/>
              <a:buChar char="•"/>
            </a:pPr>
            <a:r>
              <a:rPr lang="en-US" sz="1000" dirty="0"/>
              <a:t>However, few generals were involved in the day-to-day affairs, notably, after officials passed new constitutions. </a:t>
            </a:r>
          </a:p>
          <a:p>
            <a:pPr marL="171450" indent="-171450">
              <a:buFont typeface="Arial" panose="020B0604020202020204" pitchFamily="34" charset="0"/>
              <a:buChar char="•"/>
            </a:pPr>
            <a:r>
              <a:rPr lang="en-US" sz="1000" dirty="0"/>
              <a:t>The states were also required to ratify the Fourteenth Amendment to the United States Constitution. Congress overrode President Andrew Johnson's vetoes of these measures.</a:t>
            </a:r>
          </a:p>
          <a:p>
            <a:pPr marL="171450" indent="-171450">
              <a:buFont typeface="Arial" panose="020B0604020202020204" pitchFamily="34" charset="0"/>
              <a:buChar char="•"/>
            </a:pPr>
            <a:r>
              <a:rPr lang="en-US" sz="1000" dirty="0"/>
              <a:t>General George Meade of the Third Military District appointed Brigadier General Thomas H Ruger to replace Governor of Georgia Charles J Jenkins, who had been elected as the only candidate in 1865 to succeed James Johnson, who President Andrew Johnson had appointed.</a:t>
            </a:r>
          </a:p>
          <a:p>
            <a:pPr marL="171450" indent="-171450">
              <a:buFont typeface="Arial" panose="020B0604020202020204" pitchFamily="34" charset="0"/>
              <a:buChar char="•"/>
            </a:pPr>
            <a:r>
              <a:rPr lang="en-US" sz="1000" dirty="0"/>
              <a:t>After Ex </a:t>
            </a:r>
            <a:r>
              <a:rPr lang="en-US" sz="1000" dirty="0" err="1"/>
              <a:t>parte</a:t>
            </a:r>
            <a:r>
              <a:rPr lang="en-US" sz="1000" dirty="0"/>
              <a:t> McCardle came before the United States Supreme Court, Congress feared that the Court might strike the Reconstruction Acts unconstitutional. </a:t>
            </a:r>
          </a:p>
          <a:p>
            <a:pPr marL="171450" indent="-171450">
              <a:buFont typeface="Arial" panose="020B0604020202020204" pitchFamily="34" charset="0"/>
              <a:buChar char="•"/>
            </a:pPr>
            <a:r>
              <a:rPr lang="en-US" sz="1000" dirty="0"/>
              <a:t>To avert this, Congress rescinded the Habeas Corpus Act of 1867, stopping the Supreme Court's jurisdiction over the case.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040214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14th Amendment</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14th Amendment to the US Constitution, ratified in 1868, granted citizenship to all persons born or naturalized in the United States—including formerly enslaved people—and assured all citizens "equal protection of the laws." </a:t>
            </a:r>
          </a:p>
          <a:p>
            <a:pPr marL="171450" indent="-171450">
              <a:buFont typeface="Arial" panose="020B0604020202020204" pitchFamily="34" charset="0"/>
              <a:buChar char="•"/>
            </a:pPr>
            <a:r>
              <a:rPr lang="en-US" sz="1000" dirty="0"/>
              <a:t>One of three amendments passed during the Reconstruction era to abolish slavery and establish civil and legal rights for Black Americans would become the basis for many landmark Supreme Court decisions over the years.</a:t>
            </a:r>
          </a:p>
          <a:p>
            <a:pPr marL="171450" indent="-171450">
              <a:buFont typeface="Arial" panose="020B0604020202020204" pitchFamily="34" charset="0"/>
              <a:buChar char="•"/>
            </a:pPr>
            <a:r>
              <a:rPr lang="en-US" sz="1000" dirty="0"/>
              <a:t>In its later sections, the 14th Amendment allowed the federal government to punish states that violated or abridged their citizens' right to vote by proportionally lessening the states' representation in Congress and mandated that anyone who "engaged in insurrection" against the United States could not hold civil, military or elected office (without the approval of two-thirds of the House and Senate).</a:t>
            </a:r>
          </a:p>
          <a:p>
            <a:pPr marL="171450" indent="-171450">
              <a:buFont typeface="Arial" panose="020B0604020202020204" pitchFamily="34" charset="0"/>
              <a:buChar char="•"/>
            </a:pPr>
            <a:r>
              <a:rPr lang="en-US" sz="1000" dirty="0"/>
              <a:t>Abraham Lincoln's assassination in April 1865 left his successor, President Andrew Johnson, to handle the complex process of integrating former Confederate states back into the Union after the Civil War and establishing formerly enslaved people as free and equal citizens.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400202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14th Amendment</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Johnson, a Democrat from Tennessee, supported emancipation, but he differed significantly from the Republican-controlled Congress in his view of how Reconstruction should proceed. </a:t>
            </a:r>
          </a:p>
          <a:p>
            <a:pPr marL="171450" indent="-171450">
              <a:buFont typeface="Arial" panose="020B0604020202020204" pitchFamily="34" charset="0"/>
              <a:buChar char="•"/>
            </a:pPr>
            <a:r>
              <a:rPr lang="en-US" sz="1000" dirty="0"/>
              <a:t>Johnson showed comparable leniency toward the former Confederate states as they were reintroduced into the Union.</a:t>
            </a:r>
          </a:p>
          <a:p>
            <a:pPr marL="171450" indent="-171450">
              <a:buFont typeface="Arial" panose="020B0604020202020204" pitchFamily="34" charset="0"/>
              <a:buChar char="•"/>
            </a:pPr>
            <a:r>
              <a:rPr lang="en-US" sz="1000" dirty="0"/>
              <a:t>But many northerners were outraged when the newly elected southern state legislatures—largely dominated by former Confederate leaders—enacted black codes, which were repressive laws that strictly regulated the behavior of Black citizens and virtually kept them conditional on white planters.</a:t>
            </a:r>
          </a:p>
          <a:p>
            <a:pPr marL="171450" indent="-171450">
              <a:buFont typeface="Arial" panose="020B0604020202020204" pitchFamily="34" charset="0"/>
              <a:buChar char="•"/>
            </a:pPr>
            <a:r>
              <a:rPr lang="en-US" sz="1000" dirty="0"/>
              <a:t>In creating the Civil Rights Act of 1866, Congress used the power given to enforce the newly ratified 13th Amendment, which abolished slavery and defended the rights of Black Americans.</a:t>
            </a:r>
          </a:p>
          <a:p>
            <a:pPr marL="171450" indent="-171450">
              <a:buFont typeface="Arial" panose="020B0604020202020204" pitchFamily="34" charset="0"/>
              <a:buChar char="•"/>
            </a:pPr>
            <a:r>
              <a:rPr lang="en-US" sz="1000" dirty="0"/>
              <a:t> Johnson vetoed the bill, and though Congress successfully overrode his veto and made it into law in April 1866—the first time in history that Congress overrode a presidential veto of a substantial bill—even some Republicans thought another amendment was critical to provide firm constitutional grounds for the new legislation.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419358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14th Amendment</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late April, Representative Thaddeus Stevens introduced a plan that combined several different legislative proposals (civil rights for Black people, how to apportion representatives in Congress, punitive measures against the former Confederate States of America, and repudiation of Confederate war debt) into a single constitutional amendment. </a:t>
            </a:r>
          </a:p>
          <a:p>
            <a:pPr marL="171450" indent="-171450">
              <a:buFont typeface="Arial" panose="020B0604020202020204" pitchFamily="34" charset="0"/>
              <a:buChar char="•"/>
            </a:pPr>
            <a:r>
              <a:rPr lang="en-US" sz="1000" dirty="0"/>
              <a:t>After the House and Senate voted on the Amendment by June 1866, they submitted it to the states for ratification.</a:t>
            </a:r>
          </a:p>
          <a:p>
            <a:pPr marL="171450" indent="-171450">
              <a:buFont typeface="Arial" panose="020B0604020202020204" pitchFamily="34" charset="0"/>
              <a:buChar char="•"/>
            </a:pPr>
            <a:r>
              <a:rPr lang="en-US" sz="1000" dirty="0"/>
              <a:t>President Johnson fought the 14th Amendment as it made its way through the ratification process, but Congressional elections in late 1866 gave Republicans veto-proof majorities in both the House and Senate. </a:t>
            </a:r>
          </a:p>
          <a:p>
            <a:pPr marL="171450" indent="-171450">
              <a:buFont typeface="Arial" panose="020B0604020202020204" pitchFamily="34" charset="0"/>
              <a:buChar char="•"/>
            </a:pPr>
            <a:r>
              <a:rPr lang="en-US" sz="1000" dirty="0"/>
              <a:t>Southern states also opposed it, but Congress needed them to ratify the 13th and 14th Amendments as a condition of regaining representation in Congress. </a:t>
            </a:r>
          </a:p>
          <a:p>
            <a:pPr marL="171450" indent="-171450">
              <a:buFont typeface="Arial" panose="020B0604020202020204" pitchFamily="34" charset="0"/>
              <a:buChar char="•"/>
            </a:pPr>
            <a:r>
              <a:rPr lang="en-US" sz="1000" dirty="0"/>
              <a:t>The ongoing presence of the Union Army in the former Confederate states ensured their compliance.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91814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14th Amendment</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July 9, 1868, Louisiana and South Carolina voted to ratify the 14th Amendment, making up the necessary three-fourths majority. </a:t>
            </a:r>
          </a:p>
          <a:p>
            <a:pPr marL="171450" indent="-171450">
              <a:buFont typeface="Arial" panose="020B0604020202020204" pitchFamily="34" charset="0"/>
              <a:buChar char="•"/>
            </a:pPr>
            <a:r>
              <a:rPr lang="en-US" sz="1000" dirty="0"/>
              <a:t>The opening sentence of Section One of the 14th Amendment defined US citizenship: "All persons born or naturalized in the United States and subject to the jurisdiction thereof, are citizens of the United States and the State wherein they reside."</a:t>
            </a:r>
          </a:p>
          <a:p>
            <a:pPr marL="171450" indent="-171450">
              <a:buFont typeface="Arial" panose="020B0604020202020204" pitchFamily="34" charset="0"/>
              <a:buChar char="•"/>
            </a:pPr>
            <a:r>
              <a:rPr lang="en-US" sz="1000" dirty="0"/>
              <a:t>This repudiated the Supreme Court's notorious 1857 Dred Scott decision. </a:t>
            </a:r>
          </a:p>
          <a:p>
            <a:pPr marL="171450" indent="-171450">
              <a:buFont typeface="Arial" panose="020B0604020202020204" pitchFamily="34" charset="0"/>
              <a:buChar char="•"/>
            </a:pPr>
            <a:r>
              <a:rPr lang="en-US" sz="1000" dirty="0"/>
              <a:t>Chief Justice Roger Taney wrote that a Black man could not claim citizenship rights under the federal Constitution, even if born free.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659307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Treaty of Fort Laramie</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171450" indent="-171450">
              <a:buFont typeface="Arial" panose="020B0604020202020204" pitchFamily="34" charset="0"/>
              <a:buChar char="•"/>
            </a:pPr>
            <a:r>
              <a:rPr lang="en-US" sz="1000" dirty="0"/>
              <a:t>The Treaty of Fort Laramie is an agreement between the United States and the Oglala, Miniconjou, and Brulé bands of Lakota people, Yanktonai Dakota and Arapaho Nation, following the failure of the first Fort Laramie treaty, signed in 1851. </a:t>
            </a:r>
          </a:p>
          <a:p>
            <a:pPr marL="171450" indent="-171450">
              <a:buFont typeface="Arial" panose="020B0604020202020204" pitchFamily="34" charset="0"/>
              <a:buChar char="•"/>
            </a:pPr>
            <a:r>
              <a:rPr lang="en-US" sz="1000" dirty="0"/>
              <a:t>The Treaty was forged to end a two-year campaign of raids and ambushes along the Bozeman trail, a shortcut thousands of white migrants were using to reach the gold mines in Montana Territory.</a:t>
            </a:r>
          </a:p>
          <a:p>
            <a:pPr marL="171450" indent="-171450">
              <a:buFont typeface="Arial" panose="020B0604020202020204" pitchFamily="34" charset="0"/>
              <a:buChar char="•"/>
            </a:pPr>
            <a:r>
              <a:rPr lang="en-US" sz="1000" dirty="0"/>
              <a:t>The Treaty is divided into 17 articles. It established the Great Sioux Reservation, including ownership of the Black Hills, and set aside additional lands as "unceded Indian territory" in South Dakota, Wyoming, Nebraska, and possibly Montana.</a:t>
            </a:r>
          </a:p>
          <a:p>
            <a:pPr marL="171450" indent="-171450">
              <a:buFont typeface="Arial" panose="020B0604020202020204" pitchFamily="34" charset="0"/>
              <a:buChar char="•"/>
            </a:pPr>
            <a:r>
              <a:rPr lang="en-US" sz="1000" dirty="0"/>
              <a:t> It established that the US government would hold the authority to punish white settlers who committed crimes against the tribes and tribe members who committed crimes and were to be delivered to the government rather than to face charges in tribal courts.</a:t>
            </a:r>
          </a:p>
          <a:p>
            <a:pPr marL="171450" indent="-171450">
              <a:buFont typeface="Arial" panose="020B0604020202020204" pitchFamily="34" charset="0"/>
              <a:buChar char="•"/>
            </a:pPr>
            <a:r>
              <a:rPr lang="en-US" sz="1000" dirty="0"/>
              <a:t> It stipulated that the government would abandon forts along the Bozeman Trail. </a:t>
            </a:r>
          </a:p>
          <a:p>
            <a:pPr marL="171450" indent="-171450">
              <a:buFont typeface="Arial" panose="020B0604020202020204" pitchFamily="34" charset="0"/>
              <a:buChar char="•"/>
            </a:pPr>
            <a:r>
              <a:rPr lang="en-US" sz="1000" dirty="0"/>
              <a:t>It included several provisions designed to encourage a transition to farming and move the tribes "closer to the white man's way of life." </a:t>
            </a:r>
          </a:p>
          <a:p>
            <a:pPr marL="171450" indent="-171450">
              <a:buFont typeface="Arial" panose="020B0604020202020204" pitchFamily="34" charset="0"/>
              <a:buChar char="•"/>
            </a:pPr>
            <a:r>
              <a:rPr lang="en-US" sz="1000" dirty="0"/>
              <a:t>The Treaty protected specified rights of third parties not partaking in the negotiations and effectively ended Red Cloud's War. </a:t>
            </a:r>
          </a:p>
          <a:p>
            <a:pPr marL="171450" indent="-171450">
              <a:buFont typeface="Arial" panose="020B0604020202020204" pitchFamily="34" charset="0"/>
              <a:buChar char="•"/>
            </a:pPr>
            <a:r>
              <a:rPr lang="en-US" sz="1000" dirty="0"/>
              <a:t>That provision did not include the Ponca, who was not a party to the Treaty and so had no opportunity to object when the American treaty negotiators "inadvertently" broke a separate treaty with the Ponca by unlawfully selling the entirety of the Ponca Reservation to the Lakota, according to Article II of this Treaty. </a:t>
            </a:r>
          </a:p>
          <a:p>
            <a:pPr marL="171450" indent="-171450">
              <a:buFont typeface="Arial" panose="020B0604020202020204" pitchFamily="34" charset="0"/>
              <a:buChar char="•"/>
            </a:pPr>
            <a:r>
              <a:rPr lang="en-US" sz="1000" dirty="0"/>
              <a:t>The United States never intervened to return the Ponca land. Instead, the Lakota claimed the Ponca land as their own and set about attacking and demanding tribute from the Ponca until 1876, when US President Ulysses S. Grant chose to resolve the situation unilaterally by ordering the Ponca removed to the Indian Territory. </a:t>
            </a:r>
          </a:p>
          <a:p>
            <a:pPr marL="171450" indent="-171450">
              <a:buFont typeface="Arial" panose="020B0604020202020204" pitchFamily="34" charset="0"/>
              <a:buChar char="•"/>
            </a:pPr>
            <a:r>
              <a:rPr lang="en-US" sz="1000" dirty="0"/>
              <a:t>The removal, known as the Ponca Trail of Tears, was carried out by force the following year and resulted in over 200 deaths.</a:t>
            </a:r>
          </a:p>
          <a:p>
            <a:pPr marL="171450" indent="-171450">
              <a:buFont typeface="Arial" panose="020B0604020202020204" pitchFamily="34" charset="0"/>
              <a:buChar char="•"/>
            </a:pPr>
            <a:r>
              <a:rPr lang="en-US" sz="1000" dirty="0"/>
              <a:t>The Treaty was negotiated by government-appointed Indian Peace Commission members and signed between April and November 1868 at and near Fort Laramie in the Wyoming Territory.</a:t>
            </a:r>
          </a:p>
          <a:p>
            <a:pPr marL="171450" indent="-171450">
              <a:buFont typeface="Arial" panose="020B0604020202020204" pitchFamily="34" charset="0"/>
              <a:buChar char="•"/>
            </a:pPr>
            <a:r>
              <a:rPr lang="en-US" sz="1000" dirty="0"/>
              <a:t> The final signatories were Red Cloud himself and others who accompanied him. Animosities over the agreement arose quickly, with neither side fully honoring the terms. </a:t>
            </a:r>
          </a:p>
          <a:p>
            <a:pPr marL="171450" indent="-171450">
              <a:buFont typeface="Arial" panose="020B0604020202020204" pitchFamily="34" charset="0"/>
              <a:buChar char="•"/>
            </a:pPr>
            <a:r>
              <a:rPr lang="en-US" sz="1000" dirty="0"/>
              <a:t>Open war again broke out in 1876, and the US government unilaterally annexed native land protected under the Treaty in 1877.</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742515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Treaty of Fort Laramie</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Although the Treaty required the consent of three-fourths of the men of the tribes, many did not sign or recognize the results. </a:t>
            </a:r>
          </a:p>
          <a:p>
            <a:pPr marL="171450" indent="-171450">
              <a:buFont typeface="Arial" panose="020B0604020202020204" pitchFamily="34" charset="0"/>
              <a:buChar char="•"/>
            </a:pPr>
            <a:r>
              <a:rPr lang="en-US" sz="1000" dirty="0"/>
              <a:t>Others would later complain that the Treaty contained complex language that was not well explained to avoid arousing suspicion.  </a:t>
            </a:r>
          </a:p>
          <a:p>
            <a:pPr marL="171450" indent="-171450">
              <a:buFont typeface="Arial" panose="020B0604020202020204" pitchFamily="34" charset="0"/>
              <a:buChar char="•"/>
            </a:pPr>
            <a:r>
              <a:rPr lang="en-US" sz="1000" dirty="0"/>
              <a:t>Yet others would not thoroughly learn the terms of the agreement until 1870, when Red Cloud returned from a trip to Washington, DC.</a:t>
            </a:r>
          </a:p>
          <a:p>
            <a:pPr marL="171450" indent="-171450">
              <a:buFont typeface="Arial" panose="020B0604020202020204" pitchFamily="34" charset="0"/>
              <a:buChar char="•"/>
            </a:pPr>
            <a:r>
              <a:rPr lang="en-US" sz="1000" dirty="0"/>
              <a:t>The Treaty overall, and in comparison with the 1851 agreement, represented a departure from earlier considerations of tribal customs and demonstrated the government's "more heavy-handed position concerning tribal nations, and ... desire to assimilate the Sioux into American property arrangements and social customs."</a:t>
            </a:r>
          </a:p>
          <a:p>
            <a:pPr marL="171450" indent="-171450">
              <a:buFont typeface="Arial" panose="020B0604020202020204" pitchFamily="34" charset="0"/>
              <a:buChar char="•"/>
            </a:pPr>
            <a:r>
              <a:rPr lang="en-US" sz="1000" dirty="0"/>
              <a:t>According to one source, "animosities over the treaty arose almost immediately" when a group of Miniconjou was informed they were no longer welcome to trade at Fort Laramie, south of their newly established Territory.</a:t>
            </a:r>
          </a:p>
          <a:p>
            <a:pPr marL="171450" indent="-171450">
              <a:buFont typeface="Arial" panose="020B0604020202020204" pitchFamily="34" charset="0"/>
              <a:buChar char="•"/>
            </a:pPr>
            <a:r>
              <a:rPr lang="en-US" sz="1000" dirty="0"/>
              <a:t> This was notwithstanding that the Treaty did not stipulate that the tribes could not travel outside their land, only that they would not permanently occupy outside land.</a:t>
            </a:r>
          </a:p>
          <a:p>
            <a:pPr marL="171450" indent="-171450">
              <a:buFont typeface="Arial" panose="020B0604020202020204" pitchFamily="34" charset="0"/>
              <a:buChar char="•"/>
            </a:pPr>
            <a:r>
              <a:rPr lang="en-US" sz="1000" dirty="0"/>
              <a:t> The only travel expressly forbidden by the Treaty was that of white settlers onto the reservation.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991765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Treaty of Fort Laramie</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171450" indent="-171450">
              <a:buFont typeface="Arial" panose="020B0604020202020204" pitchFamily="34" charset="0"/>
              <a:buChar char="•"/>
            </a:pPr>
            <a:r>
              <a:rPr lang="en-US" sz="1000" dirty="0"/>
              <a:t>Although a treaty between the US and the Sioux, it profoundly affected the Crow tribe since it held the title to some of the territories set aside in the new Treaty. </a:t>
            </a:r>
          </a:p>
          <a:p>
            <a:pPr marL="171450" indent="-171450">
              <a:buFont typeface="Arial" panose="020B0604020202020204" pitchFamily="34" charset="0"/>
              <a:buChar char="•"/>
            </a:pPr>
            <a:r>
              <a:rPr lang="en-US" sz="1000" dirty="0"/>
              <a:t>By entering the peace talks, "... the government had betrayed the Crows, who had willingly helped the army to hold the [Bozeman Trail] posts ...". </a:t>
            </a:r>
          </a:p>
          <a:p>
            <a:pPr marL="171450" indent="-171450">
              <a:buFont typeface="Arial" panose="020B0604020202020204" pitchFamily="34" charset="0"/>
              <a:buChar char="•"/>
            </a:pPr>
            <a:r>
              <a:rPr lang="en-US" sz="1000" dirty="0"/>
              <a:t>When the Sioux Indians stopped the advance of the US in 1868, they quickly resumed their "own program of expansions" into the adjoining Indian territories.  </a:t>
            </a:r>
          </a:p>
          <a:p>
            <a:pPr marL="171450" indent="-171450">
              <a:buFont typeface="Arial" panose="020B0604020202020204" pitchFamily="34" charset="0"/>
              <a:buChar char="•"/>
            </a:pPr>
            <a:r>
              <a:rPr lang="en-US" sz="1000" dirty="0"/>
              <a:t>Although all parties took and gave, the Sioux and their allies once again threatened the homeland of some of the Indian nations around them. </a:t>
            </a:r>
          </a:p>
          <a:p>
            <a:pPr marL="171450" indent="-171450">
              <a:buFont typeface="Arial" panose="020B0604020202020204" pitchFamily="34" charset="0"/>
              <a:buChar char="•"/>
            </a:pPr>
            <a:r>
              <a:rPr lang="en-US" sz="1000" dirty="0"/>
              <a:t>Attacks on the Crows and the Shoshones were "frequent, both by the Northern </a:t>
            </a:r>
            <a:r>
              <a:rPr lang="en-US" sz="1000" dirty="0" err="1"/>
              <a:t>Cheyennes</a:t>
            </a:r>
            <a:r>
              <a:rPr lang="en-US" sz="1000" dirty="0"/>
              <a:t> and by the Arapahos, as well as the Sioux, and by parties made up from all three tribes."  The Crows reported Sioux Indians in the Bighorn area from 1871.  </a:t>
            </a:r>
          </a:p>
          <a:p>
            <a:pPr marL="171450" indent="-171450">
              <a:buFont typeface="Arial" panose="020B0604020202020204" pitchFamily="34" charset="0"/>
              <a:buChar char="•"/>
            </a:pPr>
            <a:r>
              <a:rPr lang="en-US" sz="1000" dirty="0"/>
              <a:t>The Sioux took this eastern part of the Crow reservation a few years later in quest of buffalo. </a:t>
            </a:r>
          </a:p>
          <a:p>
            <a:pPr marL="171450" indent="-171450">
              <a:buFont typeface="Arial" panose="020B0604020202020204" pitchFamily="34" charset="0"/>
              <a:buChar char="•"/>
            </a:pPr>
            <a:r>
              <a:rPr lang="en-US" sz="1000" dirty="0"/>
              <a:t>When a force of Sioux warriors confronted a Crow reservation camp at Pryor Creek in 1873 throughout the day,  Crow chief Blackfoot called for decisive actions against the Indian intruders by the US. </a:t>
            </a:r>
          </a:p>
          <a:p>
            <a:pPr marL="171450" indent="-171450">
              <a:buFont typeface="Arial" panose="020B0604020202020204" pitchFamily="34" charset="0"/>
              <a:buChar char="•"/>
            </a:pPr>
            <a:r>
              <a:rPr lang="en-US" sz="1000" dirty="0"/>
              <a:t>In 1876, the Crows (and the Eastern Shoshones) fought alongside the Army at the Rosebud. They scouted for Custer against the Sioux, "who were now in the old Crow country."</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914486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Treaty of Fort Laramie</a:t>
            </a:r>
            <a:br>
              <a:rPr lang="en-US" dirty="0">
                <a:solidFill>
                  <a:schemeClr val="bg1"/>
                </a:solidFill>
              </a:rPr>
            </a:br>
            <a:r>
              <a:rPr lang="en-US" dirty="0">
                <a:solidFill>
                  <a:schemeClr val="bg1"/>
                </a:solidFill>
              </a:rPr>
              <a:t>(1868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 tribes and the government chose to ignore the Treaty portions or "comply only as long as conditions met their favor." </a:t>
            </a:r>
          </a:p>
          <a:p>
            <a:pPr marL="171450" indent="-171450">
              <a:buFont typeface="Arial" panose="020B0604020202020204" pitchFamily="34" charset="0"/>
              <a:buChar char="•"/>
            </a:pPr>
            <a:r>
              <a:rPr lang="en-US" sz="1000" dirty="0"/>
              <a:t>Between 1869 and 1876, at least seven separate skirmishes occurred near Fort Laramie. Before the Black Hills expedition, Army sources mentioned attacks in Montana north of Yellowstone. </a:t>
            </a:r>
          </a:p>
          <a:p>
            <a:pPr marL="171450" indent="-171450">
              <a:buFont typeface="Arial" panose="020B0604020202020204" pitchFamily="34" charset="0"/>
              <a:buChar char="•"/>
            </a:pPr>
            <a:r>
              <a:rPr lang="en-US" sz="1000" dirty="0"/>
              <a:t>They were north of the Sioux reservation in North Dakota, carried out by unidentified groups of Sioux.  </a:t>
            </a:r>
          </a:p>
          <a:p>
            <a:pPr marL="171450" indent="-171450">
              <a:buFont typeface="Arial" panose="020B0604020202020204" pitchFamily="34" charset="0"/>
              <a:buChar char="•"/>
            </a:pPr>
            <a:r>
              <a:rPr lang="en-US" sz="1000" dirty="0"/>
              <a:t>Large war parties of Sioux Indians left their reservation to attack distant Indian enemies near Like-a-Fishhook Village. </a:t>
            </a:r>
          </a:p>
          <a:p>
            <a:pPr marL="171450" indent="-171450">
              <a:buFont typeface="Arial" panose="020B0604020202020204" pitchFamily="34" charset="0"/>
              <a:buChar char="•"/>
            </a:pPr>
            <a:r>
              <a:rPr lang="en-US" sz="1000" dirty="0"/>
              <a:t>The first talks of actions against the Sioux arose. In his 1873 report, the Commissioner of Indian Affairs advocated "that those [Sioux] Indians roaming west of the Dakota line be forced by the military to come into the Great Sioux Reservation." </a:t>
            </a:r>
          </a:p>
          <a:p>
            <a:pPr marL="171450" indent="-171450">
              <a:buFont typeface="Arial" panose="020B0604020202020204" pitchFamily="34" charset="0"/>
              <a:buChar char="•"/>
            </a:pPr>
            <a:r>
              <a:rPr lang="en-US" sz="1000" dirty="0"/>
              <a:t>The government eventually broke the Treaty's terms following the Black Hills Gold Rush and George Armstrong Custer's expedition into the area in 1874. </a:t>
            </a:r>
          </a:p>
          <a:p>
            <a:pPr marL="171450" indent="-171450">
              <a:buFont typeface="Arial" panose="020B0604020202020204" pitchFamily="34" charset="0"/>
              <a:buChar char="•"/>
            </a:pPr>
            <a:r>
              <a:rPr lang="en-US" sz="1000" dirty="0"/>
              <a:t>It failed to prevent white settlers from moving onto tribal lands.</a:t>
            </a:r>
          </a:p>
          <a:p>
            <a:pPr marL="171450" indent="-171450">
              <a:buFont typeface="Arial" panose="020B0604020202020204" pitchFamily="34" charset="0"/>
              <a:buChar char="•"/>
            </a:pPr>
            <a:r>
              <a:rPr lang="en-US" sz="1000" dirty="0"/>
              <a:t> Rising tensions eventually led to open conflict in the Great Sioux War of 1876. </a:t>
            </a:r>
          </a:p>
          <a:p>
            <a:pPr marL="171450" indent="-171450">
              <a:buFont typeface="Arial" panose="020B0604020202020204" pitchFamily="34" charset="0"/>
              <a:buChar char="•"/>
            </a:pPr>
            <a:r>
              <a:rPr lang="en-US" sz="1000" dirty="0"/>
              <a:t>The 1868 treaty would be modified three times by the US Congress between 1876 and 1889, taking more land originally granted, including unilaterally seizing the Black Hills in 1877.</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97986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old, vintage&#10;&#10;Description automatically generated">
            <a:extLst>
              <a:ext uri="{FF2B5EF4-FFF2-40B4-BE49-F238E27FC236}">
                <a16:creationId xmlns:a16="http://schemas.microsoft.com/office/drawing/2014/main" id="{67B9352A-3E0A-4F04-83E8-087B4C7C6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644" y="1167585"/>
            <a:ext cx="5412568" cy="45228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More than 200 people, especially Black, were left homeless. </a:t>
            </a:r>
          </a:p>
          <a:p>
            <a:pPr marL="171450" indent="-171450">
              <a:buFont typeface="Arial" panose="020B0604020202020204" pitchFamily="34" charset="0"/>
              <a:buChar char="•"/>
            </a:pPr>
            <a:r>
              <a:rPr lang="en-US" sz="1000" dirty="0"/>
              <a:t>Although the Michigan Legislature suggested recompense, the Detroit City Council declined to approve it. </a:t>
            </a:r>
          </a:p>
          <a:p>
            <a:pPr marL="171450" indent="-171450">
              <a:buFont typeface="Arial" panose="020B0604020202020204" pitchFamily="34" charset="0"/>
              <a:buChar char="•"/>
            </a:pPr>
            <a:r>
              <a:rPr lang="en-US" sz="1000" dirty="0"/>
              <a:t>During the months foregoing the riot, social tensions climbed in the city.</a:t>
            </a:r>
          </a:p>
          <a:p>
            <a:pPr marL="171450" indent="-171450">
              <a:buFont typeface="Arial" panose="020B0604020202020204" pitchFamily="34" charset="0"/>
              <a:buChar char="•"/>
            </a:pPr>
            <a:r>
              <a:rPr lang="en-US" sz="1000" dirty="0"/>
              <a:t> Located across from Canada, which had abolished slavery in 1834, Detroit was a central "station" on the Underground Railroad in the antebellum years.</a:t>
            </a:r>
          </a:p>
          <a:p>
            <a:pPr marL="171450" indent="-171450">
              <a:buFont typeface="Arial" panose="020B0604020202020204" pitchFamily="34" charset="0"/>
              <a:buChar char="•"/>
            </a:pPr>
            <a:r>
              <a:rPr lang="en-US" sz="1000" dirty="0"/>
              <a:t> It had a white majority, but a thriving black community made up of free black people who had relocated there and refugee slaves who escaped the South. Some fugitive slaves settled in Detroit since Michigan was a non-slave state.</a:t>
            </a:r>
          </a:p>
          <a:p>
            <a:pPr marL="171450" indent="-171450">
              <a:buFont typeface="Arial" panose="020B0604020202020204" pitchFamily="34" charset="0"/>
              <a:buChar char="•"/>
            </a:pPr>
            <a:r>
              <a:rPr lang="en-US" sz="1000" dirty="0"/>
              <a:t>Democrats monopolized the City Council, and many Irish and German expatriates belonged to that party. </a:t>
            </a:r>
          </a:p>
          <a:p>
            <a:pPr marL="171450" indent="-171450">
              <a:buFont typeface="Arial" panose="020B0604020202020204" pitchFamily="34" charset="0"/>
              <a:buChar char="•"/>
            </a:pPr>
            <a:r>
              <a:rPr lang="en-US" sz="1000" dirty="0"/>
              <a:t>The Detroit Free Press was a Democratic Party paper that resisted President Abraham Lincoln's conduct during the American Civil War and its increasing need for recruits.</a:t>
            </a:r>
          </a:p>
        </p:txBody>
      </p:sp>
    </p:spTree>
    <p:extLst>
      <p:ext uri="{BB962C8B-B14F-4D97-AF65-F5344CB8AC3E}">
        <p14:creationId xmlns:p14="http://schemas.microsoft.com/office/powerpoint/2010/main" val="1945999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Transcontinental Railroad </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In 1862, the Pacific Railroad Act chartered the Central Pacific and the Union Pacific Railroad Companies.</a:t>
            </a:r>
          </a:p>
          <a:p>
            <a:pPr marL="171450" indent="-171450">
              <a:buFont typeface="Arial" panose="020B0604020202020204" pitchFamily="34" charset="0"/>
              <a:buChar char="•"/>
            </a:pPr>
            <a:r>
              <a:rPr lang="en-US" sz="1000" dirty="0"/>
              <a:t> It tasked them with building a transcontinental railroad linking the United States from east to West. </a:t>
            </a:r>
          </a:p>
          <a:p>
            <a:pPr marL="171450" indent="-171450">
              <a:buFont typeface="Arial" panose="020B0604020202020204" pitchFamily="34" charset="0"/>
              <a:buChar char="•"/>
            </a:pPr>
            <a:r>
              <a:rPr lang="en-US" sz="1000" dirty="0"/>
              <a:t>Over the next seven years, the two companies would race from Sacramento, California, on the one side, to Omaha, Nebraska, on the other, struggling against significant risks before they met at Promontory, Utah, on May 10, 1869.</a:t>
            </a:r>
          </a:p>
          <a:p>
            <a:pPr marL="171450" indent="-171450">
              <a:buFont typeface="Arial" panose="020B0604020202020204" pitchFamily="34" charset="0"/>
              <a:buChar char="•"/>
            </a:pPr>
            <a:r>
              <a:rPr lang="en-US" sz="1000" dirty="0"/>
              <a:t>America’s first steam locomotive made its debut in 1830, and over the next two decades, railroad tracks linked many cities on the East Coast. </a:t>
            </a:r>
          </a:p>
          <a:p>
            <a:pPr marL="171450" indent="-171450">
              <a:buFont typeface="Arial" panose="020B0604020202020204" pitchFamily="34" charset="0"/>
              <a:buChar char="•"/>
            </a:pPr>
            <a:r>
              <a:rPr lang="en-US" sz="1000" dirty="0"/>
              <a:t>By 1850, some 9,000 miles of track had been laid east of the Missouri River.</a:t>
            </a:r>
          </a:p>
          <a:p>
            <a:pPr marL="171450" indent="-171450">
              <a:buFont typeface="Arial" panose="020B0604020202020204" pitchFamily="34" charset="0"/>
              <a:buChar char="•"/>
            </a:pPr>
            <a:r>
              <a:rPr lang="en-US" sz="1000" dirty="0"/>
              <a:t> During that same period, the first settlers began to move westward across the United States; this trend increased dramatically after the discovery of gold in California in 1848. </a:t>
            </a:r>
          </a:p>
          <a:p>
            <a:pPr marL="171450" indent="-171450">
              <a:buFont typeface="Arial" panose="020B0604020202020204" pitchFamily="34" charset="0"/>
              <a:buChar char="•"/>
            </a:pPr>
            <a:r>
              <a:rPr lang="en-US" sz="1000" dirty="0"/>
              <a:t>The overland journey–across mountains, plains, rivers, and deserts–was risky and challenging. </a:t>
            </a:r>
          </a:p>
          <a:p>
            <a:pPr marL="171450" indent="-171450">
              <a:buFont typeface="Arial" panose="020B0604020202020204" pitchFamily="34" charset="0"/>
              <a:buChar char="•"/>
            </a:pPr>
            <a:r>
              <a:rPr lang="en-US" sz="1000" dirty="0"/>
              <a:t>Many westward migrants traveled by sea, taking the six-month route around Cape Horn at the tip of South America or risking yellow fever and other diseases by crossing the Isthmus of Panama and traveling via ship to San Francisco.</a:t>
            </a:r>
          </a:p>
          <a:p>
            <a:pPr marL="171450" indent="-171450">
              <a:buFont typeface="Arial" panose="020B0604020202020204" pitchFamily="34" charset="0"/>
              <a:buChar char="•"/>
            </a:pPr>
            <a:r>
              <a:rPr lang="en-US" sz="1000" dirty="0"/>
              <a:t>In 1845, the New York entrepreneur Asa Whitney presented a resolution in Congress proposing the federal funding of a railroad that would stretch to the Pacific. </a:t>
            </a:r>
          </a:p>
          <a:p>
            <a:pPr marL="171450" indent="-171450">
              <a:buFont typeface="Arial" panose="020B0604020202020204" pitchFamily="34" charset="0"/>
              <a:buChar char="•"/>
            </a:pPr>
            <a:r>
              <a:rPr lang="en-US" sz="1000" dirty="0"/>
              <a:t>Over the next several years, lobbying efforts failed due to growing sectionalism in Congress, but the idea remained potent. </a:t>
            </a:r>
          </a:p>
          <a:p>
            <a:pPr marL="171450" indent="-171450">
              <a:buFont typeface="Arial" panose="020B0604020202020204" pitchFamily="34" charset="0"/>
              <a:buChar char="•"/>
            </a:pPr>
            <a:r>
              <a:rPr lang="en-US" sz="1000" dirty="0"/>
              <a:t>In 1860, a young engineer named Theodore Judah identified the infamous Donner Pass in northern California (where a group of westward emigrants had become trapped in 1846) as an ideal location for constructing a railroad through the formidable Sierra Nevada mountains.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772920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Transcontinental Railroad </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171450" indent="-171450">
              <a:buFont typeface="Arial" panose="020B0604020202020204" pitchFamily="34" charset="0"/>
              <a:buChar char="•"/>
            </a:pPr>
            <a:r>
              <a:rPr lang="en-US" sz="1000" dirty="0"/>
              <a:t>By 1861, Judah had enlisted a group of investors in Sacramento to form the Central Pacific Railroad Company. </a:t>
            </a:r>
          </a:p>
          <a:p>
            <a:pPr marL="171450" indent="-171450">
              <a:buFont typeface="Arial" panose="020B0604020202020204" pitchFamily="34" charset="0"/>
              <a:buChar char="•"/>
            </a:pPr>
            <a:r>
              <a:rPr lang="en-US" sz="1000" dirty="0"/>
              <a:t>He then headed to Washington, where he could convince congressional leaders and President Abraham Lincoln, who signed the Pacific Railroad Act into law the following year.</a:t>
            </a:r>
          </a:p>
          <a:p>
            <a:pPr marL="171450" indent="-171450">
              <a:buFont typeface="Arial" panose="020B0604020202020204" pitchFamily="34" charset="0"/>
              <a:buChar char="•"/>
            </a:pPr>
            <a:r>
              <a:rPr lang="en-US" sz="1000" dirty="0"/>
              <a:t>The Pacific Railroad Act stipulated that the Central Pacific Railroad Company would start building in Sacramento and continue east across the Sierra Nevada. </a:t>
            </a:r>
          </a:p>
          <a:p>
            <a:pPr marL="171450" indent="-171450">
              <a:buFont typeface="Arial" panose="020B0604020202020204" pitchFamily="34" charset="0"/>
              <a:buChar char="•"/>
            </a:pPr>
            <a:r>
              <a:rPr lang="en-US" sz="1000" dirty="0"/>
              <a:t>In contrast, a second company, the Union Pacific Railroad, would make westward from the Missouri River, near the Iowa-Nebraska border. </a:t>
            </a:r>
          </a:p>
          <a:p>
            <a:pPr marL="171450" indent="-171450">
              <a:buFont typeface="Arial" panose="020B0604020202020204" pitchFamily="34" charset="0"/>
              <a:buChar char="•"/>
            </a:pPr>
            <a:r>
              <a:rPr lang="en-US" sz="1000" dirty="0"/>
              <a:t>The two lines of track would meet in the middle (the bill did not designate an exact location), and each company would receive 6,400 acres of land (later doubled to 12,800) and $48,000 in government bonds for every mile of track built. </a:t>
            </a:r>
          </a:p>
          <a:p>
            <a:pPr marL="171450" indent="-171450">
              <a:buFont typeface="Arial" panose="020B0604020202020204" pitchFamily="34" charset="0"/>
              <a:buChar char="•"/>
            </a:pPr>
            <a:r>
              <a:rPr lang="en-US" sz="1000" dirty="0"/>
              <a:t>From the beginning, the transcontinental railroad was set up to compete between the two companies.</a:t>
            </a:r>
          </a:p>
          <a:p>
            <a:pPr marL="171450" indent="-171450">
              <a:buFont typeface="Arial" panose="020B0604020202020204" pitchFamily="34" charset="0"/>
              <a:buChar char="•"/>
            </a:pPr>
            <a:r>
              <a:rPr lang="en-US" sz="1000" dirty="0"/>
              <a:t>In the West, the Central Pacific would be dominated by the “Big Four”–Charles Crocker, Leland Stanford, Collis Huntington, and Mark Hopkins. All were ambitious business people without prior experience with railroads, engineering, or construction. </a:t>
            </a:r>
          </a:p>
          <a:p>
            <a:pPr marL="171450" indent="-171450">
              <a:buFont typeface="Arial" panose="020B0604020202020204" pitchFamily="34" charset="0"/>
              <a:buChar char="•"/>
            </a:pPr>
            <a:r>
              <a:rPr lang="en-US" sz="1000" dirty="0"/>
              <a:t>They borrowed heavily to finance the project and exploited legal loopholes to get the possible funds from the government for their planned track construction.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22296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Transcontinental Railroad </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171450" indent="-171450">
              <a:buFont typeface="Arial" panose="020B0604020202020204" pitchFamily="34" charset="0"/>
              <a:buChar char="•"/>
            </a:pPr>
            <a:r>
              <a:rPr lang="en-US" sz="1000" dirty="0"/>
              <a:t>Disillusioned with his partners, Judah planned to recruit new investors to buy them out. </a:t>
            </a:r>
          </a:p>
          <a:p>
            <a:pPr marL="171450" indent="-171450">
              <a:buFont typeface="Arial" panose="020B0604020202020204" pitchFamily="34" charset="0"/>
              <a:buChar char="•"/>
            </a:pPr>
            <a:r>
              <a:rPr lang="en-US" sz="1000" dirty="0"/>
              <a:t>Still, he caught yellow fever while crossing the Isthmus of Panama on his way east and died in November 1863, soon after the Central Pacific had spiked its first rails to ties in Sacramento. </a:t>
            </a:r>
          </a:p>
          <a:p>
            <a:pPr marL="171450" indent="-171450">
              <a:buFont typeface="Arial" panose="020B0604020202020204" pitchFamily="34" charset="0"/>
              <a:buChar char="•"/>
            </a:pPr>
            <a:r>
              <a:rPr lang="en-US" sz="1000" dirty="0"/>
              <a:t>Meanwhile, in Omaha, Dr. Thomas Durant had illegally achieved a controlling interest in the Union Pacific Railroad Company, giving him complete authority over the project.</a:t>
            </a:r>
          </a:p>
          <a:p>
            <a:pPr marL="171450" indent="-171450">
              <a:buFont typeface="Arial" panose="020B0604020202020204" pitchFamily="34" charset="0"/>
              <a:buChar char="•"/>
            </a:pPr>
            <a:r>
              <a:rPr lang="en-US" sz="1000" dirty="0"/>
              <a:t> (Durant would also illegally set up a company called Crédit Mobilier, which guaranteed him and other investors risk-free profits from the railroad’s construction.) </a:t>
            </a:r>
          </a:p>
          <a:p>
            <a:pPr marL="171450" indent="-171450">
              <a:buFont typeface="Arial" panose="020B0604020202020204" pitchFamily="34" charset="0"/>
              <a:buChar char="•"/>
            </a:pPr>
            <a:r>
              <a:rPr lang="en-US" sz="1000" dirty="0"/>
              <a:t>Though the Union Pacific celebrated its launch in early December 1863, little would be completed until the end of the Civil War in 1865.</a:t>
            </a:r>
          </a:p>
          <a:p>
            <a:pPr marL="171450" indent="-171450">
              <a:buFont typeface="Arial" panose="020B0604020202020204" pitchFamily="34" charset="0"/>
              <a:buChar char="•"/>
            </a:pPr>
            <a:r>
              <a:rPr lang="en-US" sz="1000" dirty="0"/>
              <a:t>After General Grenville Dodge, a hero of the Union Army, took control as a chief engineer, the Union Pacific finally began to move westward in May 1866. </a:t>
            </a:r>
          </a:p>
          <a:p>
            <a:pPr marL="171450" indent="-171450">
              <a:buFont typeface="Arial" panose="020B0604020202020204" pitchFamily="34" charset="0"/>
              <a:buChar char="•"/>
            </a:pPr>
            <a:r>
              <a:rPr lang="en-US" sz="1000" dirty="0"/>
              <a:t>The company suffered bloody attacks on its workers by Native Americans–including members of the Sioux, Arapaho, and Cheyenne tribes–who were understandably threatened by the progress of the white man and his “iron horse” across their native lands. </a:t>
            </a:r>
          </a:p>
          <a:p>
            <a:pPr marL="171450" indent="-171450">
              <a:buFont typeface="Arial" panose="020B0604020202020204" pitchFamily="34" charset="0"/>
              <a:buChar char="•"/>
            </a:pPr>
            <a:r>
              <a:rPr lang="en-US" sz="1000" dirty="0"/>
              <a:t>Still, the Union Pacific moved relatively quickly across the plains, compared to the slow progress of their rival company through the Sierra. </a:t>
            </a:r>
          </a:p>
          <a:p>
            <a:pPr marL="171450" indent="-171450">
              <a:buFont typeface="Arial" panose="020B0604020202020204" pitchFamily="34" charset="0"/>
              <a:buChar char="•"/>
            </a:pPr>
            <a:r>
              <a:rPr lang="en-US" sz="1000" dirty="0"/>
              <a:t>Ramshackle settlements popped up wherever the railroad went, turning into hotbeds of drinking, gambling, prostitution, and violence and producing the enduring mythology of the “Wild West.”</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391663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Transcontinental Railroad </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171450" indent="-171450">
              <a:buFont typeface="Arial" panose="020B0604020202020204" pitchFamily="34" charset="0"/>
              <a:buChar char="•"/>
            </a:pPr>
            <a:r>
              <a:rPr lang="en-US" sz="1000" dirty="0"/>
              <a:t>In 1865, after struggling with retaining workers due to the difficulty of labor, Charles Crocker (who was in charge of construction for the Central Pacific) began hiring Chinese laborers. </a:t>
            </a:r>
          </a:p>
          <a:p>
            <a:pPr marL="171450" indent="-171450">
              <a:buFont typeface="Arial" panose="020B0604020202020204" pitchFamily="34" charset="0"/>
              <a:buChar char="•"/>
            </a:pPr>
            <a:r>
              <a:rPr lang="en-US" sz="1000" dirty="0"/>
              <a:t>This was controversial at the time, as the Chinese were considered an inferior race due to pervasive racism.</a:t>
            </a:r>
          </a:p>
          <a:p>
            <a:pPr marL="171450" indent="-171450">
              <a:buFont typeface="Arial" panose="020B0604020202020204" pitchFamily="34" charset="0"/>
              <a:buChar char="•"/>
            </a:pPr>
            <a:r>
              <a:rPr lang="en-US" sz="1000" dirty="0"/>
              <a:t> By that time, some 50,000 Chinese immigrants were living on the West Coast, many having arrived during the Gold Rush. </a:t>
            </a:r>
          </a:p>
          <a:p>
            <a:pPr marL="171450" indent="-171450">
              <a:buFont typeface="Arial" panose="020B0604020202020204" pitchFamily="34" charset="0"/>
              <a:buChar char="•"/>
            </a:pPr>
            <a:r>
              <a:rPr lang="en-US" sz="1000" dirty="0"/>
              <a:t>The Chinese laborers proved to be tireless workers, and Crocker hired more; some 14,000 were toiling under brutal working conditions in the Sierra Nevada by early 1867.</a:t>
            </a:r>
          </a:p>
          <a:p>
            <a:pPr marL="171450" indent="-171450">
              <a:buFont typeface="Arial" panose="020B0604020202020204" pitchFamily="34" charset="0"/>
              <a:buChar char="•"/>
            </a:pPr>
            <a:r>
              <a:rPr lang="en-US" sz="1000" dirty="0"/>
              <a:t> (By contrast, the workforce of the Union Pacific was mainly Irish immigrants and Civil War veterans.) To blast through the mountains, the Central Pacific built massive wooden trestles on the western slopes and used gunpowder and nitroglycerine to blast tunnels through the granite.</a:t>
            </a:r>
          </a:p>
          <a:p>
            <a:pPr marL="171450" indent="-171450">
              <a:buFont typeface="Arial" panose="020B0604020202020204" pitchFamily="34" charset="0"/>
              <a:buChar char="•"/>
            </a:pPr>
            <a:r>
              <a:rPr lang="en-US" sz="1000" dirty="0"/>
              <a:t>By the summer of 1867, the Union Pacific was in Wyoming, covering nearly four times as much ground as the Central Pacific. </a:t>
            </a:r>
          </a:p>
          <a:p>
            <a:pPr marL="171450" indent="-171450">
              <a:buFont typeface="Arial" panose="020B0604020202020204" pitchFamily="34" charset="0"/>
              <a:buChar char="•"/>
            </a:pPr>
            <a:r>
              <a:rPr lang="en-US" sz="1000" dirty="0"/>
              <a:t>However, the Central Pacific broke through the mountains in late June, and the hard part was finally behind them. </a:t>
            </a:r>
          </a:p>
          <a:p>
            <a:pPr marL="171450" indent="-171450">
              <a:buFont typeface="Arial" panose="020B0604020202020204" pitchFamily="34" charset="0"/>
              <a:buChar char="•"/>
            </a:pPr>
            <a:r>
              <a:rPr lang="en-US" sz="1000" dirty="0"/>
              <a:t>Both companies then headed towards Salt Lake City, cutting many corners (including building shoddy bridges or sections of track that would have to be rebuilt later) in their race to get ahead.</a:t>
            </a:r>
          </a:p>
          <a:p>
            <a:pPr marL="171450" indent="-171450">
              <a:buFont typeface="Arial" panose="020B0604020202020204" pitchFamily="34" charset="0"/>
              <a:buChar char="•"/>
            </a:pPr>
            <a:r>
              <a:rPr lang="en-US" sz="1000" dirty="0"/>
              <a:t>By early 1869, the companies were working only miles from each other. In March, the newly inaugurated President Ulysses S. Grant announced he would withhold federal funds until the two railroad companies agreed on a meeting point. </a:t>
            </a:r>
          </a:p>
          <a:p>
            <a:pPr marL="171450" indent="-171450">
              <a:buFont typeface="Arial" panose="020B0604020202020204" pitchFamily="34" charset="0"/>
              <a:buChar char="•"/>
            </a:pPr>
            <a:r>
              <a:rPr lang="en-US" sz="1000" dirty="0"/>
              <a:t>They decided on Promontory Summit, north of the Great Salt Lake, some 690 track miles from Sacramento and 1,086 from Omaha. </a:t>
            </a:r>
          </a:p>
          <a:p>
            <a:pPr marL="171450" indent="-171450">
              <a:buFont typeface="Arial" panose="020B0604020202020204" pitchFamily="34" charset="0"/>
              <a:buChar char="•"/>
            </a:pPr>
            <a:r>
              <a:rPr lang="en-US" sz="1000" dirty="0"/>
              <a:t>On May 10, after several delays, a crowd of workers and dignitaries watched as the final spike was driven, linking the Central Pacific and Union Pacific in the “Golden Spike Ceremony.”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304247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Transcontinental Railroad </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The golden spike was made of 17.6-karat gold and was a gift of David Hewes, a San Francisco contractor and friend of “Big Four” member Leland Stanford. Stanford took the first swing at the spike during the ceremony but accidentally struck the tie instead. </a:t>
            </a:r>
          </a:p>
          <a:p>
            <a:pPr marL="171450" indent="-171450">
              <a:buFont typeface="Arial" panose="020B0604020202020204" pitchFamily="34" charset="0"/>
              <a:buChar char="•"/>
            </a:pPr>
            <a:r>
              <a:rPr lang="en-US" sz="1000" dirty="0"/>
              <a:t>His attempt was followed by Union Pacific Thomas Durant’s. Durant swung and missed–likely because of a hangover he was suffering from the previous evening’s party in Ogden. </a:t>
            </a:r>
          </a:p>
          <a:p>
            <a:pPr marL="171450" indent="-171450">
              <a:buFont typeface="Arial" panose="020B0604020202020204" pitchFamily="34" charset="0"/>
              <a:buChar char="•"/>
            </a:pPr>
            <a:r>
              <a:rPr lang="en-US" sz="1000" dirty="0"/>
              <a:t>A railroad worker ultimately drove the final spike at 12:47 p.m. on May 10, 1869. Telegraph cables immediately went out to President Grant and the country with the news that the transcontinental railroad had been completed.</a:t>
            </a:r>
          </a:p>
          <a:p>
            <a:pPr marL="171450" indent="-171450">
              <a:buFont typeface="Arial" panose="020B0604020202020204" pitchFamily="34" charset="0"/>
              <a:buChar char="•"/>
            </a:pPr>
            <a:r>
              <a:rPr lang="en-US" sz="1000" dirty="0"/>
              <a:t>The golden spike was removed after the ceremony and replaced with traditional iron spikes.</a:t>
            </a:r>
          </a:p>
          <a:p>
            <a:pPr marL="171450" indent="-171450">
              <a:buFont typeface="Arial" panose="020B0604020202020204" pitchFamily="34" charset="0"/>
              <a:buChar char="•"/>
            </a:pPr>
            <a:r>
              <a:rPr lang="en-US" sz="1000" dirty="0"/>
              <a:t> Three other ties—one of gold, one of silver and gold, and one of silver, were also presented at the ceremony. </a:t>
            </a:r>
          </a:p>
          <a:p>
            <a:pPr marL="171450" indent="-171450">
              <a:buFont typeface="Arial" panose="020B0604020202020204" pitchFamily="34" charset="0"/>
              <a:buChar char="•"/>
            </a:pPr>
            <a:r>
              <a:rPr lang="en-US" sz="1000" dirty="0"/>
              <a:t>The original golden spike is now part of the Stanford University collection, founded by Leland Stanford and his wife, Jane, in 1885 in memory of their only son.</a:t>
            </a:r>
          </a:p>
          <a:p>
            <a:pPr marL="171450" indent="-171450">
              <a:buFont typeface="Arial" panose="020B0604020202020204" pitchFamily="34" charset="0"/>
              <a:buChar char="•"/>
            </a:pPr>
            <a:r>
              <a:rPr lang="en-US" sz="1000" dirty="0"/>
              <a:t>The transcontinental railroad building opened the American West to more rapid development. </a:t>
            </a:r>
          </a:p>
          <a:p>
            <a:pPr marL="171450" indent="-171450">
              <a:buFont typeface="Arial" panose="020B0604020202020204" pitchFamily="34" charset="0"/>
              <a:buChar char="•"/>
            </a:pPr>
            <a:r>
              <a:rPr lang="en-US" sz="1000" dirty="0"/>
              <a:t>With the completion of the track, the line cut the travel time for making the 3,000-mile journey across the United States from a matter of months to under a week. </a:t>
            </a:r>
          </a:p>
          <a:p>
            <a:pPr marL="171450" indent="-171450">
              <a:buFont typeface="Arial" panose="020B0604020202020204" pitchFamily="34" charset="0"/>
              <a:buChar char="•"/>
            </a:pPr>
            <a:r>
              <a:rPr lang="en-US" sz="1000" dirty="0"/>
              <a:t>Connecting the two American coasts made the economic export of Western resources to Eastern markets more accessible than ever before. </a:t>
            </a:r>
          </a:p>
          <a:p>
            <a:pPr marL="171450" indent="-171450">
              <a:buFont typeface="Arial" panose="020B0604020202020204" pitchFamily="34" charset="0"/>
              <a:buChar char="•"/>
            </a:pPr>
            <a:r>
              <a:rPr lang="en-US" sz="1000" dirty="0"/>
              <a:t>The railroad also facilitated westward expansion, escalating conflicts between Native American tribes and settlers who now had more accessible access to new territories.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825344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Wyoming and Suffrage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0000" lnSpcReduction="20000"/>
          </a:bodyPr>
          <a:lstStyle/>
          <a:p>
            <a:pPr marL="171450" indent="-171450">
              <a:buFont typeface="Arial" panose="020B0604020202020204" pitchFamily="34" charset="0"/>
              <a:buChar char="•"/>
            </a:pPr>
            <a:r>
              <a:rPr lang="en-US" sz="1000" dirty="0"/>
              <a:t>Wyoming was the first place in the world to give all women the ability to vote. </a:t>
            </a:r>
          </a:p>
          <a:p>
            <a:pPr marL="171450" indent="-171450">
              <a:buFont typeface="Arial" panose="020B0604020202020204" pitchFamily="34" charset="0"/>
              <a:buChar char="•"/>
            </a:pPr>
            <a:r>
              <a:rPr lang="en-US" sz="1000" dirty="0"/>
              <a:t>However, other jurisdictions had already given limited suffrage to women with various property qualifications. </a:t>
            </a:r>
          </a:p>
          <a:p>
            <a:pPr marL="171450" indent="-171450">
              <a:buFont typeface="Arial" panose="020B0604020202020204" pitchFamily="34" charset="0"/>
              <a:buChar char="•"/>
            </a:pPr>
            <a:r>
              <a:rPr lang="en-US" sz="1000" dirty="0"/>
              <a:t>A US territory in 1869, Wyoming's first territorial legislature voted to give women the right to vote and to hold public office. A legislature made entirely of men passed the woman's suffrage bill in 1869 entitled "An to Grant to the Women of Wyoming Territory the Right of Suffrage, and to Hold Office." </a:t>
            </a:r>
          </a:p>
          <a:p>
            <a:pPr marL="171450" indent="-171450">
              <a:buFont typeface="Arial" panose="020B0604020202020204" pitchFamily="34" charset="0"/>
              <a:buChar char="•"/>
            </a:pPr>
            <a:r>
              <a:rPr lang="en-US" sz="1000" dirty="0"/>
              <a:t>The Territory retained its woman suffrage law even when that law could have jeopardized the Wyoming Territory's application for statehood. In 1890, Wyoming became the first US state to allow its woman citizens to vote.</a:t>
            </a:r>
          </a:p>
          <a:p>
            <a:pPr marL="171450" indent="-171450">
              <a:buFont typeface="Arial" panose="020B0604020202020204" pitchFamily="34" charset="0"/>
              <a:buChar char="•"/>
            </a:pPr>
            <a:r>
              <a:rPr lang="en-US" sz="1000" dirty="0"/>
              <a:t>The push for voting in Wyoming began when Wyoming was still part of the Dakota Territory. </a:t>
            </a:r>
          </a:p>
          <a:p>
            <a:pPr marL="171450" indent="-171450">
              <a:buFont typeface="Arial" panose="020B0604020202020204" pitchFamily="34" charset="0"/>
              <a:buChar char="•"/>
            </a:pPr>
            <a:r>
              <a:rPr lang="en-US" sz="1000" dirty="0"/>
              <a:t>In 1867, the completion of the Union Pacific Railroad and the South Pass gold rush resulted in thousands of settlers pouring into the western Dakota Territory. </a:t>
            </a:r>
          </a:p>
          <a:p>
            <a:pPr marL="171450" indent="-171450">
              <a:buFont typeface="Arial" panose="020B0604020202020204" pitchFamily="34" charset="0"/>
              <a:buChar char="•"/>
            </a:pPr>
            <a:r>
              <a:rPr lang="en-US" sz="1000" dirty="0"/>
              <a:t>Wyoming Territory emerged just south of the mountains where the gold rush occurred. The new Territory included South Pass, the slow up and downhill rise where people crossed the continental divide for thousands of years along the Sweetwater River.</a:t>
            </a:r>
          </a:p>
          <a:p>
            <a:pPr marL="171450" indent="-171450">
              <a:buFont typeface="Arial" panose="020B0604020202020204" pitchFamily="34" charset="0"/>
              <a:buChar char="•"/>
            </a:pPr>
            <a:r>
              <a:rPr lang="en-US" sz="1000" dirty="0"/>
              <a:t> Initially, the Sweetwater camps were located in Carter County, Dakota Territory, with South Pass City as the county seat. These new mining towns grew quickly and were along the path of the Union Pacific Railroad that used South Pass but was still being built. Dakota Territory agreed to cede its western lands to form Wyoming Territory.</a:t>
            </a:r>
          </a:p>
          <a:p>
            <a:pPr marL="171450" indent="-171450">
              <a:buFont typeface="Arial" panose="020B0604020202020204" pitchFamily="34" charset="0"/>
              <a:buChar char="•"/>
            </a:pPr>
            <a:r>
              <a:rPr lang="en-US" sz="1000" dirty="0"/>
              <a:t>South Pass City remained the seat for the county that would be renamed Sweetwater several months later. </a:t>
            </a:r>
          </a:p>
          <a:p>
            <a:pPr marL="171450" indent="-171450">
              <a:buFont typeface="Arial" panose="020B0604020202020204" pitchFamily="34" charset="0"/>
              <a:buChar char="•"/>
            </a:pPr>
            <a:r>
              <a:rPr lang="en-US" sz="1000" dirty="0"/>
              <a:t>Since most early miners hoped to strike it rich and quickly leave, they had little interest in governance or community services such as street repairs, indigent care, or schools. </a:t>
            </a:r>
          </a:p>
          <a:p>
            <a:pPr marL="171450" indent="-171450">
              <a:buFont typeface="Arial" panose="020B0604020202020204" pitchFamily="34" charset="0"/>
              <a:buChar char="•"/>
            </a:pPr>
            <a:r>
              <a:rPr lang="en-US" sz="1000" dirty="0"/>
              <a:t>Attempts to erect a jail in South Pass City were defeated twice in special elections. </a:t>
            </a:r>
          </a:p>
          <a:p>
            <a:pPr marL="171450" indent="-171450">
              <a:buFont typeface="Arial" panose="020B0604020202020204" pitchFamily="34" charset="0"/>
              <a:buChar char="•"/>
            </a:pPr>
            <a:r>
              <a:rPr lang="en-US" sz="1000" dirty="0"/>
              <a:t>The arrival of businesses and the first families in 1868 brought stability, for these residents wanted to transform the South Pass gold camps into permanent towns. Because Wyoming was a territory, all officials were appointed, including the governor, county commissioners, county attorneys, justices of the peace, and town constables.</a:t>
            </a:r>
          </a:p>
          <a:p>
            <a:pPr marL="171450" indent="-171450">
              <a:buFont typeface="Arial" panose="020B0604020202020204" pitchFamily="34" charset="0"/>
              <a:buChar char="•"/>
            </a:pPr>
            <a:r>
              <a:rPr lang="en-US" sz="1000" dirty="0"/>
              <a:t>Wyoming legislators were aware of the discussion over woman suffrage, for many of them had moved from Midwestern states where the reform had been debated for several years.</a:t>
            </a:r>
          </a:p>
          <a:p>
            <a:pPr marL="171450" indent="-171450">
              <a:buFont typeface="Arial" panose="020B0604020202020204" pitchFamily="34" charset="0"/>
              <a:buChar char="•"/>
            </a:pPr>
            <a:r>
              <a:rPr lang="en-US" sz="1000" dirty="0"/>
              <a:t> In 1867, despite enormous pressure from women activists and a massive national effort, Kansas legislators failed to pass a law giving women the vote. </a:t>
            </a:r>
          </a:p>
          <a:p>
            <a:pPr marL="171450" indent="-171450">
              <a:buFont typeface="Arial" panose="020B0604020202020204" pitchFamily="34" charset="0"/>
              <a:buChar char="•"/>
            </a:pPr>
            <a:r>
              <a:rPr lang="en-US" sz="1000" dirty="0"/>
              <a:t>Early in 1869, Dakota Territory passed a so-called woman suffrage bill within one vote. In Congress, a senator introduced a bill after the Civil War to give women in all the territories the right to vote. </a:t>
            </a:r>
          </a:p>
          <a:p>
            <a:pPr marL="171450" indent="-171450">
              <a:buFont typeface="Arial" panose="020B0604020202020204" pitchFamily="34" charset="0"/>
              <a:buChar char="•"/>
            </a:pPr>
            <a:r>
              <a:rPr lang="en-US" sz="1000" dirty="0"/>
              <a:t>This failed, too, as did bills in 1868 that would have amended the US Constitution to provide all women in the United States and territories the right to vote.</a:t>
            </a:r>
          </a:p>
          <a:p>
            <a:pPr marL="171450" indent="-171450">
              <a:buFont typeface="Arial" panose="020B0604020202020204" pitchFamily="34" charset="0"/>
              <a:buChar char="•"/>
            </a:pPr>
            <a:r>
              <a:rPr lang="en-US" sz="1000" dirty="0"/>
              <a:t> Those failures led many advocates to believe the first woman suffrage bill would probably be adopted in a territory. </a:t>
            </a:r>
          </a:p>
          <a:p>
            <a:pPr marL="171450" indent="-171450">
              <a:buFont typeface="Arial" panose="020B0604020202020204" pitchFamily="34" charset="0"/>
              <a:buChar char="•"/>
            </a:pPr>
            <a:r>
              <a:rPr lang="en-US" sz="1000" dirty="0"/>
              <a:t>Territories only required a majority vote of the legislature and the governor's signature to pass a suffrage bill. States, on the other, required a constitutional amendment to add women's suffrage. That process required a 60% vote in both houses, the governor's acceptance, and the people's approval in a special election.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424320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Wyoming and Suffrage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0000" lnSpcReduction="20000"/>
          </a:bodyPr>
          <a:lstStyle/>
          <a:p>
            <a:pPr marL="171450" indent="-171450">
              <a:buFont typeface="Arial" panose="020B0604020202020204" pitchFamily="34" charset="0"/>
              <a:buChar char="•"/>
            </a:pPr>
            <a:r>
              <a:rPr lang="en-US" sz="1000" dirty="0"/>
              <a:t>Even so, Wyoming's territorial legislature, made up entirely of men, had to be persuaded that votes for women were a good idea. </a:t>
            </a:r>
          </a:p>
          <a:p>
            <a:pPr marL="171450" indent="-171450">
              <a:buFont typeface="Arial" panose="020B0604020202020204" pitchFamily="34" charset="0"/>
              <a:buChar char="•"/>
            </a:pPr>
            <a:r>
              <a:rPr lang="en-US" sz="1000" dirty="0"/>
              <a:t>In addition to men willing to consider allowing women to vote, local women activists worked on behalf of the issue.</a:t>
            </a:r>
          </a:p>
          <a:p>
            <a:pPr marL="171450" indent="-171450">
              <a:buFont typeface="Arial" panose="020B0604020202020204" pitchFamily="34" charset="0"/>
              <a:buChar char="•"/>
            </a:pPr>
            <a:r>
              <a:rPr lang="en-US" sz="1000" dirty="0"/>
              <a:t> Two women had recently delivered speeches in Cheyenne in support of woman suffrage: Anna Dickinson at the courthouse in the fall and </a:t>
            </a:r>
            <a:r>
              <a:rPr lang="en-US" sz="1000" dirty="0" err="1"/>
              <a:t>Redelia</a:t>
            </a:r>
            <a:r>
              <a:rPr lang="en-US" sz="1000" dirty="0"/>
              <a:t> Bates to new legislators in November. </a:t>
            </a:r>
          </a:p>
          <a:p>
            <a:pPr marL="171450" indent="-171450">
              <a:buFont typeface="Arial" panose="020B0604020202020204" pitchFamily="34" charset="0"/>
              <a:buChar char="•"/>
            </a:pPr>
            <a:r>
              <a:rPr lang="en-US" sz="1000" dirty="0"/>
              <a:t>However, neither the national woman suffrage organizations nor any grassroots movement in Wyoming lobbied for the passage of woman suffrage in the Territory.</a:t>
            </a:r>
          </a:p>
          <a:p>
            <a:pPr marL="171450" indent="-171450">
              <a:buFont typeface="Arial" panose="020B0604020202020204" pitchFamily="34" charset="0"/>
              <a:buChar char="•"/>
            </a:pPr>
            <a:r>
              <a:rPr lang="en-US" sz="1000" dirty="0"/>
              <a:t>Before the Wyoming delegates assembled in Cheyenne in October 1869, legislators had narrowly defeated woman suffrage bills in three Western legislatures—Washington in 1854, Nebraska in 1856, and Dakota in 1869—and Utah and Colorado lawmakers would soon be considering the issue. </a:t>
            </a:r>
          </a:p>
          <a:p>
            <a:pPr marL="171450" indent="-171450">
              <a:buFont typeface="Arial" panose="020B0604020202020204" pitchFamily="34" charset="0"/>
              <a:buChar char="•"/>
            </a:pPr>
            <a:r>
              <a:rPr lang="en-US" sz="1000" dirty="0"/>
              <a:t>After the Civil War, the two major political parties battled over expanding voting rights.</a:t>
            </a:r>
          </a:p>
          <a:p>
            <a:pPr marL="171450" indent="-171450">
              <a:buFont typeface="Arial" panose="020B0604020202020204" pitchFamily="34" charset="0"/>
              <a:buChar char="•"/>
            </a:pPr>
            <a:r>
              <a:rPr lang="en-US" sz="1000" dirty="0"/>
              <a:t> A particularly fierce battle over suffrage for women and Black men emerged in Kansas, where national suffrage organizations invested a lot of time and money. </a:t>
            </a:r>
          </a:p>
          <a:p>
            <a:pPr marL="171450" indent="-171450">
              <a:buFont typeface="Arial" panose="020B0604020202020204" pitchFamily="34" charset="0"/>
              <a:buChar char="•"/>
            </a:pPr>
            <a:r>
              <a:rPr lang="en-US" sz="1000" dirty="0"/>
              <a:t>The effort failed in 1867 when the new state legislature, primarily Republican, voted down woman suffrage but supported suffrage for black men. </a:t>
            </a:r>
          </a:p>
          <a:p>
            <a:pPr marL="171450" indent="-171450">
              <a:buFont typeface="Arial" panose="020B0604020202020204" pitchFamily="34" charset="0"/>
              <a:buChar char="•"/>
            </a:pPr>
            <a:r>
              <a:rPr lang="en-US" sz="1000" dirty="0"/>
              <a:t>The Republican Party had made suffrage for black men the heart of its political activity, but not all voters supported their views.</a:t>
            </a:r>
          </a:p>
          <a:p>
            <a:pPr marL="171450" indent="-171450">
              <a:buFont typeface="Arial" panose="020B0604020202020204" pitchFamily="34" charset="0"/>
              <a:buChar char="•"/>
            </a:pPr>
            <a:r>
              <a:rPr lang="en-US" sz="1000" dirty="0"/>
              <a:t> Northern Democrats were uncertain that the killing was worth the cost during the Civil War.</a:t>
            </a:r>
          </a:p>
          <a:p>
            <a:pPr marL="171450" indent="-171450">
              <a:buFont typeface="Arial" panose="020B0604020202020204" pitchFamily="34" charset="0"/>
              <a:buChar char="•"/>
            </a:pPr>
            <a:r>
              <a:rPr lang="en-US" sz="1000" dirty="0"/>
              <a:t> Many would have preferred compromising with the South instead of pursuing the fight to the bloody end. </a:t>
            </a:r>
          </a:p>
          <a:p>
            <a:pPr marL="171450" indent="-171450">
              <a:buFont typeface="Arial" panose="020B0604020202020204" pitchFamily="34" charset="0"/>
              <a:buChar char="•"/>
            </a:pPr>
            <a:r>
              <a:rPr lang="en-US" sz="1000" dirty="0"/>
              <a:t>After the war, Democrats continued to oppose some of the most significant changes the war had brought about.</a:t>
            </a:r>
          </a:p>
          <a:p>
            <a:pPr marL="171450" indent="-171450">
              <a:buFont typeface="Arial" panose="020B0604020202020204" pitchFamily="34" charset="0"/>
              <a:buChar char="•"/>
            </a:pPr>
            <a:r>
              <a:rPr lang="en-US" sz="1000" dirty="0"/>
              <a:t> In particular, they opposed full citizenship and voting rights for black people—both recently freed slaves and northern blacks who had already been more or less accessible.</a:t>
            </a:r>
          </a:p>
          <a:p>
            <a:pPr marL="171450" indent="-171450">
              <a:buFont typeface="Arial" panose="020B0604020202020204" pitchFamily="34" charset="0"/>
              <a:buChar char="•"/>
            </a:pPr>
            <a:r>
              <a:rPr lang="en-US" sz="1000" dirty="0"/>
              <a:t>In the fall of 1868, the famous Union Army General, Ulysses S. Grant, a Republican, was elected president. </a:t>
            </a:r>
          </a:p>
          <a:p>
            <a:pPr marL="171450" indent="-171450">
              <a:buFont typeface="Arial" panose="020B0604020202020204" pitchFamily="34" charset="0"/>
              <a:buChar char="•"/>
            </a:pPr>
            <a:r>
              <a:rPr lang="en-US" sz="1000" dirty="0"/>
              <a:t>Grant soon appointed many loyal Republicans to run the brand-new Wyoming Territory. </a:t>
            </a:r>
          </a:p>
          <a:p>
            <a:pPr marL="171450" indent="-171450">
              <a:buFont typeface="Arial" panose="020B0604020202020204" pitchFamily="34" charset="0"/>
              <a:buChar char="•"/>
            </a:pPr>
            <a:r>
              <a:rPr lang="en-US" sz="1000" dirty="0"/>
              <a:t>His appointees included the governor, John A. Campbell, Secretary of State Edward M. Lee, and Attorney General Joseph M. Carey, the top government lawyer in the state. </a:t>
            </a:r>
          </a:p>
          <a:p>
            <a:pPr marL="171450" indent="-171450">
              <a:buFont typeface="Arial" panose="020B0604020202020204" pitchFamily="34" charset="0"/>
              <a:buChar char="•"/>
            </a:pPr>
            <a:r>
              <a:rPr lang="en-US" sz="1000" dirty="0"/>
              <a:t>They arrived in May 1869</a:t>
            </a:r>
          </a:p>
          <a:p>
            <a:pPr marL="171450" indent="-171450">
              <a:buFont typeface="Arial" panose="020B0604020202020204" pitchFamily="34" charset="0"/>
              <a:buChar char="•"/>
            </a:pPr>
            <a:r>
              <a:rPr lang="en-US" sz="1000" dirty="0"/>
              <a:t>. Not long afterward, Carey issued an official legal opinion that no one in Wyoming could be denied the right to vote based on race. </a:t>
            </a:r>
          </a:p>
          <a:p>
            <a:pPr marL="171450" indent="-171450">
              <a:buFont typeface="Arial" panose="020B0604020202020204" pitchFamily="34" charset="0"/>
              <a:buChar char="•"/>
            </a:pPr>
            <a:r>
              <a:rPr lang="en-US" sz="1000" dirty="0"/>
              <a:t>The federal law that eventually created the Territory in 1868 banned voting and officeholding discrimination based on race.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569218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Wyoming and Suffrage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0000" lnSpcReduction="20000"/>
          </a:bodyPr>
          <a:lstStyle/>
          <a:p>
            <a:pPr marL="171450" indent="-171450">
              <a:buFont typeface="Arial" panose="020B0604020202020204" pitchFamily="34" charset="0"/>
              <a:buChar char="•"/>
            </a:pPr>
            <a:r>
              <a:rPr lang="en-US" sz="1000" dirty="0"/>
              <a:t>Many Democrats saw Carey's opinion as a move to make sure Wyoming's black people voted Republican and the issue continued to be controversial. </a:t>
            </a:r>
          </a:p>
          <a:p>
            <a:pPr marL="171450" indent="-171450">
              <a:buFont typeface="Arial" panose="020B0604020202020204" pitchFamily="34" charset="0"/>
              <a:buChar char="•"/>
            </a:pPr>
            <a:r>
              <a:rPr lang="en-US" sz="1000" dirty="0"/>
              <a:t>When a territory-wide election was held in early September, only Democrats were elected. </a:t>
            </a:r>
          </a:p>
          <a:p>
            <a:pPr marL="171450" indent="-171450">
              <a:buFont typeface="Arial" panose="020B0604020202020204" pitchFamily="34" charset="0"/>
              <a:buChar char="•"/>
            </a:pPr>
            <a:r>
              <a:rPr lang="en-US" sz="1000" dirty="0"/>
              <a:t>The Territory's new delegate to Congress was a Democrat, and all 22 members of the new territorial legislature were Democrats. One of those Democrats, William Bright, a saloonkeeper at South Pass City in what became Wyoming Territory, lobbied hard for Wyoming Territory to become the first government in the world to guarantee women the right to vote.</a:t>
            </a:r>
          </a:p>
          <a:p>
            <a:pPr marL="171450" indent="-171450">
              <a:buFont typeface="Arial" panose="020B0604020202020204" pitchFamily="34" charset="0"/>
              <a:buChar char="•"/>
            </a:pPr>
            <a:r>
              <a:rPr lang="en-US" sz="1000" dirty="0"/>
              <a:t>All white and male legislators had several reasons for supporting women's suffrage when they met for the first time in October 1869. </a:t>
            </a:r>
          </a:p>
          <a:p>
            <a:pPr marL="171450" indent="-171450">
              <a:buFont typeface="Arial" panose="020B0604020202020204" pitchFamily="34" charset="0"/>
              <a:buChar char="•"/>
            </a:pPr>
            <a:r>
              <a:rPr lang="en-US" sz="1000" dirty="0"/>
              <a:t>They passed a resolution allowing women to sit inside the unique space where the lawmakers sat. </a:t>
            </a:r>
          </a:p>
          <a:p>
            <a:pPr marL="171450" indent="-171450">
              <a:buFont typeface="Arial" panose="020B0604020202020204" pitchFamily="34" charset="0"/>
              <a:buChar char="•"/>
            </a:pPr>
            <a:r>
              <a:rPr lang="en-US" sz="1000" dirty="0"/>
              <a:t>They gave a law guaranteeing that teachers—most of whom were women—would be paid the same whether they were men or women. </a:t>
            </a:r>
          </a:p>
          <a:p>
            <a:pPr marL="171450" indent="-171450">
              <a:buFont typeface="Arial" panose="020B0604020202020204" pitchFamily="34" charset="0"/>
              <a:buChar char="•"/>
            </a:pPr>
            <a:r>
              <a:rPr lang="en-US" sz="1000" dirty="0"/>
              <a:t>And they passed a bill ensuring married women's property rights are separate from their husbands. </a:t>
            </a:r>
          </a:p>
          <a:p>
            <a:pPr marL="171450" indent="-171450">
              <a:buFont typeface="Arial" panose="020B0604020202020204" pitchFamily="34" charset="0"/>
              <a:buChar char="•"/>
            </a:pPr>
            <a:r>
              <a:rPr lang="en-US" sz="1000" dirty="0"/>
              <a:t>They were willing to go even further to get Wyoming good publicity that would draw more settlers to the new Territory. </a:t>
            </a:r>
          </a:p>
          <a:p>
            <a:pPr marL="171450" indent="-171450">
              <a:buFont typeface="Arial" panose="020B0604020202020204" pitchFamily="34" charset="0"/>
              <a:buChar char="•"/>
            </a:pPr>
            <a:r>
              <a:rPr lang="en-US" sz="1000" dirty="0"/>
              <a:t>Positive news stories published throughout the nation, legislators thought, might also bring more women. </a:t>
            </a:r>
          </a:p>
          <a:p>
            <a:pPr marL="171450" indent="-171450">
              <a:buFont typeface="Arial" panose="020B0604020202020204" pitchFamily="34" charset="0"/>
              <a:buChar char="•"/>
            </a:pPr>
            <a:r>
              <a:rPr lang="en-US" sz="1000" dirty="0"/>
              <a:t>There were six adult men in the Territory for every adult woman and very few children. </a:t>
            </a:r>
          </a:p>
          <a:p>
            <a:pPr marL="171450" indent="-171450">
              <a:buFont typeface="Arial" panose="020B0604020202020204" pitchFamily="34" charset="0"/>
              <a:buChar char="•"/>
            </a:pPr>
            <a:r>
              <a:rPr lang="en-US" sz="1000" dirty="0"/>
              <a:t>American Indians were not counted in these numbers, but Chinese workers—most of whom had come to work on the railroad—and black people were counted.</a:t>
            </a:r>
          </a:p>
          <a:p>
            <a:pPr marL="171450" indent="-171450">
              <a:buFont typeface="Arial" panose="020B0604020202020204" pitchFamily="34" charset="0"/>
              <a:buChar char="•"/>
            </a:pPr>
            <a:r>
              <a:rPr lang="en-US" sz="1000" dirty="0"/>
              <a:t>Their decision was also about party politics. </a:t>
            </a:r>
          </a:p>
          <a:p>
            <a:pPr marL="171450" indent="-171450">
              <a:buFont typeface="Arial" panose="020B0604020202020204" pitchFamily="34" charset="0"/>
              <a:buChar char="•"/>
            </a:pPr>
            <a:r>
              <a:rPr lang="en-US" sz="1000" dirty="0"/>
              <a:t>Democrats in the legislature hoped that once these women came to Wyoming, they would continue to vote for the party that had given them the vote in the first place. </a:t>
            </a:r>
          </a:p>
          <a:p>
            <a:pPr marL="171450" indent="-171450">
              <a:buFont typeface="Arial" panose="020B0604020202020204" pitchFamily="34" charset="0"/>
              <a:buChar char="•"/>
            </a:pPr>
            <a:r>
              <a:rPr lang="en-US" sz="1000" dirty="0"/>
              <a:t>Democrats in the Legislature wanted to make John Campbell, the Republican governor, look bad. </a:t>
            </a:r>
          </a:p>
          <a:p>
            <a:pPr marL="171450" indent="-171450">
              <a:buFont typeface="Arial" panose="020B0604020202020204" pitchFamily="34" charset="0"/>
              <a:buChar char="•"/>
            </a:pPr>
            <a:r>
              <a:rPr lang="en-US" sz="1000" dirty="0"/>
              <a:t>As a man publicly supported rights for ex-slaves, they hoped to push him too far with a vote for women. If they passed the bill, many assumed Campbell would veto it. </a:t>
            </a:r>
          </a:p>
          <a:p>
            <a:pPr marL="171450" indent="-171450">
              <a:buFont typeface="Arial" panose="020B0604020202020204" pitchFamily="34" charset="0"/>
              <a:buChar char="•"/>
            </a:pPr>
            <a:r>
              <a:rPr lang="en-US" sz="1000" dirty="0"/>
              <a:t>The bill passed the Legislative Council six votes to two. In the House, lawmakers tried and failed to attach various amendments. Some potential amendments were attempts to make the bill so unattractive to other legislators that it would fail. One such amendment that failed would have extended the vote to "all colored women and squaws.“</a:t>
            </a:r>
          </a:p>
          <a:p>
            <a:pPr marL="171450" indent="-171450">
              <a:buFont typeface="Arial" panose="020B0604020202020204" pitchFamily="34" charset="0"/>
              <a:buChar char="•"/>
            </a:pPr>
            <a:r>
              <a:rPr lang="en-US" sz="1000" dirty="0"/>
              <a:t> The House raised the voting age for women from 18 to 21. </a:t>
            </a:r>
          </a:p>
          <a:p>
            <a:pPr marL="171450" indent="-171450">
              <a:buFont typeface="Arial" panose="020B0604020202020204" pitchFamily="34" charset="0"/>
              <a:buChar char="•"/>
            </a:pPr>
            <a:r>
              <a:rPr lang="en-US" sz="1000" dirty="0"/>
              <a:t>The House then passed the woman suffrage bill seven votes to four, with one abstention. </a:t>
            </a:r>
          </a:p>
          <a:p>
            <a:pPr marL="171450" indent="-171450">
              <a:buFont typeface="Arial" panose="020B0604020202020204" pitchFamily="34" charset="0"/>
              <a:buChar char="•"/>
            </a:pPr>
            <a:r>
              <a:rPr lang="en-US" sz="1000" dirty="0"/>
              <a:t>Governor Campbell took several days to decide what to do. He signed the bill into law on December 10, 1869. </a:t>
            </a:r>
          </a:p>
          <a:p>
            <a:pPr marL="171450" indent="-171450">
              <a:buFont typeface="Arial" panose="020B0604020202020204" pitchFamily="34" charset="0"/>
              <a:buChar char="•"/>
            </a:pPr>
            <a:r>
              <a:rPr lang="en-US" sz="1000" dirty="0"/>
              <a:t>Wyoming was one of four US states that fully enfranchised their women by the end of the century, with Colorado, Utah, and Idaho.</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947167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National Women's Suffrage Association</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The National Woman Suffrage Association was formed on May 15, 1869, to work for women's suffrage in the United States. </a:t>
            </a:r>
          </a:p>
          <a:p>
            <a:pPr marL="171450" indent="-171450">
              <a:buFont typeface="Arial" panose="020B0604020202020204" pitchFamily="34" charset="0"/>
              <a:buChar char="•"/>
            </a:pPr>
            <a:r>
              <a:rPr lang="en-US" sz="1000" dirty="0"/>
              <a:t>Its prominent leaders were Susan B Anthony and Elizabeth Cady Stanton. It was created after the women's rights movement split over the proposed Fifteenth Amendment to the US Constitution, which would, in effect, extend voting rights to black men. </a:t>
            </a:r>
          </a:p>
          <a:p>
            <a:pPr marL="171450" indent="-171450">
              <a:buFont typeface="Arial" panose="020B0604020202020204" pitchFamily="34" charset="0"/>
              <a:buChar char="•"/>
            </a:pPr>
            <a:r>
              <a:rPr lang="en-US" sz="1000" dirty="0"/>
              <a:t>One wing of the campaign supported the amendment.</a:t>
            </a:r>
          </a:p>
          <a:p>
            <a:pPr marL="171450" indent="-171450">
              <a:buFont typeface="Arial" panose="020B0604020202020204" pitchFamily="34" charset="0"/>
              <a:buChar char="•"/>
            </a:pPr>
            <a:r>
              <a:rPr lang="en-US" sz="1000" dirty="0"/>
              <a:t> In contrast, the other, the wing that formed the NWSA, opposed it, insisting that voting rights be extended to all women and all African Americans simultaneously.</a:t>
            </a:r>
          </a:p>
          <a:p>
            <a:pPr marL="171450" indent="-171450">
              <a:buFont typeface="Arial" panose="020B0604020202020204" pitchFamily="34" charset="0"/>
              <a:buChar char="•"/>
            </a:pPr>
            <a:r>
              <a:rPr lang="en-US" sz="1000" dirty="0"/>
              <a:t>The NWSA worked primarily at the federal level in its campaign for women's right to vote. </a:t>
            </a:r>
          </a:p>
          <a:p>
            <a:pPr marL="171450" indent="-171450">
              <a:buFont typeface="Arial" panose="020B0604020202020204" pitchFamily="34" charset="0"/>
              <a:buChar char="•"/>
            </a:pPr>
            <a:r>
              <a:rPr lang="en-US" sz="1000" dirty="0"/>
              <a:t>In the early 1870s, it encouraged women to attempt to vote and to file lawsuits if prevented, arguing that the constitution implicitly enfranchised women through its guarantees of equal protection for all citizens. </a:t>
            </a:r>
          </a:p>
          <a:p>
            <a:pPr marL="171450" indent="-171450">
              <a:buFont typeface="Arial" panose="020B0604020202020204" pitchFamily="34" charset="0"/>
              <a:buChar char="•"/>
            </a:pPr>
            <a:r>
              <a:rPr lang="en-US" sz="1000" dirty="0"/>
              <a:t>Many women tried to vote, notably Susan B Anthony, who was arrested and found guilty in a widely publicized trial. </a:t>
            </a:r>
          </a:p>
          <a:p>
            <a:pPr marL="171450" indent="-171450">
              <a:buFont typeface="Arial" panose="020B0604020202020204" pitchFamily="34" charset="0"/>
              <a:buChar char="•"/>
            </a:pPr>
            <a:r>
              <a:rPr lang="en-US" sz="1000" dirty="0"/>
              <a:t>After the Supreme Court ruled that the constitution did not implicitly enfranchise women, the NWSA worked for an amendment that would do so explicitly.</a:t>
            </a:r>
          </a:p>
          <a:p>
            <a:pPr marL="171450" indent="-171450">
              <a:buFont typeface="Arial" panose="020B0604020202020204" pitchFamily="34" charset="0"/>
              <a:buChar char="•"/>
            </a:pPr>
            <a:r>
              <a:rPr lang="en-US" sz="1000" dirty="0"/>
              <a:t>Women's suffrage in the US emerged as a significant issue in the mid-1800s.</a:t>
            </a:r>
          </a:p>
          <a:p>
            <a:pPr marL="171450" indent="-171450">
              <a:buFont typeface="Arial" panose="020B0604020202020204" pitchFamily="34" charset="0"/>
              <a:buChar char="•"/>
            </a:pPr>
            <a:r>
              <a:rPr lang="en-US" sz="1000" dirty="0"/>
              <a:t> A key event was the first women's rights convention, the Seneca Falls Convention, in 1848, which Elizabeth Cady Stanton initiated. </a:t>
            </a:r>
          </a:p>
          <a:p>
            <a:pPr marL="171450" indent="-171450">
              <a:buFont typeface="Arial" panose="020B0604020202020204" pitchFamily="34" charset="0"/>
              <a:buChar char="•"/>
            </a:pPr>
            <a:r>
              <a:rPr lang="en-US" sz="1000" dirty="0"/>
              <a:t>Women's right to vote was endorsed at the convention only after a vigorous debate about a controversial idea, even within the women's movement. </a:t>
            </a:r>
          </a:p>
          <a:p>
            <a:pPr marL="171450" indent="-171450">
              <a:buFont typeface="Arial" panose="020B0604020202020204" pitchFamily="34" charset="0"/>
              <a:buChar char="•"/>
            </a:pPr>
            <a:r>
              <a:rPr lang="en-US" sz="1000" dirty="0"/>
              <a:t>Soon after the convention, however, it became a central tenant of the campaign.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352793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National Women's Suffrage Association</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171450" indent="-171450">
              <a:buFont typeface="Arial" panose="020B0604020202020204" pitchFamily="34" charset="0"/>
              <a:buChar char="•"/>
            </a:pPr>
            <a:r>
              <a:rPr lang="en-US" sz="1000" dirty="0"/>
              <a:t>In 1866, Anthony and Stanton organized the Eleventh National Women's Rights Convention, the first since the Civil War began. </a:t>
            </a:r>
          </a:p>
          <a:p>
            <a:pPr marL="171450" indent="-171450">
              <a:buFont typeface="Arial" panose="020B0604020202020204" pitchFamily="34" charset="0"/>
              <a:buChar char="•"/>
            </a:pPr>
            <a:r>
              <a:rPr lang="en-US" sz="1000" dirty="0"/>
              <a:t>Its members consisted mainly of activists in the women's rights and abolitionist movements, and its leadership included such prominent activists as Lucretia Mott, Lucy Stone, and Frederick Douglass. </a:t>
            </a:r>
          </a:p>
          <a:p>
            <a:pPr marL="171450" indent="-171450">
              <a:buFont typeface="Arial" panose="020B0604020202020204" pitchFamily="34" charset="0"/>
              <a:buChar char="•"/>
            </a:pPr>
            <a:r>
              <a:rPr lang="en-US" sz="1000" dirty="0"/>
              <a:t>The convention voted to transform itself into the American Equal Rights Association, whose purpose was to campaign for the equal rights of all citizens, especially the right to suffrage.</a:t>
            </a:r>
          </a:p>
          <a:p>
            <a:pPr marL="171450" indent="-171450">
              <a:buFont typeface="Arial" panose="020B0604020202020204" pitchFamily="34" charset="0"/>
              <a:buChar char="•"/>
            </a:pPr>
            <a:r>
              <a:rPr lang="en-US" sz="1000" dirty="0"/>
              <a:t>Over time, the American Equal Rights Association members, whose primary interest was women's suffrage, began to divide into two wings. </a:t>
            </a:r>
          </a:p>
          <a:p>
            <a:pPr marL="171450" indent="-171450">
              <a:buFont typeface="Arial" panose="020B0604020202020204" pitchFamily="34" charset="0"/>
              <a:buChar char="•"/>
            </a:pPr>
            <a:r>
              <a:rPr lang="en-US" sz="1000" dirty="0"/>
              <a:t>One wing, whose leading figure was Lucy Stone, was willing for black men to achieve suffrage first, as the abolitionist movement insisted, and wanted to maintain close ties with the Republican Party. </a:t>
            </a:r>
          </a:p>
          <a:p>
            <a:pPr marL="171450" indent="-171450">
              <a:buFont typeface="Arial" panose="020B0604020202020204" pitchFamily="34" charset="0"/>
              <a:buChar char="•"/>
            </a:pPr>
            <a:r>
              <a:rPr lang="en-US" sz="1000" dirty="0"/>
              <a:t>The other, whose leading figures were Stanton and Anthony, wanted women and black men to be enfranchised at the same time and worked toward a politically independent women's movement that would no longer be dependent on abolitionists for financial and other resources. </a:t>
            </a:r>
          </a:p>
          <a:p>
            <a:pPr marL="171450" indent="-171450">
              <a:buFont typeface="Arial" panose="020B0604020202020204" pitchFamily="34" charset="0"/>
              <a:buChar char="•"/>
            </a:pPr>
            <a:r>
              <a:rPr lang="en-US" sz="1000" dirty="0"/>
              <a:t>In 1868, Anthony and Stanton began publishing The Revolution, a weekly women's rights newspaper in New York City that became an essential tool for supporting their wing of the movement.</a:t>
            </a:r>
          </a:p>
          <a:p>
            <a:pPr marL="171450" indent="-171450">
              <a:buFont typeface="Arial" panose="020B0604020202020204" pitchFamily="34" charset="0"/>
              <a:buChar char="•"/>
            </a:pPr>
            <a:r>
              <a:rPr lang="en-US" sz="1000" dirty="0"/>
              <a:t>The dispute became increasingly bitter after the Fifteenth Amendment to the US Constitution was introduced, which would prohibit the denial of suffrage because of race. </a:t>
            </a:r>
          </a:p>
          <a:p>
            <a:pPr marL="171450" indent="-171450">
              <a:buFont typeface="Arial" panose="020B0604020202020204" pitchFamily="34" charset="0"/>
              <a:buChar char="•"/>
            </a:pPr>
            <a:r>
              <a:rPr lang="en-US" sz="1000" dirty="0"/>
              <a:t>Stanton and Anthony opposed the amendment, which would enfranchise black men, insisting that they should enfranchise all women and all African Americans at the same time. </a:t>
            </a:r>
          </a:p>
          <a:p>
            <a:pPr marL="171450" indent="-171450">
              <a:buFont typeface="Arial" panose="020B0604020202020204" pitchFamily="34" charset="0"/>
              <a:buChar char="•"/>
            </a:pPr>
            <a:r>
              <a:rPr lang="en-US" sz="1000" dirty="0"/>
              <a:t>Stanton argued in the pages of The Revolution, sometimes using racially condescending language, that by enfranchising almost all men while excluding all women, the amendment would give constitutional authority to the idea that men were superior to women, creating an "aristocracy of sex.“</a:t>
            </a:r>
          </a:p>
          <a:p>
            <a:pPr marL="171450" indent="-171450">
              <a:buFont typeface="Arial" panose="020B0604020202020204" pitchFamily="34" charset="0"/>
              <a:buChar char="•"/>
            </a:pPr>
            <a:r>
              <a:rPr lang="en-US" sz="1000" dirty="0"/>
              <a:t> Lucy Stone supported the amendment while arguing that suffrage for women would be more beneficial to the country than suffrage for black men.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95588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Text&#10;&#10;Description automatically generated">
            <a:extLst>
              <a:ext uri="{FF2B5EF4-FFF2-40B4-BE49-F238E27FC236}">
                <a16:creationId xmlns:a16="http://schemas.microsoft.com/office/drawing/2014/main" id="{9AA6ED20-55CB-4689-85A5-FD92B4B065A0}"/>
              </a:ext>
            </a:extLst>
          </p:cNvPr>
          <p:cNvPicPr>
            <a:picLocks noChangeAspect="1"/>
          </p:cNvPicPr>
          <p:nvPr/>
        </p:nvPicPr>
        <p:blipFill rotWithShape="1">
          <a:blip r:embed="rId4">
            <a:extLst>
              <a:ext uri="{28A0092B-C50C-407E-A947-70E740481C1C}">
                <a14:useLocalDpi xmlns:a14="http://schemas.microsoft.com/office/drawing/2010/main" val="0"/>
              </a:ext>
            </a:extLst>
          </a:blip>
          <a:srcRect r="11547"/>
          <a:stretch/>
        </p:blipFill>
        <p:spPr>
          <a:xfrm>
            <a:off x="5856917" y="986174"/>
            <a:ext cx="5218433" cy="48856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 The newspaper endorsed white supremacy and was pro-labor</a:t>
            </a:r>
          </a:p>
          <a:p>
            <a:pPr marL="171450" indent="-171450">
              <a:buFont typeface="Arial" panose="020B0604020202020204" pitchFamily="34" charset="0"/>
              <a:buChar char="•"/>
            </a:pPr>
            <a:r>
              <a:rPr lang="en-US" sz="1000" dirty="0"/>
              <a:t> In the months leading up to the riot, the newspaper often published articles connecting "blacks to labor issues, blacks to citizenship problems, blacks to the war, and blacks to crime and an all-around degradation of the moral order," stressing how they were a threat to working-class white men and their limited power.</a:t>
            </a:r>
          </a:p>
          <a:p>
            <a:pPr marL="171450" indent="-171450">
              <a:buFont typeface="Arial" panose="020B0604020202020204" pitchFamily="34" charset="0"/>
              <a:buChar char="•"/>
            </a:pPr>
            <a:r>
              <a:rPr lang="en-US" sz="1000" dirty="0"/>
              <a:t>Three days before the beginning of the riots, Congress passed the Enrollment Act, which required single men aged 20 to 45 and married men up to age 35 to register for the draft. </a:t>
            </a:r>
          </a:p>
          <a:p>
            <a:pPr marL="171450" indent="-171450">
              <a:buFont typeface="Arial" panose="020B0604020202020204" pitchFamily="34" charset="0"/>
              <a:buChar char="•"/>
            </a:pPr>
            <a:r>
              <a:rPr lang="en-US" sz="1000" dirty="0"/>
              <a:t>This act outraged many northern whites, mainly Irish immigrants who had received US citizenship, not acknowledging that citizenship also made immigrants responsible for the draft. </a:t>
            </a:r>
          </a:p>
          <a:p>
            <a:pPr marL="171450" indent="-171450">
              <a:buFont typeface="Arial" panose="020B0604020202020204" pitchFamily="34" charset="0"/>
              <a:buChar char="•"/>
            </a:pPr>
            <a:r>
              <a:rPr lang="en-US" sz="1000" dirty="0"/>
              <a:t>Fuel was added to the fire of their anger when black men, mostly freed enslaved people, were banned from this same draft. </a:t>
            </a:r>
          </a:p>
        </p:txBody>
      </p:sp>
    </p:spTree>
    <p:extLst>
      <p:ext uri="{BB962C8B-B14F-4D97-AF65-F5344CB8AC3E}">
        <p14:creationId xmlns:p14="http://schemas.microsoft.com/office/powerpoint/2010/main" val="2977377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National Women's Suffrage Association</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171450" indent="-171450">
              <a:buFont typeface="Arial" panose="020B0604020202020204" pitchFamily="34" charset="0"/>
              <a:buChar char="•"/>
            </a:pPr>
            <a:r>
              <a:rPr lang="en-US" sz="1000" dirty="0"/>
              <a:t>The American Equal Rights Association essentially collapsed after an acrimonious convention in 1869, and it created two rival women's suffrage organizations in its wake. </a:t>
            </a:r>
          </a:p>
          <a:p>
            <a:pPr marL="171450" indent="-171450">
              <a:buFont typeface="Arial" panose="020B0604020202020204" pitchFamily="34" charset="0"/>
              <a:buChar char="•"/>
            </a:pPr>
            <a:r>
              <a:rPr lang="en-US" sz="1000" dirty="0"/>
              <a:t>The National Woman Suffrage Association was formed on May 15, 1869, two days after what turned out to be the American Equal Rights Association's last convention, with Anthony and Stanton as its primary leaders.</a:t>
            </a:r>
          </a:p>
          <a:p>
            <a:pPr marL="171450" indent="-171450">
              <a:buFont typeface="Arial" panose="020B0604020202020204" pitchFamily="34" charset="0"/>
              <a:buChar char="•"/>
            </a:pPr>
            <a:r>
              <a:rPr lang="en-US" sz="1000" dirty="0"/>
              <a:t> The American Woman Suffrage Association was formed in November 1869, with Lucy Stone as its primary leader. </a:t>
            </a:r>
          </a:p>
          <a:p>
            <a:pPr marL="171450" indent="-171450">
              <a:buFont typeface="Arial" panose="020B0604020202020204" pitchFamily="34" charset="0"/>
              <a:buChar char="•"/>
            </a:pPr>
            <a:r>
              <a:rPr lang="en-US" sz="1000" dirty="0"/>
              <a:t>The American Woman Suffrage Association was initially larger and better funded. </a:t>
            </a:r>
          </a:p>
          <a:p>
            <a:pPr marL="171450" indent="-171450">
              <a:buFont typeface="Arial" panose="020B0604020202020204" pitchFamily="34" charset="0"/>
              <a:buChar char="•"/>
            </a:pPr>
            <a:r>
              <a:rPr lang="en-US" sz="1000" dirty="0"/>
              <a:t>Still, Stanton and Anthony were more widely known as leaders of the women's suffrage movement and were more influential in setting its direction.</a:t>
            </a:r>
          </a:p>
          <a:p>
            <a:pPr marL="171450" indent="-171450">
              <a:buFont typeface="Arial" panose="020B0604020202020204" pitchFamily="34" charset="0"/>
              <a:buChar char="•"/>
            </a:pPr>
            <a:r>
              <a:rPr lang="en-US" sz="1000" dirty="0"/>
              <a:t>Many suffragists were appalled by the split and insisted on reunification. </a:t>
            </a:r>
          </a:p>
          <a:p>
            <a:pPr marL="171450" indent="-171450">
              <a:buFont typeface="Arial" panose="020B0604020202020204" pitchFamily="34" charset="0"/>
              <a:buChar char="•"/>
            </a:pPr>
            <a:r>
              <a:rPr lang="en-US" sz="1000" dirty="0"/>
              <a:t>Theodore Tilton, a newspaper editor, and women's rights advocate initiated a petition drive calling for an end to the division. </a:t>
            </a:r>
          </a:p>
          <a:p>
            <a:pPr marL="171450" indent="-171450">
              <a:buFont typeface="Arial" panose="020B0604020202020204" pitchFamily="34" charset="0"/>
              <a:buChar char="•"/>
            </a:pPr>
            <a:r>
              <a:rPr lang="en-US" sz="1000" dirty="0"/>
              <a:t>In April 1870, he convened a meeting of members of both organizations in an attempt to merge the two groups. </a:t>
            </a:r>
          </a:p>
          <a:p>
            <a:pPr marL="171450" indent="-171450">
              <a:buFont typeface="Arial" panose="020B0604020202020204" pitchFamily="34" charset="0"/>
              <a:buChar char="•"/>
            </a:pPr>
            <a:r>
              <a:rPr lang="en-US" sz="1000" dirty="0"/>
              <a:t>Anthony opposed the merger, as did her rival Lucy Stone. </a:t>
            </a:r>
          </a:p>
          <a:p>
            <a:pPr marL="171450" indent="-171450">
              <a:buFont typeface="Arial" panose="020B0604020202020204" pitchFamily="34" charset="0"/>
              <a:buChar char="•"/>
            </a:pPr>
            <a:r>
              <a:rPr lang="en-US" sz="1000" dirty="0"/>
              <a:t>The National Woman Suffrage Association sent three official representatives to the meeting who reported that their organization would agree to a merger only if the new organization agreed to work toward a Sixteenth Amendment to enfranchise women.</a:t>
            </a:r>
          </a:p>
          <a:p>
            <a:pPr marL="171450" indent="-171450">
              <a:buFont typeface="Arial" panose="020B0604020202020204" pitchFamily="34" charset="0"/>
              <a:buChar char="•"/>
            </a:pPr>
            <a:r>
              <a:rPr lang="en-US" sz="1000" dirty="0"/>
              <a:t> Lucy Stone and two other American Woman Suffrage Association members who were present as unofficial representatives of their organization left the meeting at that point. </a:t>
            </a:r>
          </a:p>
          <a:p>
            <a:pPr marL="171450" indent="-171450">
              <a:buFont typeface="Arial" panose="020B0604020202020204" pitchFamily="34" charset="0"/>
              <a:buChar char="•"/>
            </a:pPr>
            <a:r>
              <a:rPr lang="en-US" sz="1000" dirty="0"/>
              <a:t>Those remaining, including some non-affiliated activists, formed a new organization, the Union Woman Suffrage Association, with Tilton as president and a Sixteenth Amendment as its central goal. </a:t>
            </a:r>
          </a:p>
          <a:p>
            <a:pPr marL="171450" indent="-171450">
              <a:buFont typeface="Arial" panose="020B0604020202020204" pitchFamily="34" charset="0"/>
              <a:buChar char="•"/>
            </a:pPr>
            <a:r>
              <a:rPr lang="en-US" sz="1000" dirty="0"/>
              <a:t>Soon afterward, the executive committee of the moribund American Equal Rights Association met and voted, over Stone's objection, to merge into the Union Woman Suffrage Association. </a:t>
            </a:r>
          </a:p>
          <a:p>
            <a:pPr marL="171450" indent="-171450">
              <a:buFont typeface="Arial" panose="020B0604020202020204" pitchFamily="34" charset="0"/>
              <a:buChar char="•"/>
            </a:pPr>
            <a:r>
              <a:rPr lang="en-US" sz="1000" dirty="0"/>
              <a:t>The following month, the National Woman Suffrage Association integrated into the Union Woman Suffrage Association, essentially becoming the National Woman Suffrage Association under a new name.</a:t>
            </a:r>
          </a:p>
          <a:p>
            <a:pPr marL="171450" indent="-171450">
              <a:buFont typeface="Arial" panose="020B0604020202020204" pitchFamily="34" charset="0"/>
              <a:buChar char="•"/>
            </a:pPr>
            <a:r>
              <a:rPr lang="en-US" sz="1000" dirty="0"/>
              <a:t>In May 1870, Anthony was forced to sell The Revolution because of mounting debts, thereby losing the National Woman Suffrage Association's primary media voice. </a:t>
            </a:r>
          </a:p>
          <a:p>
            <a:pPr marL="171450" indent="-171450">
              <a:buFont typeface="Arial" panose="020B0604020202020204" pitchFamily="34" charset="0"/>
              <a:buChar char="•"/>
            </a:pPr>
            <a:r>
              <a:rPr lang="en-US" sz="1000" dirty="0"/>
              <a:t>The National Woman Suffrage Association afterward depended on smaller periodicals, such as The National Citizen and Ballot Box.</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6181416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National Women's Suffrage Association</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171450" indent="-171450">
              <a:buFont typeface="Arial" panose="020B0604020202020204" pitchFamily="34" charset="0"/>
              <a:buChar char="•"/>
            </a:pPr>
            <a:r>
              <a:rPr lang="en-US" sz="1000" dirty="0"/>
              <a:t>The National Woman Suffrage Association benefited from the extensive lecture tours that Stanton and Anthony undertook, which brought recruits into the organization and strengthened it at the local, state, and national levels.</a:t>
            </a:r>
          </a:p>
          <a:p>
            <a:pPr marL="171450" indent="-171450">
              <a:buFont typeface="Arial" panose="020B0604020202020204" pitchFamily="34" charset="0"/>
              <a:buChar char="•"/>
            </a:pPr>
            <a:r>
              <a:rPr lang="en-US" sz="1000" dirty="0"/>
              <a:t> From 1869 to 1879, Stanton traveled eight months of the year on the lecture circuit, usually delivering one lecture per day, two on Sundays. </a:t>
            </a:r>
          </a:p>
          <a:p>
            <a:pPr marL="171450" indent="-171450">
              <a:buFont typeface="Arial" panose="020B0604020202020204" pitchFamily="34" charset="0"/>
              <a:buChar char="•"/>
            </a:pPr>
            <a:r>
              <a:rPr lang="en-US" sz="1000" dirty="0"/>
              <a:t>Their journeys during that period covered a distance unmatched by any other reformer or politician. </a:t>
            </a:r>
          </a:p>
          <a:p>
            <a:pPr marL="171450" indent="-171450">
              <a:buFont typeface="Arial" panose="020B0604020202020204" pitchFamily="34" charset="0"/>
              <a:buChar char="•"/>
            </a:pPr>
            <a:r>
              <a:rPr lang="en-US" sz="1000" dirty="0"/>
              <a:t>Anthony traveled 13,000 miles in one year alone and gave at least 170 lectures.</a:t>
            </a:r>
          </a:p>
          <a:p>
            <a:pPr marL="171450" indent="-171450">
              <a:buFont typeface="Arial" panose="020B0604020202020204" pitchFamily="34" charset="0"/>
              <a:buChar char="•"/>
            </a:pPr>
            <a:r>
              <a:rPr lang="en-US" sz="1000" dirty="0"/>
              <a:t>The National Woman Suffrage Association did not have a national office, its mailing address being simply that of one of the officers.</a:t>
            </a:r>
          </a:p>
          <a:p>
            <a:pPr marL="171450" indent="-171450">
              <a:buFont typeface="Arial" panose="020B0604020202020204" pitchFamily="34" charset="0"/>
              <a:buChar char="•"/>
            </a:pPr>
            <a:r>
              <a:rPr lang="en-US" sz="1000" dirty="0"/>
              <a:t> Anthony and Stanton did not receive a salary from the organization, supporting themselves with the money they earned by lecturing. </a:t>
            </a:r>
          </a:p>
          <a:p>
            <a:pPr marL="171450" indent="-171450">
              <a:buFont typeface="Arial" panose="020B0604020202020204" pitchFamily="34" charset="0"/>
              <a:buChar char="•"/>
            </a:pPr>
            <a:r>
              <a:rPr lang="en-US" sz="1000" dirty="0"/>
              <a:t>In Anthony's case, the money flowed the other way, with her lecture fees helping to fund the organization after she had paid The Revolution's debts.</a:t>
            </a:r>
          </a:p>
          <a:p>
            <a:pPr marL="171450" indent="-171450">
              <a:buFont typeface="Arial" panose="020B0604020202020204" pitchFamily="34" charset="0"/>
              <a:buChar char="•"/>
            </a:pPr>
            <a:r>
              <a:rPr lang="en-US" sz="1000" dirty="0"/>
              <a:t>The fact that Anthony was unmarried gave her a legal advantage in building the organization. </a:t>
            </a:r>
          </a:p>
          <a:p>
            <a:pPr marL="171450" indent="-171450">
              <a:buFont typeface="Arial" panose="020B0604020202020204" pitchFamily="34" charset="0"/>
              <a:buChar char="•"/>
            </a:pPr>
            <a:r>
              <a:rPr lang="en-US" sz="1000" dirty="0"/>
              <a:t>A married woman at that time had the legal status of feme covert, which, among other things, excluded her from signing contracts.</a:t>
            </a:r>
          </a:p>
          <a:p>
            <a:pPr marL="171450" indent="-171450">
              <a:buFont typeface="Arial" panose="020B0604020202020204" pitchFamily="34" charset="0"/>
              <a:buChar char="•"/>
            </a:pPr>
            <a:r>
              <a:rPr lang="en-US" sz="1000" dirty="0"/>
              <a:t> As Anthony had no husband, she had the legal status of a feme sole, enabling her to sign contracts for convention halls and printed materials.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4065155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Friday</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Ulysses S. Grant's popularity slipped as his presidency progressed, and scandals damaged his reputation.</a:t>
            </a:r>
          </a:p>
          <a:p>
            <a:pPr marL="171450" indent="-171450">
              <a:buFont typeface="Arial" panose="020B0604020202020204" pitchFamily="34" charset="0"/>
              <a:buChar char="•"/>
            </a:pPr>
            <a:r>
              <a:rPr lang="en-US" sz="1000" dirty="0"/>
              <a:t> None struck closer to home than Black Friday — the collapse of the U.S. gold market on September 24, 1869.</a:t>
            </a:r>
          </a:p>
          <a:p>
            <a:pPr marL="171450" indent="-171450">
              <a:buFont typeface="Arial" panose="020B0604020202020204" pitchFamily="34" charset="0"/>
              <a:buChar char="•"/>
            </a:pPr>
            <a:r>
              <a:rPr lang="en-US" sz="1000" dirty="0"/>
              <a:t>Two well-known scoundrels at the root of the scandal were Jay Gould and Jim Fisk.</a:t>
            </a:r>
          </a:p>
          <a:p>
            <a:pPr marL="171450" indent="-171450">
              <a:buFont typeface="Arial" panose="020B0604020202020204" pitchFamily="34" charset="0"/>
              <a:buChar char="•"/>
            </a:pPr>
            <a:r>
              <a:rPr lang="en-US" sz="1000" dirty="0"/>
              <a:t> The two financiers had worked together in 1868 when they used stock fraud and bribery to keep Cornelius Vanderbilt from taking control of the Erie Railroad they owned. </a:t>
            </a:r>
          </a:p>
          <a:p>
            <a:pPr marL="171450" indent="-171450">
              <a:buFont typeface="Arial" panose="020B0604020202020204" pitchFamily="34" charset="0"/>
              <a:buChar char="•"/>
            </a:pPr>
            <a:r>
              <a:rPr lang="en-US" sz="1000" dirty="0"/>
              <a:t>Now, they tried their hands at cheating Wall Street investors.</a:t>
            </a:r>
          </a:p>
          <a:p>
            <a:pPr marL="171450" indent="-171450">
              <a:buFont typeface="Arial" panose="020B0604020202020204" pitchFamily="34" charset="0"/>
              <a:buChar char="•"/>
            </a:pPr>
            <a:r>
              <a:rPr lang="en-US" sz="1000" dirty="0"/>
              <a:t>When Ulysses S. Grant took office, he seemed ready to continue Andrew Johnson's monetary policy.</a:t>
            </a:r>
          </a:p>
          <a:p>
            <a:pPr marL="171450" indent="-171450">
              <a:buFont typeface="Arial" panose="020B0604020202020204" pitchFamily="34" charset="0"/>
              <a:buChar char="•"/>
            </a:pPr>
            <a:r>
              <a:rPr lang="en-US" sz="1000" dirty="0"/>
              <a:t> Like Johnson, Grant tried to improve the economy by reducing the supply of greenbacks or paper dollars. </a:t>
            </a:r>
          </a:p>
          <a:p>
            <a:pPr marL="171450" indent="-171450">
              <a:buFont typeface="Arial" panose="020B0604020202020204" pitchFamily="34" charset="0"/>
              <a:buChar char="•"/>
            </a:pPr>
            <a:r>
              <a:rPr lang="en-US" sz="1000" dirty="0"/>
              <a:t>He did so by using gold to buy dollars from citizens at a discount and replacing them with currency backed by gold.</a:t>
            </a:r>
          </a:p>
        </p:txBody>
      </p:sp>
    </p:spTree>
    <p:extLst>
      <p:ext uri="{BB962C8B-B14F-4D97-AF65-F5344CB8AC3E}">
        <p14:creationId xmlns:p14="http://schemas.microsoft.com/office/powerpoint/2010/main" val="2272672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Friday</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171450" indent="-171450">
              <a:buFont typeface="Arial" panose="020B0604020202020204" pitchFamily="34" charset="0"/>
              <a:buChar char="•"/>
            </a:pPr>
            <a:r>
              <a:rPr lang="en-US" sz="1000" dirty="0"/>
              <a:t>If carried out, this policy would spoil Gould and Fisk's plans.</a:t>
            </a:r>
          </a:p>
          <a:p>
            <a:pPr marL="171450" indent="-171450">
              <a:buFont typeface="Arial" panose="020B0604020202020204" pitchFamily="34" charset="0"/>
              <a:buChar char="•"/>
            </a:pPr>
            <a:r>
              <a:rPr lang="en-US" sz="1000" dirty="0"/>
              <a:t> They hoped that the government would hold onto its gold.</a:t>
            </a:r>
          </a:p>
          <a:p>
            <a:pPr marL="171450" indent="-171450">
              <a:buFont typeface="Arial" panose="020B0604020202020204" pitchFamily="34" charset="0"/>
              <a:buChar char="•"/>
            </a:pPr>
            <a:r>
              <a:rPr lang="en-US" sz="1000" dirty="0"/>
              <a:t> Meanwhile, they would buy as much gold as possible and watch the value rise. </a:t>
            </a:r>
          </a:p>
          <a:p>
            <a:pPr marL="171450" indent="-171450">
              <a:buFont typeface="Arial" panose="020B0604020202020204" pitchFamily="34" charset="0"/>
              <a:buChar char="•"/>
            </a:pPr>
            <a:r>
              <a:rPr lang="en-US" sz="1000" dirty="0"/>
              <a:t>When the price of gold got high enough to gain them a considerable profit, they would sell. </a:t>
            </a:r>
          </a:p>
          <a:p>
            <a:pPr marL="171450" indent="-171450">
              <a:buFont typeface="Arial" panose="020B0604020202020204" pitchFamily="34" charset="0"/>
              <a:buChar char="•"/>
            </a:pPr>
            <a:r>
              <a:rPr lang="en-US" sz="1000" dirty="0"/>
              <a:t>But if Grant decided to put more gold on the market by trading it for greenbacks, the price would stay too low.</a:t>
            </a:r>
          </a:p>
          <a:p>
            <a:pPr marL="171450" indent="-171450">
              <a:buFont typeface="Arial" panose="020B0604020202020204" pitchFamily="34" charset="0"/>
              <a:buChar char="•"/>
            </a:pPr>
            <a:r>
              <a:rPr lang="en-US" sz="1000" dirty="0"/>
              <a:t>To convince Grant not to sell gold, the two schemers recruited a man named Abel Rathbone Corbin. </a:t>
            </a:r>
          </a:p>
          <a:p>
            <a:pPr marL="171450" indent="-171450">
              <a:buFont typeface="Arial" panose="020B0604020202020204" pitchFamily="34" charset="0"/>
              <a:buChar char="•"/>
            </a:pPr>
            <a:r>
              <a:rPr lang="en-US" sz="1000" dirty="0"/>
              <a:t>Corbin, also a financier, had married Grant's sister Virginia. </a:t>
            </a:r>
          </a:p>
          <a:p>
            <a:pPr marL="171450" indent="-171450">
              <a:buFont typeface="Arial" panose="020B0604020202020204" pitchFamily="34" charset="0"/>
              <a:buChar char="•"/>
            </a:pPr>
            <a:r>
              <a:rPr lang="en-US" sz="1000" dirty="0"/>
              <a:t>Gould and Fisk used Corbin to get close to Grant. </a:t>
            </a:r>
          </a:p>
          <a:p>
            <a:pPr marL="171450" indent="-171450">
              <a:buFont typeface="Arial" panose="020B0604020202020204" pitchFamily="34" charset="0"/>
              <a:buChar char="•"/>
            </a:pPr>
            <a:r>
              <a:rPr lang="en-US" sz="1000" dirty="0"/>
              <a:t>Again and again, the men arranged to meet Grant at social gatherings involving the </a:t>
            </a:r>
            <a:r>
              <a:rPr lang="en-US" sz="1000" dirty="0" err="1"/>
              <a:t>Corbins</a:t>
            </a:r>
            <a:r>
              <a:rPr lang="en-US" sz="1000" dirty="0"/>
              <a:t>. </a:t>
            </a:r>
          </a:p>
          <a:p>
            <a:pPr marL="171450" indent="-171450">
              <a:buFont typeface="Arial" panose="020B0604020202020204" pitchFamily="34" charset="0"/>
              <a:buChar char="•"/>
            </a:pPr>
            <a:r>
              <a:rPr lang="en-US" sz="1000" dirty="0"/>
              <a:t>Gould and Fisk used these occasions to talk about government monetary policy. </a:t>
            </a:r>
          </a:p>
          <a:p>
            <a:pPr marL="171450" indent="-171450">
              <a:buFont typeface="Arial" panose="020B0604020202020204" pitchFamily="34" charset="0"/>
              <a:buChar char="•"/>
            </a:pPr>
            <a:r>
              <a:rPr lang="en-US" sz="1000" dirty="0"/>
              <a:t>Corbin backed them in these discussions, in which the financiers argued against the government's sale of gold.</a:t>
            </a:r>
          </a:p>
          <a:p>
            <a:pPr marL="171450" indent="-171450">
              <a:buFont typeface="Arial" panose="020B0604020202020204" pitchFamily="34" charset="0"/>
              <a:buChar char="•"/>
            </a:pPr>
            <a:r>
              <a:rPr lang="en-US" sz="1000" dirty="0"/>
              <a:t>Grant's response to their ideas was ambivalent, but the men were encouraged by his hospitality and willingness to engage them in conversation. </a:t>
            </a:r>
          </a:p>
          <a:p>
            <a:pPr marL="171450" indent="-171450">
              <a:buFont typeface="Arial" panose="020B0604020202020204" pitchFamily="34" charset="0"/>
              <a:buChar char="•"/>
            </a:pPr>
            <a:r>
              <a:rPr lang="en-US" sz="1000" dirty="0"/>
              <a:t>They worked hard to minimize their risk. </a:t>
            </a:r>
          </a:p>
          <a:p>
            <a:pPr marL="171450" indent="-171450">
              <a:buFont typeface="Arial" panose="020B0604020202020204" pitchFamily="34" charset="0"/>
              <a:buChar char="•"/>
            </a:pPr>
            <a:r>
              <a:rPr lang="en-US" sz="1000" dirty="0"/>
              <a:t>Corbin convinced Grant to name General Daniel Butterfield as assistant treasurer of the United States. </a:t>
            </a:r>
          </a:p>
          <a:p>
            <a:pPr marL="171450" indent="-171450">
              <a:buFont typeface="Arial" panose="020B0604020202020204" pitchFamily="34" charset="0"/>
              <a:buChar char="•"/>
            </a:pPr>
            <a:r>
              <a:rPr lang="en-US" sz="1000" dirty="0"/>
              <a:t>Butterfield's job was to handle government gold sales on Wall Street. </a:t>
            </a:r>
          </a:p>
          <a:p>
            <a:pPr marL="171450" indent="-171450">
              <a:buFont typeface="Arial" panose="020B0604020202020204" pitchFamily="34" charset="0"/>
              <a:buChar char="•"/>
            </a:pPr>
            <a:r>
              <a:rPr lang="en-US" sz="1000" dirty="0"/>
              <a:t>In return for a piece of the action, Butterfield agreed to tip the schemers off when the government was ready to sell gold.</a:t>
            </a:r>
          </a:p>
        </p:txBody>
      </p:sp>
    </p:spTree>
    <p:extLst>
      <p:ext uri="{BB962C8B-B14F-4D97-AF65-F5344CB8AC3E}">
        <p14:creationId xmlns:p14="http://schemas.microsoft.com/office/powerpoint/2010/main" val="2504969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Friday</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plan seemed like an easy way to get rich -- until it fell through.</a:t>
            </a:r>
          </a:p>
          <a:p>
            <a:pPr marL="171450" indent="-171450">
              <a:buFont typeface="Arial" panose="020B0604020202020204" pitchFamily="34" charset="0"/>
              <a:buChar char="•"/>
            </a:pPr>
            <a:r>
              <a:rPr lang="en-US" sz="1000" dirty="0"/>
              <a:t> Grant became suspicious of Corbin's sudden interest in the gold market.</a:t>
            </a:r>
          </a:p>
          <a:p>
            <a:pPr marL="171450" indent="-171450">
              <a:buFont typeface="Arial" panose="020B0604020202020204" pitchFamily="34" charset="0"/>
              <a:buChar char="•"/>
            </a:pPr>
            <a:r>
              <a:rPr lang="en-US" sz="1000" dirty="0"/>
              <a:t> And when he discovered a letter from his sister to his wife discussing the matter, he knew he was being conned. </a:t>
            </a:r>
          </a:p>
          <a:p>
            <a:pPr marL="171450" indent="-171450">
              <a:buFont typeface="Arial" panose="020B0604020202020204" pitchFamily="34" charset="0"/>
              <a:buChar char="•"/>
            </a:pPr>
            <a:r>
              <a:rPr lang="en-US" sz="1000" dirty="0"/>
              <a:t>Grant was furious. He sent word that Corbin should stop his plan immediately. Soon after, Grant ordered the sale of $4,000,000 in government gold.</a:t>
            </a:r>
          </a:p>
          <a:p>
            <a:pPr marL="171450" indent="-171450">
              <a:buFont typeface="Arial" panose="020B0604020202020204" pitchFamily="34" charset="0"/>
              <a:buChar char="•"/>
            </a:pPr>
            <a:r>
              <a:rPr lang="en-US" sz="1000" dirty="0"/>
              <a:t>Starting on September 20, Gould and Fisk bought as much gold as possible. Just as they planned, the price went higher. </a:t>
            </a:r>
          </a:p>
          <a:p>
            <a:pPr marL="171450" indent="-171450">
              <a:buFont typeface="Arial" panose="020B0604020202020204" pitchFamily="34" charset="0"/>
              <a:buChar char="•"/>
            </a:pPr>
            <a:r>
              <a:rPr lang="en-US" sz="1000" dirty="0"/>
              <a:t>At its highest point on September 24, the cost of an ounce of gold reached more than 30 dollars above what it was when Grant took office. But when the government gold hit the market, so did panic.</a:t>
            </a:r>
          </a:p>
          <a:p>
            <a:pPr marL="171450" indent="-171450">
              <a:buFont typeface="Arial" panose="020B0604020202020204" pitchFamily="34" charset="0"/>
              <a:buChar char="•"/>
            </a:pPr>
            <a:r>
              <a:rPr lang="en-US" sz="1000" dirty="0"/>
              <a:t>Within minutes, the price of gold plummeted, and investors scrambled to sell their holdings. </a:t>
            </a:r>
          </a:p>
          <a:p>
            <a:pPr marL="171450" indent="-171450">
              <a:buFont typeface="Arial" panose="020B0604020202020204" pitchFamily="34" charset="0"/>
              <a:buChar char="•"/>
            </a:pPr>
            <a:r>
              <a:rPr lang="en-US" sz="1000" dirty="0"/>
              <a:t>Many investors had obtained loans to buy their gold. With no money to repay the loans, they were ruined.</a:t>
            </a:r>
          </a:p>
        </p:txBody>
      </p:sp>
    </p:spTree>
    <p:extLst>
      <p:ext uri="{BB962C8B-B14F-4D97-AF65-F5344CB8AC3E}">
        <p14:creationId xmlns:p14="http://schemas.microsoft.com/office/powerpoint/2010/main" val="2931284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Black Friday</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Among those who lost big on Black Friday was Abel Corbin.</a:t>
            </a:r>
          </a:p>
          <a:p>
            <a:pPr marL="171450" indent="-171450">
              <a:buFont typeface="Arial" panose="020B0604020202020204" pitchFamily="34" charset="0"/>
              <a:buChar char="•"/>
            </a:pPr>
            <a:r>
              <a:rPr lang="en-US" sz="1000" dirty="0"/>
              <a:t> The wily Gould escaped disaster by selling his gold before the market began to fall. </a:t>
            </a:r>
          </a:p>
          <a:p>
            <a:pPr marL="171450" indent="-171450">
              <a:buFont typeface="Arial" panose="020B0604020202020204" pitchFamily="34" charset="0"/>
              <a:buChar char="•"/>
            </a:pPr>
            <a:r>
              <a:rPr lang="en-US" sz="1000" dirty="0"/>
              <a:t>In the Congressional investigation that followed, General Daniel Butterfield was removed from his post. </a:t>
            </a:r>
          </a:p>
          <a:p>
            <a:pPr marL="171450" indent="-171450">
              <a:buFont typeface="Arial" panose="020B0604020202020204" pitchFamily="34" charset="0"/>
              <a:buChar char="•"/>
            </a:pPr>
            <a:r>
              <a:rPr lang="en-US" sz="1000" dirty="0"/>
              <a:t>But loyal Republicans refused to allow the testimony of Virginia Corbin and First Lady Julia Grant.</a:t>
            </a:r>
          </a:p>
          <a:p>
            <a:pPr marL="171450" indent="-171450">
              <a:buFont typeface="Arial" panose="020B0604020202020204" pitchFamily="34" charset="0"/>
              <a:buChar char="•"/>
            </a:pPr>
            <a:r>
              <a:rPr lang="en-US" sz="1000" dirty="0"/>
              <a:t>Black Friday scarcely put a dent in Jay Gould's financial career. Within five years, he controlled the Union Pacific Railroad. </a:t>
            </a:r>
          </a:p>
          <a:p>
            <a:pPr marL="171450" indent="-171450">
              <a:buFont typeface="Arial" panose="020B0604020202020204" pitchFamily="34" charset="0"/>
              <a:buChar char="•"/>
            </a:pPr>
            <a:r>
              <a:rPr lang="en-US" sz="1000" dirty="0"/>
              <a:t>Gould managed several other interests, including the Western Union Telegraph Company and the Manhattan Elevated Railroad. </a:t>
            </a:r>
          </a:p>
          <a:p>
            <a:pPr marL="171450" indent="-171450">
              <a:buFont typeface="Arial" panose="020B0604020202020204" pitchFamily="34" charset="0"/>
              <a:buChar char="•"/>
            </a:pPr>
            <a:r>
              <a:rPr lang="en-US" sz="1000" dirty="0"/>
              <a:t>Fisk's luck — and Fisk himself — proved shorter lived. In 1872, after arguments over money and a Broadway showgirl named Josie Mansfield, a fellow financier named Edward Stokes shot Fisk dead.</a:t>
            </a:r>
          </a:p>
        </p:txBody>
      </p:sp>
    </p:spTree>
    <p:extLst>
      <p:ext uri="{BB962C8B-B14F-4D97-AF65-F5344CB8AC3E}">
        <p14:creationId xmlns:p14="http://schemas.microsoft.com/office/powerpoint/2010/main" val="4264381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Knights of Labor</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Knights of Labor was founded as a clandestine society of tailors in Philadelphia in 1869. </a:t>
            </a:r>
          </a:p>
          <a:p>
            <a:pPr marL="171450" indent="-171450">
              <a:buFont typeface="Arial" panose="020B0604020202020204" pitchFamily="34" charset="0"/>
              <a:buChar char="•"/>
            </a:pPr>
            <a:r>
              <a:rPr lang="en-US" sz="1000" dirty="0"/>
              <a:t>It grew and prestige in the early days of the American labor movement from the mid-to-late-1800s.</a:t>
            </a:r>
          </a:p>
          <a:p>
            <a:pPr marL="171450" indent="-171450">
              <a:buFont typeface="Arial" panose="020B0604020202020204" pitchFamily="34" charset="0"/>
              <a:buChar char="•"/>
            </a:pPr>
            <a:r>
              <a:rPr lang="en-US" sz="1000" dirty="0"/>
              <a:t>Uriah S Stephens, a descendant of early Quaker settlers in New Jersey, founded the Knights of Labor on Thanksgiving Day 1869 in Philadelphia. </a:t>
            </a:r>
          </a:p>
          <a:p>
            <a:pPr marL="171450" indent="-171450">
              <a:buFont typeface="Arial" panose="020B0604020202020204" pitchFamily="34" charset="0"/>
              <a:buChar char="•"/>
            </a:pPr>
            <a:r>
              <a:rPr lang="en-US" sz="1000" dirty="0"/>
              <a:t>When Stephens' family lost everything during the economic panic and depression of the late 1830s, he became an indentured worker, bound to work without pay in exchange for training as an apprentice mechanic.</a:t>
            </a:r>
          </a:p>
          <a:p>
            <a:pPr marL="171450" indent="-171450">
              <a:buFont typeface="Arial" panose="020B0604020202020204" pitchFamily="34" charset="0"/>
              <a:buChar char="•"/>
            </a:pPr>
            <a:r>
              <a:rPr lang="en-US" sz="1000" dirty="0"/>
              <a:t>Stephens' work experiences led him to believe that tremendous societal changes were crucial. </a:t>
            </a:r>
          </a:p>
          <a:p>
            <a:pPr marL="171450" indent="-171450">
              <a:buFont typeface="Arial" panose="020B0604020202020204" pitchFamily="34" charset="0"/>
              <a:buChar char="•"/>
            </a:pPr>
            <a:r>
              <a:rPr lang="en-US" sz="1000" dirty="0"/>
              <a:t>It wasn't just enough for a group of workers at one company to strike for higher wages, he thought.</a:t>
            </a:r>
          </a:p>
          <a:p>
            <a:pPr marL="171450" indent="-171450">
              <a:buFont typeface="Arial" panose="020B0604020202020204" pitchFamily="34" charset="0"/>
              <a:buChar char="•"/>
            </a:pPr>
            <a:r>
              <a:rPr lang="en-US" sz="1000" dirty="0"/>
              <a:t> Instead, all wage earners had to be brought together into a single organization, which could then fight for the interests of them all.</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51076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Knights of Labor</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Stephens saw his chance when the local garment cutters union disbanded after failing to get better wages from local clothing companies. </a:t>
            </a:r>
          </a:p>
          <a:p>
            <a:pPr marL="171450" indent="-171450">
              <a:buFont typeface="Arial" panose="020B0604020202020204" pitchFamily="34" charset="0"/>
              <a:buChar char="•"/>
            </a:pPr>
            <a:r>
              <a:rPr lang="en-US" sz="1000" dirty="0"/>
              <a:t>He called a meeting at his home, and six garment cutters showed up. Stephens presented his concept for an organization, "The Noble and Holy Order of the Knights of Labor," whose members would be pledged to secrecy and follow rituals like Masonry.</a:t>
            </a:r>
          </a:p>
          <a:p>
            <a:pPr marL="171450" indent="-171450">
              <a:buFont typeface="Arial" panose="020B0604020202020204" pitchFamily="34" charset="0"/>
              <a:buChar char="•"/>
            </a:pPr>
            <a:r>
              <a:rPr lang="en-US" sz="1000" dirty="0"/>
              <a:t>Over the decade that followed, the Knights expanded across the nation, attracting a range of workers in different industries, from blacksmiths and boilermakers to bricklayers and carpet weavers.</a:t>
            </a:r>
          </a:p>
          <a:p>
            <a:pPr marL="171450" indent="-171450">
              <a:buFont typeface="Arial" panose="020B0604020202020204" pitchFamily="34" charset="0"/>
              <a:buChar char="•"/>
            </a:pPr>
            <a:r>
              <a:rPr lang="en-US" sz="1000" dirty="0"/>
              <a:t> The only occupations they banned were bankers, lawyers, gamblers, and saloon keepers.</a:t>
            </a:r>
          </a:p>
          <a:p>
            <a:pPr marL="171450" indent="-171450">
              <a:buFont typeface="Arial" panose="020B0604020202020204" pitchFamily="34" charset="0"/>
              <a:buChar char="•"/>
            </a:pPr>
            <a:r>
              <a:rPr lang="en-US" sz="1000" dirty="0"/>
              <a:t>In 1879, Stephens stepped down, and Terrence versus Powderly, a machinist of Irish Catholic ancestry from Carbondale, Pennsylvania, was elected to take his place. </a:t>
            </a:r>
          </a:p>
          <a:p>
            <a:pPr marL="171450" indent="-171450">
              <a:buFont typeface="Arial" panose="020B0604020202020204" pitchFamily="34" charset="0"/>
              <a:buChar char="•"/>
            </a:pPr>
            <a:r>
              <a:rPr lang="en-US" sz="1000" dirty="0"/>
              <a:t>Under Powderly's oversight, in 1881, the Knights asserted that women would be accepted as members and have equal rights in the organization as men did. </a:t>
            </a:r>
          </a:p>
          <a:p>
            <a:pPr marL="171450" indent="-171450">
              <a:buFont typeface="Arial" panose="020B0604020202020204" pitchFamily="34" charset="0"/>
              <a:buChar char="•"/>
            </a:pPr>
            <a:r>
              <a:rPr lang="en-US" sz="1000" dirty="0"/>
              <a:t>At the time, it was seen as a revolutionary stance.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892525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Knights of Labor</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171450" indent="-171450">
              <a:buFont typeface="Arial" panose="020B0604020202020204" pitchFamily="34" charset="0"/>
              <a:buChar char="•"/>
            </a:pPr>
            <a:r>
              <a:rPr lang="en-US" sz="1000" dirty="0"/>
              <a:t>At the height of the Knights' clout in the mid-1880s, the organization claimed a membership of 700,000. </a:t>
            </a:r>
          </a:p>
          <a:p>
            <a:pPr marL="171450" indent="-171450">
              <a:buFont typeface="Arial" panose="020B0604020202020204" pitchFamily="34" charset="0"/>
              <a:buChar char="•"/>
            </a:pPr>
            <a:r>
              <a:rPr lang="en-US" sz="1000" dirty="0"/>
              <a:t>At the apex of their power, the Knights achieved some significant successes. </a:t>
            </a:r>
          </a:p>
          <a:p>
            <a:pPr marL="171450" indent="-171450">
              <a:buFont typeface="Arial" panose="020B0604020202020204" pitchFamily="34" charset="0"/>
              <a:buChar char="•"/>
            </a:pPr>
            <a:r>
              <a:rPr lang="en-US" sz="1000" dirty="0"/>
              <a:t>In 1884, when the Union Pacific Railroad cut workers' wages by 10 percent, the Knights quickly organized a strike. </a:t>
            </a:r>
          </a:p>
          <a:p>
            <a:pPr marL="171450" indent="-171450">
              <a:buFont typeface="Arial" panose="020B0604020202020204" pitchFamily="34" charset="0"/>
              <a:buChar char="•"/>
            </a:pPr>
            <a:r>
              <a:rPr lang="en-US" sz="1000" dirty="0"/>
              <a:t>Led by organizer Joseph Buchanan, the Knights shut down every railroad shop from Omaha, Nebraska, to Ogden, Utah, and all the branch lines.</a:t>
            </a:r>
          </a:p>
          <a:p>
            <a:pPr marL="171450" indent="-171450">
              <a:buFont typeface="Arial" panose="020B0604020202020204" pitchFamily="34" charset="0"/>
              <a:buChar char="•"/>
            </a:pPr>
            <a:r>
              <a:rPr lang="en-US" sz="1000" dirty="0"/>
              <a:t>It only took four days for the railroad bosses to retract the pay reduction.</a:t>
            </a:r>
          </a:p>
          <a:p>
            <a:pPr marL="171450" indent="-171450">
              <a:buFont typeface="Arial" panose="020B0604020202020204" pitchFamily="34" charset="0"/>
              <a:buChar char="•"/>
            </a:pPr>
            <a:r>
              <a:rPr lang="en-US" sz="1000" dirty="0"/>
              <a:t> When the railroad tried the same move three months later, the Knights launched another strike, forcing the company to admit defeat in just five days and restore workers' pay. </a:t>
            </a:r>
          </a:p>
          <a:p>
            <a:pPr marL="171450" indent="-171450">
              <a:buFont typeface="Arial" panose="020B0604020202020204" pitchFamily="34" charset="0"/>
              <a:buChar char="•"/>
            </a:pPr>
            <a:r>
              <a:rPr lang="en-US" sz="1000" dirty="0"/>
              <a:t>Shortly afterward, the Knights waged even more significant successful strikes in 1884-85 against the Wabash Railroad and Southwest railroad system controlled by financier Jay Gould.</a:t>
            </a:r>
          </a:p>
          <a:p>
            <a:pPr marL="171450" indent="-171450">
              <a:buFont typeface="Arial" panose="020B0604020202020204" pitchFamily="34" charset="0"/>
              <a:buChar char="•"/>
            </a:pPr>
            <a:r>
              <a:rPr lang="en-US" sz="1000" dirty="0"/>
              <a:t>But it wasn't just better wages that the Knights campaigned for. </a:t>
            </a:r>
          </a:p>
          <a:p>
            <a:pPr marL="171450" indent="-171450">
              <a:buFont typeface="Arial" panose="020B0604020202020204" pitchFamily="34" charset="0"/>
              <a:buChar char="•"/>
            </a:pPr>
            <a:r>
              <a:rPr lang="en-US" sz="1000" dirty="0"/>
              <a:t>The organization supported broad-ranging social and economic reform, including an eight-hour workday, health, and safety laws to protect workers, and a system that would provide for them if they were injured on the job—an early version of workers' compensation insurance.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127775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Knights of Labor</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 Knights also backed an end to child and convict labor, equal pay for women, and laws requiring that employers participate in arbitration to resolve differences with workers. </a:t>
            </a:r>
          </a:p>
          <a:p>
            <a:pPr marL="171450" indent="-171450">
              <a:buFont typeface="Arial" panose="020B0604020202020204" pitchFamily="34" charset="0"/>
              <a:buChar char="•"/>
            </a:pPr>
            <a:r>
              <a:rPr lang="en-US" sz="1000" dirty="0"/>
              <a:t>They also advocated nationalizing railroads, telephone networks, and a graduated federal income tax.</a:t>
            </a:r>
          </a:p>
          <a:p>
            <a:pPr marL="171450" indent="-171450">
              <a:buFont typeface="Arial" panose="020B0604020202020204" pitchFamily="34" charset="0"/>
              <a:buChar char="•"/>
            </a:pPr>
            <a:r>
              <a:rPr lang="en-US" sz="1000" dirty="0"/>
              <a:t>Even more radically, the Knights defended cooperatively-run workshops—a forerunner of today's employee-owned companies—and cooperative stores.</a:t>
            </a:r>
          </a:p>
          <a:p>
            <a:pPr marL="171450" indent="-171450">
              <a:buFont typeface="Arial" panose="020B0604020202020204" pitchFamily="34" charset="0"/>
              <a:buChar char="•"/>
            </a:pPr>
            <a:r>
              <a:rPr lang="en-US" sz="1000" dirty="0"/>
              <a:t>The Knights also opened their organization to Black workers. </a:t>
            </a:r>
          </a:p>
          <a:p>
            <a:pPr marL="171450" indent="-171450">
              <a:buFont typeface="Arial" panose="020B0604020202020204" pitchFamily="34" charset="0"/>
              <a:buChar char="•"/>
            </a:pPr>
            <a:r>
              <a:rPr lang="en-US" sz="1000" dirty="0"/>
              <a:t>Black people ultimately formed most of the Knights membership in the South.</a:t>
            </a:r>
          </a:p>
          <a:p>
            <a:pPr marL="171450" indent="-171450">
              <a:buFont typeface="Arial" panose="020B0604020202020204" pitchFamily="34" charset="0"/>
              <a:buChar char="•"/>
            </a:pPr>
            <a:r>
              <a:rPr lang="en-US" sz="1000" dirty="0"/>
              <a:t> But not every position that the organization took was progressive.</a:t>
            </a:r>
          </a:p>
          <a:p>
            <a:pPr marL="171450" indent="-171450">
              <a:buFont typeface="Arial" panose="020B0604020202020204" pitchFamily="34" charset="0"/>
              <a:buChar char="•"/>
            </a:pPr>
            <a:r>
              <a:rPr lang="en-US" sz="1000" dirty="0"/>
              <a:t> The Knights saw Asian immigrants as contending employers would use to keep their wages. </a:t>
            </a:r>
          </a:p>
          <a:p>
            <a:pPr marL="171450" indent="-171450">
              <a:buFont typeface="Arial" panose="020B0604020202020204" pitchFamily="34" charset="0"/>
              <a:buChar char="•"/>
            </a:pPr>
            <a:r>
              <a:rPr lang="en-US" sz="1000" dirty="0"/>
              <a:t>They supported the Chinese Exclusion Act of 1882 and the Alien Contract Labor Law of 1885, which barred companies from bringing unskilled laborers into the United States to work under contract.</a:t>
            </a:r>
          </a:p>
          <a:p>
            <a:pPr marL="171450" indent="-171450">
              <a:buFont typeface="Arial" panose="020B0604020202020204" pitchFamily="34" charset="0"/>
              <a:buChar char="•"/>
            </a:pPr>
            <a:r>
              <a:rPr lang="en-US" sz="1000" dirty="0"/>
              <a:t>Even after lawmakers passed the laws, the Knights' members weren't happy.</a:t>
            </a:r>
          </a:p>
          <a:p>
            <a:pPr marL="171450" indent="-171450">
              <a:buFont typeface="Arial" panose="020B0604020202020204" pitchFamily="34" charset="0"/>
              <a:buChar char="•"/>
            </a:pPr>
            <a:r>
              <a:rPr lang="en-US" sz="1000" dirty="0"/>
              <a:t> In the Pacific Northwest, they attacked Chinese laborers and burned down the barracks where Chinese coal miners lived.</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94728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several&#10;&#10;Description automatically generated">
            <a:extLst>
              <a:ext uri="{FF2B5EF4-FFF2-40B4-BE49-F238E27FC236}">
                <a16:creationId xmlns:a16="http://schemas.microsoft.com/office/drawing/2014/main" id="{FB7F61FC-C300-48D4-8D6C-325A4CB83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366" y="1152383"/>
            <a:ext cx="4904301" cy="45532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Irish feared that newly freed slaves from the South would migrate to the North, creating additional competition in the labor market. </a:t>
            </a:r>
          </a:p>
          <a:p>
            <a:pPr marL="171450" indent="-171450">
              <a:buFont typeface="Arial" panose="020B0604020202020204" pitchFamily="34" charset="0"/>
              <a:buChar char="•"/>
            </a:pPr>
            <a:r>
              <a:rPr lang="en-US" sz="1000" dirty="0"/>
              <a:t>Many Irish saw this as a "rich man's war, and a poor man's fight" since the substitution policies were contentious methods that allowed drafted citizens to opt-out of service by either furnishing a proper replacement for taking the place of those recruited or paying $300 each. </a:t>
            </a:r>
          </a:p>
          <a:p>
            <a:pPr marL="171450" indent="-171450">
              <a:buFont typeface="Arial" panose="020B0604020202020204" pitchFamily="34" charset="0"/>
              <a:buChar char="•"/>
            </a:pPr>
            <a:r>
              <a:rPr lang="en-US" sz="1000" dirty="0"/>
              <a:t>A mixed-race man, Thomas Faulkner, was apprehended for allegedly molesting a young white girl and tried in court. </a:t>
            </a:r>
          </a:p>
          <a:p>
            <a:pPr marL="171450" indent="-171450">
              <a:buFont typeface="Arial" panose="020B0604020202020204" pitchFamily="34" charset="0"/>
              <a:buChar char="•"/>
            </a:pPr>
            <a:r>
              <a:rPr lang="en-US" sz="1000" dirty="0"/>
              <a:t>Although Faulkner had voted regularly and identified as Spanish-Indian, both newspapers portrayed him as "negro", which was how the whites viewed him.</a:t>
            </a:r>
          </a:p>
          <a:p>
            <a:pPr marL="171450" indent="-171450">
              <a:buFont typeface="Arial" panose="020B0604020202020204" pitchFamily="34" charset="0"/>
              <a:buChar char="•"/>
            </a:pPr>
            <a:r>
              <a:rPr lang="en-US" sz="1000" dirty="0"/>
              <a:t>The trial drew incendiary crowds of whites, who threw items at Faulkner and guards as they accompanied him to and from the court. </a:t>
            </a:r>
          </a:p>
          <a:p>
            <a:pPr marL="171450" indent="-171450">
              <a:buFont typeface="Arial" panose="020B0604020202020204" pitchFamily="34" charset="0"/>
              <a:buChar char="•"/>
            </a:pPr>
            <a:r>
              <a:rPr lang="en-US" sz="1000" dirty="0"/>
              <a:t>On the second day of the trial, whites started to attack blacks outside the courthouse.</a:t>
            </a:r>
          </a:p>
        </p:txBody>
      </p:sp>
    </p:spTree>
    <p:extLst>
      <p:ext uri="{BB962C8B-B14F-4D97-AF65-F5344CB8AC3E}">
        <p14:creationId xmlns:p14="http://schemas.microsoft.com/office/powerpoint/2010/main" val="38777796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Football Game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The first football game was played between Princeton and Rutgers on November 6, 1869. For spectators, the game resembled soccer more closely than gridiron football. </a:t>
            </a:r>
          </a:p>
          <a:p>
            <a:pPr marL="171450" indent="-171450">
              <a:buFont typeface="Arial" panose="020B0604020202020204" pitchFamily="34" charset="0"/>
              <a:buChar char="•"/>
            </a:pPr>
            <a:r>
              <a:rPr lang="en-US" sz="1000" dirty="0"/>
              <a:t>The rules governing play were based on the London Football Association's 1863 rules that disallowed carrying or throwing the ball. Moreover, the match was played with a soccer ball. </a:t>
            </a:r>
          </a:p>
          <a:p>
            <a:pPr marL="171450" indent="-171450">
              <a:buFont typeface="Arial" panose="020B0604020202020204" pitchFamily="34" charset="0"/>
              <a:buChar char="•"/>
            </a:pPr>
            <a:r>
              <a:rPr lang="en-US" sz="1000" dirty="0"/>
              <a:t>As a result, it is considered the first collegiate soccer match and the birth of soccer in the United States.</a:t>
            </a:r>
          </a:p>
          <a:p>
            <a:pPr marL="171450" indent="-171450">
              <a:buFont typeface="Arial" panose="020B0604020202020204" pitchFamily="34" charset="0"/>
              <a:buChar char="•"/>
            </a:pPr>
            <a:r>
              <a:rPr lang="en-US" sz="1000" dirty="0"/>
              <a:t>Because gridiron football developed from the rules of association football and rugby football, many also consider the game played on November 6 to be the first gridiron game and the first collegiate football game. </a:t>
            </a:r>
          </a:p>
          <a:p>
            <a:pPr marL="171450" indent="-171450">
              <a:buFont typeface="Arial" panose="020B0604020202020204" pitchFamily="34" charset="0"/>
              <a:buChar char="•"/>
            </a:pPr>
            <a:r>
              <a:rPr lang="en-US" sz="1000" dirty="0"/>
              <a:t>Rutgers won the game 6–4</a:t>
            </a:r>
          </a:p>
          <a:p>
            <a:pPr marL="171450" indent="-171450">
              <a:buFont typeface="Arial" panose="020B0604020202020204" pitchFamily="34" charset="0"/>
              <a:buChar char="•"/>
            </a:pPr>
            <a:r>
              <a:rPr lang="en-US" sz="1000" dirty="0"/>
              <a:t>Part of the first season of college football, the game took place on November 6, 1869, at a field on College Avenue in New Brunswick, New Jersey. </a:t>
            </a:r>
          </a:p>
          <a:p>
            <a:pPr marL="171450" indent="-171450">
              <a:buFont typeface="Arial" panose="020B0604020202020204" pitchFamily="34" charset="0"/>
              <a:buChar char="•"/>
            </a:pPr>
            <a:r>
              <a:rPr lang="en-US" sz="1000" dirty="0"/>
              <a:t>Because the game was played at Rutgers, it was also played under Rutgers' rules. They were based on the Football Association's rules of the time, in which two teams of 25 players attempted to score by kicking the ball into the opposing team's goal.</a:t>
            </a:r>
          </a:p>
          <a:p>
            <a:pPr marL="171450" indent="-171450">
              <a:buFont typeface="Arial" panose="020B0604020202020204" pitchFamily="34" charset="0"/>
              <a:buChar char="•"/>
            </a:pPr>
            <a:r>
              <a:rPr lang="en-US" sz="1000" dirty="0"/>
              <a:t> The teams played 10 "games" against each other. </a:t>
            </a:r>
          </a:p>
          <a:p>
            <a:pPr marL="171450" indent="-171450">
              <a:buFont typeface="Arial" panose="020B0604020202020204" pitchFamily="34" charset="0"/>
              <a:buChar char="•"/>
            </a:pPr>
            <a:r>
              <a:rPr lang="en-US" sz="1000" dirty="0"/>
              <a:t>When a team scored a goal, it counted as the end of that game, and the team with the most goals after ten games was the winner. </a:t>
            </a:r>
          </a:p>
          <a:p>
            <a:pPr marL="171450" indent="-171450">
              <a:buFont typeface="Arial" panose="020B0604020202020204" pitchFamily="34" charset="0"/>
              <a:buChar char="•"/>
            </a:pPr>
            <a:r>
              <a:rPr lang="en-US" sz="1000" dirty="0"/>
              <a:t>This format did not resemble the game of college football as known today.</a:t>
            </a:r>
          </a:p>
          <a:p>
            <a:pPr marL="171450" indent="-171450">
              <a:buFont typeface="Arial" panose="020B0604020202020204" pitchFamily="34" charset="0"/>
              <a:buChar char="•"/>
            </a:pPr>
            <a:r>
              <a:rPr lang="en-US" sz="1000" dirty="0"/>
              <a:t> The first such game in the United States in which the ball is advanced by physically picking it up and running, where play is stopped by knocking down the ball carrier, and each team fields eleven members was played on June 4, 1875, between Tufts and Harvard colleges.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332723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Football Game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William J Leggett, later a distinguished clergyman of the Dutch Reformed Church, was the Rutgers captain; William </a:t>
            </a:r>
            <a:r>
              <a:rPr lang="en-US" sz="1000" dirty="0" err="1"/>
              <a:t>Gummere</a:t>
            </a:r>
            <a:r>
              <a:rPr lang="en-US" sz="1000" dirty="0"/>
              <a:t>, who later became chief justice of the Supreme Court of New Jersey, captained the New Jersey squad. </a:t>
            </a:r>
          </a:p>
          <a:p>
            <a:pPr marL="171450" indent="-171450">
              <a:buFont typeface="Arial" panose="020B0604020202020204" pitchFamily="34" charset="0"/>
              <a:buChar char="•"/>
            </a:pPr>
            <a:r>
              <a:rPr lang="en-US" sz="1000" dirty="0"/>
              <a:t>The game was played in front of approximately 100 spectators. The players from Rutgers wore scarlet-colored turbans and handkerchiefs to distinguish themselves from the Princeton players. </a:t>
            </a:r>
          </a:p>
          <a:p>
            <a:pPr marL="171450" indent="-171450">
              <a:buFont typeface="Arial" panose="020B0604020202020204" pitchFamily="34" charset="0"/>
              <a:buChar char="•"/>
            </a:pPr>
            <a:r>
              <a:rPr lang="en-US" sz="1000" dirty="0"/>
              <a:t>The scarlet of the Rutgers Scarlet Knights came from this episode.</a:t>
            </a:r>
          </a:p>
          <a:p>
            <a:pPr marL="171450" indent="-171450">
              <a:buFont typeface="Arial" panose="020B0604020202020204" pitchFamily="34" charset="0"/>
              <a:buChar char="•"/>
            </a:pPr>
            <a:r>
              <a:rPr lang="en-US" sz="1000" dirty="0"/>
              <a:t>As the first of the ten games began, two players from each team positioned themselves near the opponent's goal. </a:t>
            </a:r>
          </a:p>
          <a:p>
            <a:pPr marL="171450" indent="-171450">
              <a:buFont typeface="Arial" panose="020B0604020202020204" pitchFamily="34" charset="0"/>
              <a:buChar char="•"/>
            </a:pPr>
            <a:r>
              <a:rPr lang="en-US" sz="1000" dirty="0"/>
              <a:t>This was presumably because the participants hoped to score quickly when the ball reached their territory on the field of play. </a:t>
            </a:r>
          </a:p>
          <a:p>
            <a:pPr marL="171450" indent="-171450">
              <a:buFont typeface="Arial" panose="020B0604020202020204" pitchFamily="34" charset="0"/>
              <a:buChar char="•"/>
            </a:pPr>
            <a:r>
              <a:rPr lang="en-US" sz="1000" dirty="0"/>
              <a:t>Eleven so-called "fielders" were assigned to defend their territorial area on each team. </a:t>
            </a:r>
          </a:p>
          <a:p>
            <a:pPr marL="171450" indent="-171450">
              <a:buFont typeface="Arial" panose="020B0604020202020204" pitchFamily="34" charset="0"/>
              <a:buChar char="•"/>
            </a:pPr>
            <a:r>
              <a:rPr lang="en-US" sz="1000" dirty="0"/>
              <a:t>Twelve participants on each team named "bulldogs" played in the other team's territory.</a:t>
            </a:r>
          </a:p>
          <a:p>
            <a:pPr marL="171450" indent="-171450">
              <a:buFont typeface="Arial" panose="020B0604020202020204" pitchFamily="34" charset="0"/>
              <a:buChar char="•"/>
            </a:pPr>
            <a:r>
              <a:rPr lang="en-US" sz="1000" dirty="0"/>
              <a:t>Rutgers was the first to score a goal, as S G </a:t>
            </a:r>
            <a:r>
              <a:rPr lang="en-US" sz="1000" dirty="0" err="1"/>
              <a:t>Gano</a:t>
            </a:r>
            <a:r>
              <a:rPr lang="en-US" sz="1000" dirty="0"/>
              <a:t> and G R Dixon successfully kicked the ball across the Princeton goal. </a:t>
            </a:r>
          </a:p>
          <a:p>
            <a:pPr marL="171450" indent="-171450">
              <a:buFont typeface="Arial" panose="020B0604020202020204" pitchFamily="34" charset="0"/>
              <a:buChar char="•"/>
            </a:pPr>
            <a:r>
              <a:rPr lang="en-US" sz="1000" dirty="0"/>
              <a:t>Early in the contest, the "flying wedge" play was first used as the team with the ball formed a wall-like formation of players, allowing them to charge at the defenders. </a:t>
            </a:r>
          </a:p>
          <a:p>
            <a:pPr marL="171450" indent="-171450">
              <a:buFont typeface="Arial" panose="020B0604020202020204" pitchFamily="34" charset="0"/>
              <a:buChar char="•"/>
            </a:pPr>
            <a:r>
              <a:rPr lang="en-US" sz="1000" dirty="0"/>
              <a:t>This flying wedge tactic was successful early on for Rutgers because of their size disadvantage over Princeton. </a:t>
            </a:r>
          </a:p>
          <a:p>
            <a:pPr marL="171450" indent="-171450">
              <a:buFont typeface="Arial" panose="020B0604020202020204" pitchFamily="34" charset="0"/>
              <a:buChar char="•"/>
            </a:pPr>
            <a:r>
              <a:rPr lang="en-US" sz="1000" dirty="0"/>
              <a:t>However, Princeton countered the tactic when J.E. Michael, better known as "Big Mike," broke up Rutgers' flying wedge during the fourth game. </a:t>
            </a:r>
          </a:p>
          <a:p>
            <a:pPr marL="171450" indent="-171450">
              <a:buFont typeface="Arial" panose="020B0604020202020204" pitchFamily="34" charset="0"/>
              <a:buChar char="•"/>
            </a:pPr>
            <a:r>
              <a:rPr lang="en-US" sz="1000" dirty="0"/>
              <a:t>Princeton took advantage and tied the score at 2–2.</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270299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Football Game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Whenever the ball entered Rutgers territory, the ball would get in front of it and use a heel-kick to prevent Princeton from scoring. </a:t>
            </a:r>
          </a:p>
          <a:p>
            <a:pPr marL="171450" indent="-171450">
              <a:buFont typeface="Arial" panose="020B0604020202020204" pitchFamily="34" charset="0"/>
              <a:buChar char="•"/>
            </a:pPr>
            <a:r>
              <a:rPr lang="en-US" sz="1000" dirty="0"/>
              <a:t>A Rutgers player named Madison M Ball, a wounded veteran of the American Civil War, used his speed and kicked the ball with the heel of his foot to again take the lead in the contest. </a:t>
            </a:r>
          </a:p>
          <a:p>
            <a:pPr marL="171450" indent="-171450">
              <a:buFont typeface="Arial" panose="020B0604020202020204" pitchFamily="34" charset="0"/>
              <a:buChar char="•"/>
            </a:pPr>
            <a:r>
              <a:rPr lang="en-US" sz="1000" dirty="0"/>
              <a:t>Ball successfully used that technique to set up Dixon to score another goal, giving Rutgers a 4–2 lead. </a:t>
            </a:r>
          </a:p>
          <a:p>
            <a:pPr marL="171450" indent="-171450">
              <a:buFont typeface="Arial" panose="020B0604020202020204" pitchFamily="34" charset="0"/>
              <a:buChar char="•"/>
            </a:pPr>
            <a:r>
              <a:rPr lang="en-US" sz="1000" dirty="0"/>
              <a:t>Rutgers then allowed Princeton to score a goal as one of their players, whose identity is unknown, had kicked a ball towards their own goal. </a:t>
            </a:r>
          </a:p>
          <a:p>
            <a:pPr marL="171450" indent="-171450">
              <a:buFont typeface="Arial" panose="020B0604020202020204" pitchFamily="34" charset="0"/>
              <a:buChar char="•"/>
            </a:pPr>
            <a:r>
              <a:rPr lang="en-US" sz="1000" dirty="0"/>
              <a:t>A Rutgers player blocked it, but Princeton soon took advantage to cut the lead down to 4–3. </a:t>
            </a:r>
          </a:p>
          <a:p>
            <a:pPr marL="171450" indent="-171450">
              <a:buFont typeface="Arial" panose="020B0604020202020204" pitchFamily="34" charset="0"/>
              <a:buChar char="•"/>
            </a:pPr>
            <a:r>
              <a:rPr lang="en-US" sz="1000" dirty="0"/>
              <a:t>The Tigers scored on their next possession when they used a flying wedge play led by Big Mike to march down the field to score to tie the game again at 4.</a:t>
            </a:r>
          </a:p>
          <a:p>
            <a:pPr marL="171450" indent="-171450">
              <a:buFont typeface="Arial" panose="020B0604020202020204" pitchFamily="34" charset="0"/>
              <a:buChar char="•"/>
            </a:pPr>
            <a:r>
              <a:rPr lang="en-US" sz="1000" dirty="0"/>
              <a:t>At this point, Rutgers captain John W Leggett had a strategy for his team. </a:t>
            </a:r>
          </a:p>
          <a:p>
            <a:pPr marL="171450" indent="-171450">
              <a:buFont typeface="Arial" panose="020B0604020202020204" pitchFamily="34" charset="0"/>
              <a:buChar char="•"/>
            </a:pPr>
            <a:r>
              <a:rPr lang="en-US" sz="1000" dirty="0"/>
              <a:t>He suggested that the Rutgers team keep the ball low on the ground to counter the much taller players on Princeton. </a:t>
            </a:r>
          </a:p>
          <a:p>
            <a:pPr marL="171450" indent="-171450">
              <a:buFont typeface="Arial" panose="020B0604020202020204" pitchFamily="34" charset="0"/>
              <a:buChar char="•"/>
            </a:pPr>
            <a:r>
              <a:rPr lang="en-US" sz="1000" dirty="0"/>
              <a:t>This plan appeared to work as Rutgers quickly scored the final two goals of the contest to win the first intercollegiate football game, playing six games to 4.</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279710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Football Game</a:t>
            </a:r>
            <a:br>
              <a:rPr lang="en-US" dirty="0">
                <a:solidFill>
                  <a:schemeClr val="bg1"/>
                </a:solidFill>
              </a:rPr>
            </a:br>
            <a:r>
              <a:rPr lang="en-US" dirty="0">
                <a:solidFill>
                  <a:schemeClr val="bg1"/>
                </a:solidFill>
              </a:rPr>
              <a:t>(1869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Princeton had more size, which would generally be an advantage on a field with 50 players, but the Tigers had trouble kicking the ball as a team which is something Rutgers did very well. </a:t>
            </a:r>
          </a:p>
          <a:p>
            <a:pPr marL="171450" indent="-171450">
              <a:buFont typeface="Arial" panose="020B0604020202020204" pitchFamily="34" charset="0"/>
              <a:buChar char="•"/>
            </a:pPr>
            <a:r>
              <a:rPr lang="en-US" sz="1000" dirty="0"/>
              <a:t>In a 1933 account, a Rutgers player from the game named John W Herbert said that he thought Rutgers was the smaller team but that they had more speed than Princeton. </a:t>
            </a:r>
          </a:p>
          <a:p>
            <a:pPr marL="171450" indent="-171450">
              <a:buFont typeface="Arial" panose="020B0604020202020204" pitchFamily="34" charset="0"/>
              <a:buChar char="•"/>
            </a:pPr>
            <a:r>
              <a:rPr lang="en-US" sz="1000" dirty="0"/>
              <a:t>In what might be regarded as the birth of college football rivalries, immediately after Rutgers won this game, Princeton's players were run out of town by the winning Rutgers students. </a:t>
            </a:r>
          </a:p>
          <a:p>
            <a:pPr marL="171450" indent="-171450">
              <a:buFont typeface="Arial" panose="020B0604020202020204" pitchFamily="34" charset="0"/>
              <a:buChar char="•"/>
            </a:pPr>
            <a:r>
              <a:rPr lang="en-US" sz="1000" dirty="0"/>
              <a:t>The Princeton students reportedly jumped in their carriages and quickly made the 20-mile trip back to their campus.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428086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15th Amendment</a:t>
            </a:r>
            <a:br>
              <a:rPr lang="en-US" dirty="0">
                <a:solidFill>
                  <a:schemeClr val="bg1"/>
                </a:solidFill>
              </a:rPr>
            </a:br>
            <a:r>
              <a:rPr lang="en-US" dirty="0">
                <a:solidFill>
                  <a:schemeClr val="bg1"/>
                </a:solidFill>
              </a:rPr>
              <a:t>(1870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15th Amendment, which sought to protect the voting rights of African American men after the Civil War, was adopted into the US Constitution in 1870. </a:t>
            </a:r>
          </a:p>
          <a:p>
            <a:pPr marL="171450" indent="-171450">
              <a:buFont typeface="Arial" panose="020B0604020202020204" pitchFamily="34" charset="0"/>
              <a:buChar char="•"/>
            </a:pPr>
            <a:r>
              <a:rPr lang="en-US" sz="1000" dirty="0"/>
              <a:t>Despite the Amendment, by the late 1870s, government officials used discriminatory practices to discourage Black citizens from wielding their right to vote, particularly in the South. </a:t>
            </a:r>
          </a:p>
          <a:p>
            <a:pPr marL="171450" indent="-171450">
              <a:buFont typeface="Arial" panose="020B0604020202020204" pitchFamily="34" charset="0"/>
              <a:buChar char="•"/>
            </a:pPr>
            <a:r>
              <a:rPr lang="en-US" sz="1000" dirty="0"/>
              <a:t>It wasn't until the Voting Rights Act of 1965 that legal barriers were outlawed at the state and local levels if they denied African Americans their right to vote under the 15th Amendment.</a:t>
            </a:r>
          </a:p>
          <a:p>
            <a:pPr marL="171450" indent="-171450">
              <a:buFont typeface="Arial" panose="020B0604020202020204" pitchFamily="34" charset="0"/>
              <a:buChar char="•"/>
            </a:pPr>
            <a:r>
              <a:rPr lang="en-US" sz="1000" dirty="0"/>
              <a:t>The 15th Amendment states: "The right of citizens of the United States to vote shall not be denied or abridged by the United States or by any State on account of race, color, or previous condition of servitude."</a:t>
            </a:r>
          </a:p>
          <a:p>
            <a:pPr marL="171450" indent="-171450">
              <a:buFont typeface="Arial" panose="020B0604020202020204" pitchFamily="34" charset="0"/>
              <a:buChar char="•"/>
            </a:pPr>
            <a:r>
              <a:rPr lang="en-US" sz="1000" dirty="0"/>
              <a:t>Despite the Amendment's passage, by the late 1870s, government officials used discriminatory practices to prevent Black citizens from exercising their right to vote, especially in the South. </a:t>
            </a:r>
          </a:p>
          <a:p>
            <a:pPr marL="171450" indent="-171450">
              <a:buFont typeface="Arial" panose="020B0604020202020204" pitchFamily="34" charset="0"/>
              <a:buChar char="•"/>
            </a:pPr>
            <a:r>
              <a:rPr lang="en-US" sz="1000" dirty="0"/>
              <a:t>It wasn't until the Voting Rights Act of 1965 that legal barriers were denied at the state and local levels if they denied African Americans their right to vote under the 15th Amendment."</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3070240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15th Amendment</a:t>
            </a:r>
            <a:br>
              <a:rPr lang="en-US" dirty="0">
                <a:solidFill>
                  <a:schemeClr val="bg1"/>
                </a:solidFill>
              </a:rPr>
            </a:br>
            <a:r>
              <a:rPr lang="en-US" dirty="0">
                <a:solidFill>
                  <a:schemeClr val="bg1"/>
                </a:solidFill>
              </a:rPr>
              <a:t>(1870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1867, following the American Civil War and the abolishment of slavery, the Republican-dominated U.S. Congress passed the First Reconstruction Act over the veto of President Andrew Johnson.</a:t>
            </a:r>
          </a:p>
          <a:p>
            <a:pPr marL="171450" indent="-171450">
              <a:buFont typeface="Arial" panose="020B0604020202020204" pitchFamily="34" charset="0"/>
              <a:buChar char="•"/>
            </a:pPr>
            <a:r>
              <a:rPr lang="en-US" sz="1000" dirty="0"/>
              <a:t> The act divided the South into five military districts and outlined how new governments based on universal manhood suffrage were to be established.</a:t>
            </a:r>
          </a:p>
          <a:p>
            <a:pPr marL="171450" indent="-171450">
              <a:buFont typeface="Arial" panose="020B0604020202020204" pitchFamily="34" charset="0"/>
              <a:buChar char="•"/>
            </a:pPr>
            <a:r>
              <a:rPr lang="en-US" sz="1000" dirty="0"/>
              <a:t>With the adoption of the 15th Amendment in 1870, a politically mobilized African American community joined with white allies in the Southern states to elect the Republican Party to power, which brought about radical changes across the South.</a:t>
            </a:r>
          </a:p>
          <a:p>
            <a:pPr marL="171450" indent="-171450">
              <a:buFont typeface="Arial" panose="020B0604020202020204" pitchFamily="34" charset="0"/>
              <a:buChar char="•"/>
            </a:pPr>
            <a:r>
              <a:rPr lang="en-US" sz="1000" dirty="0"/>
              <a:t> By late 1870, all the former Confederate states had been readmitted to the Union, and most were controlled by the Republican Party, thanks to the support of Black voters.</a:t>
            </a:r>
          </a:p>
          <a:p>
            <a:pPr marL="171450" indent="-171450">
              <a:buFont typeface="Arial" panose="020B0604020202020204" pitchFamily="34" charset="0"/>
              <a:buChar char="•"/>
            </a:pPr>
            <a:r>
              <a:rPr lang="en-US" sz="1000" dirty="0"/>
              <a:t>In the same year, Hiram Rhodes Revels, a Republican from Natchez, Mississippi, became the first African American to sit in the US Congress when he was elected to the US Senate. </a:t>
            </a:r>
          </a:p>
          <a:p>
            <a:pPr marL="171450" indent="-171450">
              <a:buFont typeface="Arial" panose="020B0604020202020204" pitchFamily="34" charset="0"/>
              <a:buChar char="•"/>
            </a:pPr>
            <a:r>
              <a:rPr lang="en-US" sz="1000" dirty="0"/>
              <a:t>Although Black Republicans never got a political office in balance to their overwhelming electoral majority, Revels and a dozen other Black men served in Congress during Reconstruction, more than 600 served in state legislatures, and many more held local offices.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719353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15th Amendment</a:t>
            </a:r>
            <a:br>
              <a:rPr lang="en-US" dirty="0">
                <a:solidFill>
                  <a:schemeClr val="bg1"/>
                </a:solidFill>
              </a:rPr>
            </a:br>
            <a:r>
              <a:rPr lang="en-US" dirty="0">
                <a:solidFill>
                  <a:schemeClr val="bg1"/>
                </a:solidFill>
              </a:rPr>
              <a:t>(1870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African Americans called the Amendment the nation's second birth and a more significant revolution than in 1776. </a:t>
            </a:r>
          </a:p>
          <a:p>
            <a:pPr marL="171450" indent="-171450">
              <a:buFont typeface="Arial" panose="020B0604020202020204" pitchFamily="34" charset="0"/>
              <a:buChar char="•"/>
            </a:pPr>
            <a:r>
              <a:rPr lang="en-US" sz="1000" dirty="0"/>
              <a:t>The first black person known to vote after the Amendment's adoption was Thomas Mundy Peterson. He cast his ballot on March 31, 1870, in a Perth Amboy, New Jersey referendum, adopting a revised city charter.</a:t>
            </a:r>
          </a:p>
          <a:p>
            <a:pPr marL="171450" indent="-171450">
              <a:buFont typeface="Arial" panose="020B0604020202020204" pitchFamily="34" charset="0"/>
              <a:buChar char="•"/>
            </a:pPr>
            <a:r>
              <a:rPr lang="en-US" sz="1000" dirty="0"/>
              <a:t> African Americans—many newly freed slaves—put their newfound freedom to use, voting in scores of black candidates. </a:t>
            </a:r>
          </a:p>
          <a:p>
            <a:pPr marL="171450" indent="-171450">
              <a:buFont typeface="Arial" panose="020B0604020202020204" pitchFamily="34" charset="0"/>
              <a:buChar char="•"/>
            </a:pPr>
            <a:r>
              <a:rPr lang="en-US" sz="1000" dirty="0"/>
              <a:t>During Reconstruction, 16 black men served in Congress, and 2,000 black men served in elected local, state, and federal positions.</a:t>
            </a:r>
          </a:p>
          <a:p>
            <a:pPr marL="171450" indent="-171450">
              <a:buFont typeface="Arial" panose="020B0604020202020204" pitchFamily="34" charset="0"/>
              <a:buChar char="•"/>
            </a:pPr>
            <a:r>
              <a:rPr lang="en-US" sz="1000" dirty="0"/>
              <a:t>In 1876, United States v. Reese, the first US Supreme Court decision interpreting the Fifteenth Amendment, the Court interpreted the Amendment narrowly, upholding ostensibly race-neutral limitations on voting, including poll taxes, literacy tests, and a grandfather clause that exempted citizens from other voting requirements if their grandfathers had been registered voters. </a:t>
            </a:r>
          </a:p>
          <a:p>
            <a:pPr marL="171450" indent="-171450">
              <a:buFont typeface="Arial" panose="020B0604020202020204" pitchFamily="34" charset="0"/>
              <a:buChar char="•"/>
            </a:pPr>
            <a:r>
              <a:rPr lang="en-US" sz="1000" dirty="0"/>
              <a:t>The Court also noted that the Amendment does not confer the right of suffrage. </a:t>
            </a:r>
          </a:p>
          <a:p>
            <a:pPr marL="171450" indent="-171450">
              <a:buFont typeface="Arial" panose="020B0604020202020204" pitchFamily="34" charset="0"/>
              <a:buChar char="•"/>
            </a:pPr>
            <a:r>
              <a:rPr lang="en-US" sz="1000" dirty="0"/>
              <a:t>Still, it invests citizens of the United States with the freedom of exemption from discrimination in the exercise of the elective franchise on account of their race, color, or previous condition of servitude and empowers Congress to enforce that right by "appropriate legislation." </a:t>
            </a:r>
          </a:p>
          <a:p>
            <a:pPr marL="171450" indent="-171450">
              <a:buFont typeface="Arial" panose="020B0604020202020204" pitchFamily="34" charset="0"/>
              <a:buChar char="•"/>
            </a:pPr>
            <a:r>
              <a:rPr lang="en-US" sz="1000" dirty="0"/>
              <a:t>White supremacists, such as the Ku Klux Klan, used paramilitary violence to prevent blacks from voting. </a:t>
            </a:r>
          </a:p>
          <a:p>
            <a:pPr marL="171450" indent="-171450">
              <a:buFont typeface="Arial" panose="020B0604020202020204" pitchFamily="34" charset="0"/>
              <a:buChar char="•"/>
            </a:pPr>
            <a:r>
              <a:rPr lang="en-US" sz="1000" dirty="0"/>
              <a:t>Several blacks were killed at the Colfax massacre of 1873 while attempting to defend their right to vote. </a:t>
            </a:r>
          </a:p>
          <a:p>
            <a:pPr marL="171450" indent="-171450">
              <a:buFont typeface="Arial" panose="020B0604020202020204" pitchFamily="34" charset="0"/>
              <a:buChar char="•"/>
            </a:pPr>
            <a:r>
              <a:rPr lang="en-US" sz="1000" dirty="0"/>
              <a:t>Congress passed the Enforcement Acts in 1870 to authorize federal prosecution of the KKK and others who violated the Amendment. </a:t>
            </a:r>
          </a:p>
          <a:p>
            <a:pPr marL="171450" indent="-171450">
              <a:buFont typeface="Arial" panose="020B0604020202020204" pitchFamily="34" charset="0"/>
              <a:buChar char="•"/>
            </a:pPr>
            <a:r>
              <a:rPr lang="en-US" sz="1000" dirty="0"/>
              <a:t>However, as Reconstruction neared its end and federal troops withdrew, prosecutions under the Enforcement Acts dropped considerably.</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216812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Force Acts</a:t>
            </a:r>
            <a:br>
              <a:rPr lang="en-US" dirty="0">
                <a:solidFill>
                  <a:schemeClr val="bg1"/>
                </a:solidFill>
              </a:rPr>
            </a:br>
            <a:r>
              <a:rPr lang="en-US" dirty="0">
                <a:solidFill>
                  <a:schemeClr val="bg1"/>
                </a:solidFill>
              </a:rPr>
              <a:t>(1870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171450" indent="-171450">
              <a:buFont typeface="Arial" panose="020B0604020202020204" pitchFamily="34" charset="0"/>
              <a:buChar char="•"/>
            </a:pPr>
            <a:r>
              <a:rPr lang="en-US" sz="1000" dirty="0"/>
              <a:t>In the five years following the Civil War, the US Congress passed, and the states ratified the Constitution's Thirteenth, Fourteenth, and Fifteenth Amendments. These amendments permanently ended slavery and granted African Americans entry to civil rights and suffrage as citizens of the United States.</a:t>
            </a:r>
          </a:p>
          <a:p>
            <a:pPr marL="171450" indent="-171450">
              <a:buFont typeface="Arial" panose="020B0604020202020204" pitchFamily="34" charset="0"/>
              <a:buChar char="•"/>
            </a:pPr>
            <a:r>
              <a:rPr lang="en-US" sz="1000" dirty="0"/>
              <a:t> Although these shifts were designed to assist the previously enslaved, violent opposition arose from white ex-Confederates who opposed them.</a:t>
            </a:r>
          </a:p>
          <a:p>
            <a:pPr marL="171450" indent="-171450">
              <a:buFont typeface="Arial" panose="020B0604020202020204" pitchFamily="34" charset="0"/>
              <a:buChar char="•"/>
            </a:pPr>
            <a:r>
              <a:rPr lang="en-US" sz="1000" dirty="0"/>
              <a:t> That violence led Congress to authorize President Ulysses S Grant to use military force to protect African Americans.</a:t>
            </a:r>
          </a:p>
          <a:p>
            <a:pPr marL="171450" indent="-171450">
              <a:buFont typeface="Arial" panose="020B0604020202020204" pitchFamily="34" charset="0"/>
              <a:buChar char="•"/>
            </a:pPr>
            <a:r>
              <a:rPr lang="en-US" sz="1000" dirty="0"/>
              <a:t>The three bills passed by Congress were the Enforcement Act of 1870, the Enforcement Act of 1871, and the Ku Klux Klan Act. </a:t>
            </a:r>
          </a:p>
          <a:p>
            <a:pPr marL="171450" indent="-171450">
              <a:buFont typeface="Arial" panose="020B0604020202020204" pitchFamily="34" charset="0"/>
              <a:buChar char="•"/>
            </a:pPr>
            <a:r>
              <a:rPr lang="en-US" sz="1000" dirty="0"/>
              <a:t>These acts were explicitly designed to protect African Americans' right to vote, hold office, serve on juries, and receive equal protection of laws. </a:t>
            </a:r>
          </a:p>
          <a:p>
            <a:pPr marL="171450" indent="-171450">
              <a:buFont typeface="Arial" panose="020B0604020202020204" pitchFamily="34" charset="0"/>
              <a:buChar char="•"/>
            </a:pPr>
            <a:r>
              <a:rPr lang="en-US" sz="1000" dirty="0"/>
              <a:t>The Enforcement Act was, in fact, three distinct laws that Congress passed between 1870 and 1871.</a:t>
            </a:r>
          </a:p>
          <a:p>
            <a:pPr marL="171450" indent="-171450">
              <a:buFont typeface="Arial" panose="020B0604020202020204" pitchFamily="34" charset="0"/>
              <a:buChar char="•"/>
            </a:pPr>
            <a:r>
              <a:rPr lang="en-US" sz="1000" dirty="0"/>
              <a:t>In May 1870, Congress enacted the Enforcement Act prohibiting the Ku Klux Klan and other terrorist organizations from taunting and tormenting African Americans. </a:t>
            </a:r>
          </a:p>
          <a:p>
            <a:pPr marL="171450" indent="-171450">
              <a:buFont typeface="Arial" panose="020B0604020202020204" pitchFamily="34" charset="0"/>
              <a:buChar char="•"/>
            </a:pPr>
            <a:r>
              <a:rPr lang="en-US" sz="1000" dirty="0"/>
              <a:t>The Act banned individuals from assembling or disguising themselves with intentions to violate African Americans' constitutional rights. </a:t>
            </a:r>
          </a:p>
          <a:p>
            <a:pPr marL="171450" indent="-171450">
              <a:buFont typeface="Arial" panose="020B0604020202020204" pitchFamily="34" charset="0"/>
              <a:buChar char="•"/>
            </a:pPr>
            <a:r>
              <a:rPr lang="en-US" sz="1000" dirty="0"/>
              <a:t>The Act outlined the penalties for those who chose to interfere with a citizen's right to vote. </a:t>
            </a:r>
          </a:p>
          <a:p>
            <a:pPr marL="171450" indent="-171450">
              <a:buFont typeface="Arial" panose="020B0604020202020204" pitchFamily="34" charset="0"/>
              <a:buChar char="•"/>
            </a:pPr>
            <a:r>
              <a:rPr lang="en-US" sz="1000" dirty="0"/>
              <a:t>In December of 1870, Indiana Republican Senator Oliver H P T Morton presented a resolution that mandated the President to convey information regarding incidents of resistance against the complete execution of the United States laws. </a:t>
            </a:r>
          </a:p>
          <a:p>
            <a:pPr marL="171450" indent="-171450">
              <a:buFont typeface="Arial" panose="020B0604020202020204" pitchFamily="34" charset="0"/>
              <a:buChar char="•"/>
            </a:pPr>
            <a:r>
              <a:rPr lang="en-US" sz="1000" dirty="0"/>
              <a:t>When Congress enacted adopted Morton's resolution, President Ulysses Grant was now obligated to report to Congress incidents of anti-black violence in the Southern states.</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42771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Force Acts</a:t>
            </a:r>
            <a:br>
              <a:rPr lang="en-US" dirty="0">
                <a:solidFill>
                  <a:schemeClr val="bg1"/>
                </a:solidFill>
              </a:rPr>
            </a:br>
            <a:r>
              <a:rPr lang="en-US" dirty="0">
                <a:solidFill>
                  <a:schemeClr val="bg1"/>
                </a:solidFill>
              </a:rPr>
              <a:t>(1870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171450" indent="-171450">
              <a:buFont typeface="Arial" panose="020B0604020202020204" pitchFamily="34" charset="0"/>
              <a:buChar char="•"/>
            </a:pPr>
            <a:r>
              <a:rPr lang="en-US" sz="1000" dirty="0"/>
              <a:t>In response to the first report, a committee of the Senate, chaired by Senator Henry Wilson of Massachusetts, opened an investigation of acts of violence against the </a:t>
            </a:r>
            <a:r>
              <a:rPr lang="en-US" sz="1000" dirty="0" err="1"/>
              <a:t>freedpeople</a:t>
            </a:r>
            <a:r>
              <a:rPr lang="en-US" sz="1000" dirty="0"/>
              <a:t> across the South. </a:t>
            </a:r>
          </a:p>
          <a:p>
            <a:pPr marL="171450" indent="-171450">
              <a:buFont typeface="Arial" panose="020B0604020202020204" pitchFamily="34" charset="0"/>
              <a:buChar char="•"/>
            </a:pPr>
            <a:r>
              <a:rPr lang="en-US" sz="1000" dirty="0"/>
              <a:t>The multiple incidents led to the enactment of the second Enforcement act, passed in February 1871. </a:t>
            </a:r>
          </a:p>
          <a:p>
            <a:pPr marL="171450" indent="-171450">
              <a:buFont typeface="Arial" panose="020B0604020202020204" pitchFamily="34" charset="0"/>
              <a:buChar char="•"/>
            </a:pPr>
            <a:r>
              <a:rPr lang="en-US" sz="1000" dirty="0"/>
              <a:t>The second Enforcement Act amended the first by adding more severe punishments to the revisions. The United States Government best enforced this Act.</a:t>
            </a:r>
          </a:p>
          <a:p>
            <a:pPr marL="171450" indent="-171450">
              <a:buFont typeface="Arial" panose="020B0604020202020204" pitchFamily="34" charset="0"/>
              <a:buChar char="•"/>
            </a:pPr>
            <a:r>
              <a:rPr lang="en-US" sz="1000" dirty="0"/>
              <a:t>Two months later, in April 1871, Congress passed the third and final measure known as the Ku Klux Klan Act.</a:t>
            </a:r>
          </a:p>
          <a:p>
            <a:pPr marL="171450" indent="-171450">
              <a:buFont typeface="Arial" panose="020B0604020202020204" pitchFamily="34" charset="0"/>
              <a:buChar char="•"/>
            </a:pPr>
            <a:r>
              <a:rPr lang="en-US" sz="1000" dirty="0"/>
              <a:t> This Act outlawed terrorist conspiracies by all racist vigilantes including but not limited to the Ku Klux Klan. </a:t>
            </a:r>
          </a:p>
          <a:p>
            <a:pPr marL="171450" indent="-171450">
              <a:buFont typeface="Arial" panose="020B0604020202020204" pitchFamily="34" charset="0"/>
              <a:buChar char="•"/>
            </a:pPr>
            <a:r>
              <a:rPr lang="en-US" sz="1000" dirty="0"/>
              <a:t>It allowed the President to suspend the writ of Habeas Corpus in regions prone to terrorist activities.</a:t>
            </a:r>
          </a:p>
          <a:p>
            <a:pPr marL="171450" indent="-171450">
              <a:buFont typeface="Arial" panose="020B0604020202020204" pitchFamily="34" charset="0"/>
              <a:buChar char="•"/>
            </a:pPr>
            <a:r>
              <a:rPr lang="en-US" sz="1000" dirty="0"/>
              <a:t>Overall, the acts undermined the organized violence of the Ku Klux Klan.</a:t>
            </a:r>
          </a:p>
          <a:p>
            <a:pPr marL="171450" indent="-171450">
              <a:buFont typeface="Arial" panose="020B0604020202020204" pitchFamily="34" charset="0"/>
              <a:buChar char="•"/>
            </a:pPr>
            <a:r>
              <a:rPr lang="en-US" sz="1000" dirty="0"/>
              <a:t> The Acts, unfortunately, did not stop all violent opposition to African American participation in voting across the South. </a:t>
            </a:r>
          </a:p>
          <a:p>
            <a:pPr marL="171450" indent="-171450">
              <a:buFont typeface="Arial" panose="020B0604020202020204" pitchFamily="34" charset="0"/>
              <a:buChar char="•"/>
            </a:pPr>
            <a:r>
              <a:rPr lang="en-US" sz="1000" dirty="0"/>
              <a:t>That violence helped overthrow Reconstruction governments in all but three ex-Confederate states by the end of President Grant's second term. </a:t>
            </a:r>
          </a:p>
          <a:p>
            <a:pPr marL="171450" indent="-171450">
              <a:buFont typeface="Arial" panose="020B0604020202020204" pitchFamily="34" charset="0"/>
              <a:buChar char="•"/>
            </a:pPr>
            <a:r>
              <a:rPr lang="en-US" sz="1000" dirty="0"/>
              <a:t>The US Supreme Court, in two rulings, also undermined the Acts. In United States v. Reese 1876 and United States v. Cruikshank 1876, opponents of the Enforcement Acts contested their constitutionality. </a:t>
            </a:r>
          </a:p>
          <a:p>
            <a:pPr marL="171450" indent="-171450">
              <a:buFont typeface="Arial" panose="020B0604020202020204" pitchFamily="34" charset="0"/>
              <a:buChar char="•"/>
            </a:pPr>
            <a:r>
              <a:rPr lang="en-US" sz="1000" dirty="0"/>
              <a:t>The Court agreed with the plaintiffs and concluded that state authorities best regulate voting rights without federal intervention.</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4708008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old, group&#10;&#10;Description automatically generated">
            <a:extLst>
              <a:ext uri="{FF2B5EF4-FFF2-40B4-BE49-F238E27FC236}">
                <a16:creationId xmlns:a16="http://schemas.microsoft.com/office/drawing/2014/main" id="{54C105CB-72E9-4962-9B97-E61C78DDA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94" y="1290215"/>
            <a:ext cx="4458659" cy="45509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Detroit Race Riot</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The guard’s commander, chaperoning Faulkner, ordered the firing of blanks to push back the crowd.</a:t>
            </a:r>
          </a:p>
          <a:p>
            <a:pPr marL="171450" indent="-171450">
              <a:buFont typeface="Arial" panose="020B0604020202020204" pitchFamily="34" charset="0"/>
              <a:buChar char="•"/>
            </a:pPr>
            <a:r>
              <a:rPr lang="en-US" sz="1000" dirty="0"/>
              <a:t> Next, they fired live ammunition. They inflamed the group that killed a German man named Charles Langer, whom they considered less worthy. </a:t>
            </a:r>
          </a:p>
          <a:p>
            <a:pPr marL="171450" indent="-171450">
              <a:buFont typeface="Arial" panose="020B0604020202020204" pitchFamily="34" charset="0"/>
              <a:buChar char="•"/>
            </a:pPr>
            <a:r>
              <a:rPr lang="en-US" sz="1000" dirty="0"/>
              <a:t>The mob started bombarding black civilians on the street and went to a nearby known black business.</a:t>
            </a:r>
          </a:p>
          <a:p>
            <a:pPr marL="171450" indent="-171450">
              <a:buFont typeface="Arial" panose="020B0604020202020204" pitchFamily="34" charset="0"/>
              <a:buChar char="•"/>
            </a:pPr>
            <a:r>
              <a:rPr lang="en-US" sz="1000" dirty="0"/>
              <a:t> Workers attempted to defend it, but the mob burned the shop and adjoining house, intimidating black women and children. </a:t>
            </a:r>
          </a:p>
          <a:p>
            <a:pPr marL="171450" indent="-171450">
              <a:buFont typeface="Arial" panose="020B0604020202020204" pitchFamily="34" charset="0"/>
              <a:buChar char="•"/>
            </a:pPr>
            <a:r>
              <a:rPr lang="en-US" sz="1000" dirty="0"/>
              <a:t>They assailed the five men who fled the flames, severely injuring Joshua Boyd (an escaped enslaved person from the South). </a:t>
            </a:r>
          </a:p>
        </p:txBody>
      </p:sp>
    </p:spTree>
    <p:extLst>
      <p:ext uri="{BB962C8B-B14F-4D97-AF65-F5344CB8AC3E}">
        <p14:creationId xmlns:p14="http://schemas.microsoft.com/office/powerpoint/2010/main" val="3667600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52784</TotalTime>
  <Words>19153</Words>
  <Application>Microsoft Office PowerPoint</Application>
  <PresentationFormat>Widescreen</PresentationFormat>
  <Paragraphs>876</Paragraphs>
  <Slides>89</Slides>
  <Notes>87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Calibri Light</vt:lpstr>
      <vt:lpstr>Office Theme</vt:lpstr>
      <vt:lpstr>Module Fourteen:  Stay Together for the Kids</vt:lpstr>
      <vt:lpstr>Ten Percent Plan (1863 CE)</vt:lpstr>
      <vt:lpstr>Ten Percent Plan (1863 CE)</vt:lpstr>
      <vt:lpstr>Ten Percent Plan (1863 CE)</vt:lpstr>
      <vt:lpstr>Detroit Race Riot (1863 CE)</vt:lpstr>
      <vt:lpstr>Detroit Race Riot (1863 CE)</vt:lpstr>
      <vt:lpstr>Detroit Race Riot (1863 CE)</vt:lpstr>
      <vt:lpstr>Detroit Race Riot (1863 CE)</vt:lpstr>
      <vt:lpstr>Detroit Race Riot (1863 CE)</vt:lpstr>
      <vt:lpstr>Detroit Race Riot (1863 CE)</vt:lpstr>
      <vt:lpstr>Detroit Race Riot (1863 CE)</vt:lpstr>
      <vt:lpstr>Wade Davis Bill (1864 CE)</vt:lpstr>
      <vt:lpstr>Wade Davis Bill (1864 CE)</vt:lpstr>
      <vt:lpstr>Wade Davis Bill (1864 CE)</vt:lpstr>
      <vt:lpstr>Wade Davis Bill (1864 CE)</vt:lpstr>
      <vt:lpstr>Sand Creek Massacre (1864 CE)</vt:lpstr>
      <vt:lpstr>Sand Creek Massacre (1864 CE)</vt:lpstr>
      <vt:lpstr>Sand Creek Massacre (1864 CE)</vt:lpstr>
      <vt:lpstr>Chinese Workers (1864 CE)</vt:lpstr>
      <vt:lpstr>Chinese Workers (1864 CE)</vt:lpstr>
      <vt:lpstr>Chinese Workers (1864 CE)</vt:lpstr>
      <vt:lpstr>Freedmen's Bureau 1865 CE)</vt:lpstr>
      <vt:lpstr>Freedmen's Bureau 1865 CE)</vt:lpstr>
      <vt:lpstr>Freedmen's Bureau 1865 CE)</vt:lpstr>
      <vt:lpstr>Freedmen's Bureau 1865 CE)</vt:lpstr>
      <vt:lpstr>Freedmen's Bureau 1865 CE)</vt:lpstr>
      <vt:lpstr>Lincoln Assassination (1865 CE)</vt:lpstr>
      <vt:lpstr>Lincoln Assassination (1865 CE)</vt:lpstr>
      <vt:lpstr>Lincoln Assassination (1865 CE)</vt:lpstr>
      <vt:lpstr>Lincoln Assassination (1865 CE)</vt:lpstr>
      <vt:lpstr>Lincoln Assassination (1865 CE)</vt:lpstr>
      <vt:lpstr>Lincoln Assassination (1865 CE)</vt:lpstr>
      <vt:lpstr>Wild Bill Hickok (1865 CE)</vt:lpstr>
      <vt:lpstr>Wild Bill Hickok (1865 CE)</vt:lpstr>
      <vt:lpstr>Wild Bill Hickok (1865 CE)</vt:lpstr>
      <vt:lpstr>Wild Bill Hickok (1865 CE)</vt:lpstr>
      <vt:lpstr>Ku Klux Klan (1865 CE)</vt:lpstr>
      <vt:lpstr>Ku Klux Klan (1865 CE)</vt:lpstr>
      <vt:lpstr>Ku Klux Klan (1865 CE)</vt:lpstr>
      <vt:lpstr>Ku Klux Klan (1865 CE)</vt:lpstr>
      <vt:lpstr>Civil Rights Act of 1866</vt:lpstr>
      <vt:lpstr>Civil Rights Act of 1866</vt:lpstr>
      <vt:lpstr>Civil Rights Act of 1866</vt:lpstr>
      <vt:lpstr>Black Codes</vt:lpstr>
      <vt:lpstr>Black Codes</vt:lpstr>
      <vt:lpstr>Black Codes</vt:lpstr>
      <vt:lpstr>Black Codes</vt:lpstr>
      <vt:lpstr>Black Codes</vt:lpstr>
      <vt:lpstr>Black Codes</vt:lpstr>
      <vt:lpstr>Reconstruction Acts (1867 CE)</vt:lpstr>
      <vt:lpstr>Reconstruction Acts (1867 CE)</vt:lpstr>
      <vt:lpstr>14th Amendment (1868 CE)</vt:lpstr>
      <vt:lpstr>14th Amendment (1868 CE)</vt:lpstr>
      <vt:lpstr>14th Amendment (1868 CE)</vt:lpstr>
      <vt:lpstr>14th Amendment (1868 CE)</vt:lpstr>
      <vt:lpstr>The Treaty of Fort Laramie (1868 CE)</vt:lpstr>
      <vt:lpstr>The Treaty of Fort Laramie (1868 CE)</vt:lpstr>
      <vt:lpstr>The Treaty of Fort Laramie (1868 CE)</vt:lpstr>
      <vt:lpstr>The Treaty of Fort Laramie (1868 CE)</vt:lpstr>
      <vt:lpstr>Transcontinental Railroad  (1869 CE)</vt:lpstr>
      <vt:lpstr>Transcontinental Railroad  (1869 CE)</vt:lpstr>
      <vt:lpstr>Transcontinental Railroad  (1869 CE)</vt:lpstr>
      <vt:lpstr>Transcontinental Railroad  (1869 CE)</vt:lpstr>
      <vt:lpstr>Transcontinental Railroad  (1869 CE)</vt:lpstr>
      <vt:lpstr>Wyoming and Suffrage (1869 CE)</vt:lpstr>
      <vt:lpstr>Wyoming and Suffrage (1869 CE)</vt:lpstr>
      <vt:lpstr>Wyoming and Suffrage (1869 CE)</vt:lpstr>
      <vt:lpstr>National Women's Suffrage Association (1869 CE)</vt:lpstr>
      <vt:lpstr>National Women's Suffrage Association (1869 CE)</vt:lpstr>
      <vt:lpstr>National Women's Suffrage Association (1869 CE)</vt:lpstr>
      <vt:lpstr>National Women's Suffrage Association (1869 CE)</vt:lpstr>
      <vt:lpstr>Black Friday (1869 CE)</vt:lpstr>
      <vt:lpstr>Black Friday (1869 CE)</vt:lpstr>
      <vt:lpstr>Black Friday (1869 CE)</vt:lpstr>
      <vt:lpstr>Black Friday (1869 CE)</vt:lpstr>
      <vt:lpstr>The Knights of Labor (1869 CE)</vt:lpstr>
      <vt:lpstr>The Knights of Labor (1869 CE)</vt:lpstr>
      <vt:lpstr>The Knights of Labor (1869 CE)</vt:lpstr>
      <vt:lpstr>The Knights of Labor (1869 CE)</vt:lpstr>
      <vt:lpstr>First Football Game (1869 CE)</vt:lpstr>
      <vt:lpstr>First Football Game (1869 CE)</vt:lpstr>
      <vt:lpstr>First Football Game (1869 CE)</vt:lpstr>
      <vt:lpstr>First Football Game (1869 CE)</vt:lpstr>
      <vt:lpstr>The 15th Amendment (1870 CE)</vt:lpstr>
      <vt:lpstr>The 15th Amendment (1870 CE)</vt:lpstr>
      <vt:lpstr>The 15th Amendment (1870 CE)</vt:lpstr>
      <vt:lpstr>Force Acts (1870 CE)</vt:lpstr>
      <vt:lpstr>Force Acts (1870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420</cp:revision>
  <dcterms:created xsi:type="dcterms:W3CDTF">2022-08-08T13:58:43Z</dcterms:created>
  <dcterms:modified xsi:type="dcterms:W3CDTF">2022-11-24T04:57:43Z</dcterms:modified>
</cp:coreProperties>
</file>