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48" r:id="rId3"/>
    <p:sldId id="450" r:id="rId4"/>
    <p:sldId id="449" r:id="rId5"/>
    <p:sldId id="451" r:id="rId6"/>
    <p:sldId id="452" r:id="rId7"/>
    <p:sldId id="453" r:id="rId8"/>
    <p:sldId id="454" r:id="rId9"/>
    <p:sldId id="455" r:id="rId10"/>
    <p:sldId id="456" r:id="rId11"/>
    <p:sldId id="457" r:id="rId12"/>
    <p:sldId id="458" r:id="rId13"/>
    <p:sldId id="459" r:id="rId14"/>
    <p:sldId id="460" r:id="rId15"/>
    <p:sldId id="461" r:id="rId16"/>
    <p:sldId id="462" r:id="rId17"/>
    <p:sldId id="463" r:id="rId18"/>
    <p:sldId id="464" r:id="rId19"/>
    <p:sldId id="257" r:id="rId20"/>
    <p:sldId id="383" r:id="rId21"/>
    <p:sldId id="384" r:id="rId22"/>
    <p:sldId id="385" r:id="rId23"/>
    <p:sldId id="386" r:id="rId24"/>
    <p:sldId id="387" r:id="rId25"/>
    <p:sldId id="388" r:id="rId26"/>
    <p:sldId id="358" r:id="rId27"/>
    <p:sldId id="389" r:id="rId28"/>
    <p:sldId id="390" r:id="rId29"/>
    <p:sldId id="359" r:id="rId30"/>
    <p:sldId id="392" r:id="rId31"/>
    <p:sldId id="360" r:id="rId32"/>
    <p:sldId id="419" r:id="rId33"/>
    <p:sldId id="391" r:id="rId34"/>
    <p:sldId id="418" r:id="rId35"/>
    <p:sldId id="362" r:id="rId36"/>
    <p:sldId id="393" r:id="rId37"/>
    <p:sldId id="394" r:id="rId38"/>
    <p:sldId id="395" r:id="rId39"/>
    <p:sldId id="396" r:id="rId40"/>
    <p:sldId id="364" r:id="rId41"/>
    <p:sldId id="397" r:id="rId42"/>
    <p:sldId id="398" r:id="rId43"/>
    <p:sldId id="363" r:id="rId44"/>
    <p:sldId id="399" r:id="rId45"/>
    <p:sldId id="400" r:id="rId46"/>
    <p:sldId id="365" r:id="rId47"/>
    <p:sldId id="401" r:id="rId48"/>
    <p:sldId id="402" r:id="rId49"/>
    <p:sldId id="403" r:id="rId50"/>
    <p:sldId id="366" r:id="rId51"/>
    <p:sldId id="404" r:id="rId52"/>
    <p:sldId id="405" r:id="rId53"/>
    <p:sldId id="406" r:id="rId54"/>
    <p:sldId id="407" r:id="rId55"/>
    <p:sldId id="367" r:id="rId56"/>
    <p:sldId id="408" r:id="rId57"/>
    <p:sldId id="409" r:id="rId58"/>
    <p:sldId id="368" r:id="rId59"/>
    <p:sldId id="411" r:id="rId60"/>
    <p:sldId id="369" r:id="rId61"/>
    <p:sldId id="412" r:id="rId62"/>
    <p:sldId id="370" r:id="rId63"/>
    <p:sldId id="413" r:id="rId64"/>
    <p:sldId id="414" r:id="rId65"/>
    <p:sldId id="415" r:id="rId66"/>
    <p:sldId id="416" r:id="rId67"/>
    <p:sldId id="417" r:id="rId68"/>
    <p:sldId id="371" r:id="rId69"/>
    <p:sldId id="420" r:id="rId70"/>
    <p:sldId id="421" r:id="rId71"/>
    <p:sldId id="422" r:id="rId72"/>
    <p:sldId id="423" r:id="rId73"/>
    <p:sldId id="35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929" autoAdjust="0"/>
    <p:restoredTop sz="93067" autoAdjust="0"/>
  </p:normalViewPr>
  <p:slideViewPr>
    <p:cSldViewPr snapToGrid="0">
      <p:cViewPr varScale="1">
        <p:scale>
          <a:sx n="103" d="100"/>
          <a:sy n="103" d="100"/>
        </p:scale>
        <p:origin x="12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10/8/2022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10/8/2022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4000" dirty="0">
                <a:solidFill>
                  <a:schemeClr val="bg1"/>
                </a:solidFill>
              </a:rPr>
              <a:t>Module Four: Death and Taxes</a:t>
            </a:r>
            <a:endParaRPr lang="en-US" sz="4400" dirty="0">
              <a:solidFill>
                <a:schemeClr val="bg1"/>
              </a:solidFill>
            </a:endParaRP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dirty="0">
                <a:solidFill>
                  <a:schemeClr val="bg1"/>
                </a:solidFill>
              </a:rPr>
              <a:t>(1740 CE - 1776 CE)</a:t>
            </a: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7" name="Picture 6" descr="A picture containing toy, automaton, gear&#10;&#10;Description automatically generated">
            <a:extLst>
              <a:ext uri="{FF2B5EF4-FFF2-40B4-BE49-F238E27FC236}">
                <a16:creationId xmlns:a16="http://schemas.microsoft.com/office/drawing/2014/main" id="{67A8B00C-0CC8-48D8-A440-8D1762EE8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7127" y="3416593"/>
            <a:ext cx="1643857" cy="1607595"/>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Women’s First Vote</a:t>
            </a:r>
            <a:br>
              <a:rPr lang="en-US" dirty="0">
                <a:solidFill>
                  <a:schemeClr val="bg1"/>
                </a:solidFill>
              </a:rPr>
            </a:br>
            <a:r>
              <a:rPr lang="en-US" dirty="0">
                <a:solidFill>
                  <a:schemeClr val="bg1"/>
                </a:solidFill>
              </a:rPr>
              <a:t>(1756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Lydia Chapin Taft was an early forerunner in Colonial America who could vote in three New England town meetings, beginning in 1756. </a:t>
            </a:r>
          </a:p>
          <a:p>
            <a:pPr marL="285750" indent="-285750">
              <a:buFont typeface="Arial" panose="020B0604020202020204" pitchFamily="34" charset="0"/>
              <a:buChar char="•"/>
            </a:pPr>
            <a:r>
              <a:rPr lang="en-US" dirty="0"/>
              <a:t>Lydia and her husband Josiah settled in Uxbridge. </a:t>
            </a:r>
          </a:p>
          <a:p>
            <a:pPr marL="285750" indent="-285750">
              <a:buFont typeface="Arial" panose="020B0604020202020204" pitchFamily="34" charset="0"/>
              <a:buChar char="•"/>
            </a:pPr>
            <a:r>
              <a:rPr lang="en-US" dirty="0"/>
              <a:t>According to Proprietors Records, Josiah Taft was on his way to becoming a large landholder in Uxbridge. </a:t>
            </a:r>
          </a:p>
          <a:p>
            <a:pPr marL="285750" indent="-285750">
              <a:buFont typeface="Arial" panose="020B0604020202020204" pitchFamily="34" charset="0"/>
              <a:buChar char="•"/>
            </a:pPr>
            <a:r>
              <a:rPr lang="en-US" dirty="0"/>
              <a:t>As Josiah purchased and sold land, Lydia set up housekeeping to play all the skills she had been mastering. </a:t>
            </a:r>
          </a:p>
          <a:p>
            <a:pPr marL="285750" indent="-285750">
              <a:buFont typeface="Arial" panose="020B0604020202020204" pitchFamily="34" charset="0"/>
              <a:buChar char="•"/>
            </a:pPr>
            <a:r>
              <a:rPr lang="en-US" dirty="0"/>
              <a:t>Josiah was a farmer and soldier, and Lydia was a colonial mother and homemaker</a:t>
            </a:r>
          </a:p>
          <a:p>
            <a:pPr marL="285750" indent="-285750">
              <a:buFont typeface="Arial" panose="020B0604020202020204" pitchFamily="34" charset="0"/>
              <a:buChar char="•"/>
            </a:pPr>
            <a:r>
              <a:rPr lang="en-US" dirty="0"/>
              <a:t>. They were members of a new village and helped to form a town that became a respected community.</a:t>
            </a:r>
          </a:p>
          <a:p>
            <a:pPr marL="285750" indent="-285750">
              <a:buFont typeface="Arial" panose="020B0604020202020204" pitchFamily="34" charset="0"/>
              <a:buChar char="•"/>
            </a:pPr>
            <a:r>
              <a:rPr lang="en-US" dirty="0"/>
              <a:t> The old town meeting books list an Ensign Josiah Taft as continuously being elected the moderator for town meetings (noting his militia title change to Captain after a few years). </a:t>
            </a:r>
          </a:p>
          <a:p>
            <a:pPr marL="285750" indent="-285750">
              <a:buFont typeface="Arial" panose="020B0604020202020204" pitchFamily="34" charset="0"/>
              <a:buChar char="•"/>
            </a:pPr>
            <a:r>
              <a:rPr lang="en-US" dirty="0"/>
              <a:t>Josiah was in the Uxbridge militia; enrollment in the military was compulsory, with training in the local fort or training fields in each town.</a:t>
            </a:r>
          </a:p>
          <a:p>
            <a:pPr marL="285750" indent="-285750">
              <a:buFont typeface="Arial" panose="020B0604020202020204" pitchFamily="34" charset="0"/>
              <a:buChar char="•"/>
            </a:pPr>
            <a:r>
              <a:rPr lang="en-US" dirty="0"/>
              <a:t> Every man was required to have a weapon and ammunition and be prepared to act when called upon.</a:t>
            </a:r>
          </a:p>
          <a:p>
            <a:pPr marL="285750" indent="-285750">
              <a:buFont typeface="Arial" panose="020B0604020202020204" pitchFamily="34" charset="0"/>
              <a:buChar char="•"/>
            </a:pPr>
            <a:r>
              <a:rPr lang="en-US" dirty="0"/>
              <a:t>In 1756, Josiah and Lydia's 18-year-old son, Caleb, became ill while studying at Harvard and died on September 19.</a:t>
            </a:r>
          </a:p>
        </p:txBody>
      </p:sp>
      <p:pic>
        <p:nvPicPr>
          <p:cNvPr id="5" name="Picture 4" descr="A picture containing text, outdoor, old, transport&#10;&#10;Description automatically generated">
            <a:extLst>
              <a:ext uri="{FF2B5EF4-FFF2-40B4-BE49-F238E27FC236}">
                <a16:creationId xmlns:a16="http://schemas.microsoft.com/office/drawing/2014/main" id="{9E19AF46-9F89-4807-8A54-2A437C352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749" y="1228136"/>
            <a:ext cx="4839534" cy="45267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73131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Women’s First Vote</a:t>
            </a:r>
            <a:br>
              <a:rPr lang="en-US" dirty="0">
                <a:solidFill>
                  <a:schemeClr val="bg1"/>
                </a:solidFill>
              </a:rPr>
            </a:br>
            <a:r>
              <a:rPr lang="en-US" dirty="0">
                <a:solidFill>
                  <a:schemeClr val="bg1"/>
                </a:solidFill>
              </a:rPr>
              <a:t>(1756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 Josiah went to Boston to bury Caleb. After returning home, Josiah himself became sick and died on September 30, at age 47. </a:t>
            </a:r>
          </a:p>
          <a:p>
            <a:pPr marL="285750" indent="-285750">
              <a:buFont typeface="Arial" panose="020B0604020202020204" pitchFamily="34" charset="0"/>
              <a:buChar char="•"/>
            </a:pPr>
            <a:r>
              <a:rPr lang="en-US" dirty="0"/>
              <a:t>This happened immediately before a critical vote concerning the town's financial support of the French and Indian War. </a:t>
            </a:r>
          </a:p>
          <a:p>
            <a:pPr marL="285750" indent="-285750">
              <a:buFont typeface="Arial" panose="020B0604020202020204" pitchFamily="34" charset="0"/>
              <a:buChar char="•"/>
            </a:pPr>
            <a:r>
              <a:rPr lang="en-US" dirty="0"/>
              <a:t>The only individuals allowed to vote were freeholders – free male property holders – and Josiah's estate was valued as one of the largest in the town.</a:t>
            </a:r>
          </a:p>
          <a:p>
            <a:pPr marL="285750" indent="-285750">
              <a:buFont typeface="Arial" panose="020B0604020202020204" pitchFamily="34" charset="0"/>
              <a:buChar char="•"/>
            </a:pPr>
            <a:r>
              <a:rPr lang="en-US" dirty="0"/>
              <a:t> Josiah's untimely death opened the door for Lydia's giant step into America's history of women's suffrage. </a:t>
            </a:r>
          </a:p>
          <a:p>
            <a:pPr marL="285750" indent="-285750">
              <a:buFont typeface="Arial" panose="020B0604020202020204" pitchFamily="34" charset="0"/>
              <a:buChar char="•"/>
            </a:pPr>
            <a:r>
              <a:rPr lang="en-US" dirty="0"/>
              <a:t>Given the critical nature of the vote, the landowner and taxpayer status of Josiah's estate, and that Lydia's oldest surviving son was still a minor, the townspeople voted to allow Lydia, the widow Josiah Taft, to vote at this critical meeting on October 30, 1756.</a:t>
            </a:r>
          </a:p>
          <a:p>
            <a:pPr marL="285750" indent="-285750">
              <a:buFont typeface="Arial" panose="020B0604020202020204" pitchFamily="34" charset="0"/>
              <a:buChar char="•"/>
            </a:pPr>
            <a:r>
              <a:rPr lang="en-US" dirty="0"/>
              <a:t>Lydia cast her vote in favor of appropriating funds for the regiments engaged in the French and Indian War, thereby giving herself the distinction of being the first woman to vote in America.</a:t>
            </a:r>
          </a:p>
          <a:p>
            <a:pPr marL="285750" indent="-285750">
              <a:buFont typeface="Arial" panose="020B0604020202020204" pitchFamily="34" charset="0"/>
              <a:buChar char="•"/>
            </a:pPr>
            <a:r>
              <a:rPr lang="en-US" dirty="0"/>
              <a:t> The early town records demonstrated at least two other occasions when Lydia voted in official Uxbridge Town meetings in 1758 and 1765.</a:t>
            </a:r>
          </a:p>
          <a:p>
            <a:pPr marL="285750" indent="-285750">
              <a:buFont typeface="Arial" panose="020B0604020202020204" pitchFamily="34" charset="0"/>
              <a:buChar char="•"/>
            </a:pPr>
            <a:r>
              <a:rPr lang="en-US" dirty="0"/>
              <a:t> Lydia Chapin Taft died at Uxbridge on November 9, 1778, at the age of 65, after the United States had officially declared its independence and was engaged in the Revolutionary War.</a:t>
            </a:r>
          </a:p>
          <a:p>
            <a:pPr marL="285750" indent="-285750">
              <a:buFont typeface="Arial" panose="020B0604020202020204" pitchFamily="34" charset="0"/>
              <a:buChar char="•"/>
            </a:pPr>
            <a:r>
              <a:rPr lang="en-US" dirty="0"/>
              <a:t> Her historic vote would precede the Constitutional Amendment for women's suffrage by 164 years and would elevate her from the role of wife and mother to a symbol of women's suffrage.</a:t>
            </a:r>
          </a:p>
        </p:txBody>
      </p:sp>
      <p:pic>
        <p:nvPicPr>
          <p:cNvPr id="5" name="Picture 4" descr="A picture containing text, person, suit, posing&#10;&#10;Description automatically generated">
            <a:extLst>
              <a:ext uri="{FF2B5EF4-FFF2-40B4-BE49-F238E27FC236}">
                <a16:creationId xmlns:a16="http://schemas.microsoft.com/office/drawing/2014/main" id="{8F948645-60D4-4F7F-9887-DE0FCE34D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165" y="1105948"/>
            <a:ext cx="4646103" cy="464610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63574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Saint Malo</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47500" lnSpcReduction="20000"/>
          </a:bodyPr>
          <a:lstStyle/>
          <a:p>
            <a:pPr marL="285750" indent="-285750">
              <a:buFont typeface="Arial" panose="020B0604020202020204" pitchFamily="34" charset="0"/>
              <a:buChar char="•"/>
            </a:pPr>
            <a:r>
              <a:rPr lang="en-US" dirty="0"/>
              <a:t>Saint-Malo was a small fishing village that existed in St. Bernard Parish, Louisiana, as early as the mid-eighteenth century until the 1915 New Orleans hurricane destroyed it.</a:t>
            </a:r>
          </a:p>
          <a:p>
            <a:pPr marL="285750" indent="-285750">
              <a:buFont typeface="Arial" panose="020B0604020202020204" pitchFamily="34" charset="0"/>
              <a:buChar char="•"/>
            </a:pPr>
            <a:r>
              <a:rPr lang="en-US" dirty="0"/>
              <a:t>Located along Bayou Saint-Malo, about 6 miles east of Shell Beach, it was the first permanent settlement of Filipinos and perhaps the first Asian-American settlement in the United States. </a:t>
            </a:r>
          </a:p>
          <a:p>
            <a:pPr marL="285750" indent="-285750">
              <a:buFont typeface="Arial" panose="020B0604020202020204" pitchFamily="34" charset="0"/>
              <a:buChar char="•"/>
            </a:pPr>
            <a:r>
              <a:rPr lang="en-US" dirty="0"/>
              <a:t>The exact date of the establishment of Saint-Malo is disputed. The settlement may have been formed as early as 1763 or 1765 by Filipino deserters and escaped slaves of the Spanish Manila galleon trade. </a:t>
            </a:r>
          </a:p>
          <a:p>
            <a:pPr marL="285750" indent="-285750">
              <a:buFont typeface="Arial" panose="020B0604020202020204" pitchFamily="34" charset="0"/>
              <a:buChar char="•"/>
            </a:pPr>
            <a:r>
              <a:rPr lang="en-US" dirty="0"/>
              <a:t>The community members were commonly referred to as Manila men.</a:t>
            </a:r>
          </a:p>
          <a:p>
            <a:pPr marL="285750" indent="-285750">
              <a:buFont typeface="Arial" panose="020B0604020202020204" pitchFamily="34" charset="0"/>
              <a:buChar char="•"/>
            </a:pPr>
            <a:r>
              <a:rPr lang="en-US" dirty="0"/>
              <a:t>Small communities of criminals, fugitive slaves, and Filipinos commonly found refuge along Lake Borgne in the eighteenth and nineteenth centuries.</a:t>
            </a:r>
          </a:p>
          <a:p>
            <a:pPr marL="285750" indent="-285750">
              <a:buFont typeface="Arial" panose="020B0604020202020204" pitchFamily="34" charset="0"/>
              <a:buChar char="•"/>
            </a:pPr>
            <a:r>
              <a:rPr lang="en-US" dirty="0" err="1"/>
              <a:t>Manilamen</a:t>
            </a:r>
            <a:r>
              <a:rPr lang="en-US" dirty="0"/>
              <a:t> settled in the marshlands of Louisiana, where no Spanish officials could reach them. </a:t>
            </a:r>
          </a:p>
          <a:p>
            <a:pPr marL="285750" indent="-285750">
              <a:buFont typeface="Arial" panose="020B0604020202020204" pitchFamily="34" charset="0"/>
              <a:buChar char="•"/>
            </a:pPr>
            <a:r>
              <a:rPr lang="en-US" dirty="0"/>
              <a:t>Reasons for their desertion varied; however, their desire to escape brutalities dealt with by the Spanish is generally regarded as the main reason. </a:t>
            </a:r>
          </a:p>
          <a:p>
            <a:pPr marL="285750" indent="-285750">
              <a:buFont typeface="Arial" panose="020B0604020202020204" pitchFamily="34" charset="0"/>
              <a:buChar char="•"/>
            </a:pPr>
            <a:r>
              <a:rPr lang="en-US" dirty="0"/>
              <a:t>Beginning in 1784, Juan San </a:t>
            </a:r>
            <a:r>
              <a:rPr lang="en-US" dirty="0" err="1"/>
              <a:t>Maló</a:t>
            </a:r>
            <a:r>
              <a:rPr lang="en-US" dirty="0"/>
              <a:t> led a group of fugitive slaves below New Orleans and in St. Bernard Parish, who stole livestock, destroyed property, and seeded other chaos. </a:t>
            </a:r>
          </a:p>
          <a:p>
            <a:pPr marL="285750" indent="-285750">
              <a:buFont typeface="Arial" panose="020B0604020202020204" pitchFamily="34" charset="0"/>
              <a:buChar char="•"/>
            </a:pPr>
            <a:r>
              <a:rPr lang="en-US" dirty="0"/>
              <a:t>In May of that year, the Spanish government began preparing for an expedition to capture San </a:t>
            </a:r>
            <a:r>
              <a:rPr lang="en-US" dirty="0" err="1"/>
              <a:t>Maló</a:t>
            </a:r>
            <a:r>
              <a:rPr lang="en-US" dirty="0"/>
              <a:t> and his maroons after a group of Americans was murdered. </a:t>
            </a:r>
          </a:p>
          <a:p>
            <a:pPr marL="285750" indent="-285750">
              <a:buFont typeface="Arial" panose="020B0604020202020204" pitchFamily="34" charset="0"/>
              <a:buChar char="•"/>
            </a:pPr>
            <a:r>
              <a:rPr lang="en-US" dirty="0"/>
              <a:t>San </a:t>
            </a:r>
            <a:r>
              <a:rPr lang="en-US" dirty="0" err="1"/>
              <a:t>Maló</a:t>
            </a:r>
            <a:r>
              <a:rPr lang="en-US" dirty="0"/>
              <a:t> retreated with his group to live in the extensive marshland surrounding Lake Borgne, but Spanish eventually captured him along with sixty maroons. On June 19, 1784, he was hanged in Jackson Square.</a:t>
            </a:r>
          </a:p>
        </p:txBody>
      </p:sp>
      <p:pic>
        <p:nvPicPr>
          <p:cNvPr id="5" name="Picture 4" descr="A picture containing text, building, old&#10;&#10;Description automatically generated">
            <a:extLst>
              <a:ext uri="{FF2B5EF4-FFF2-40B4-BE49-F238E27FC236}">
                <a16:creationId xmlns:a16="http://schemas.microsoft.com/office/drawing/2014/main" id="{FAE75CDD-69F2-45E0-AB5F-0EEC7B1630D4}"/>
              </a:ext>
            </a:extLst>
          </p:cNvPr>
          <p:cNvPicPr>
            <a:picLocks noChangeAspect="1"/>
          </p:cNvPicPr>
          <p:nvPr/>
        </p:nvPicPr>
        <p:blipFill rotWithShape="1">
          <a:blip r:embed="rId3">
            <a:extLst>
              <a:ext uri="{28A0092B-C50C-407E-A947-70E740481C1C}">
                <a14:useLocalDpi xmlns:a14="http://schemas.microsoft.com/office/drawing/2010/main" val="0"/>
              </a:ext>
            </a:extLst>
          </a:blip>
          <a:srcRect l="25926" r="25499"/>
          <a:stretch/>
        </p:blipFill>
        <p:spPr>
          <a:xfrm>
            <a:off x="6096000" y="1241088"/>
            <a:ext cx="5008228" cy="437582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735724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Saint Malo</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The </a:t>
            </a:r>
            <a:r>
              <a:rPr lang="en-US" dirty="0" err="1"/>
              <a:t>Manilamen</a:t>
            </a:r>
            <a:r>
              <a:rPr lang="en-US" dirty="0"/>
              <a:t> lived in small houses supported above the water by stilts in a similar style to the Philippines' nipa huts.</a:t>
            </a:r>
          </a:p>
          <a:p>
            <a:pPr marL="285750" indent="-285750">
              <a:buFont typeface="Arial" panose="020B0604020202020204" pitchFamily="34" charset="0"/>
              <a:buChar char="•"/>
            </a:pPr>
            <a:r>
              <a:rPr lang="en-US" dirty="0"/>
              <a:t> Wood needed to construct dwellings had to be acquired elsewhere as it could not be easily found in the swamps.</a:t>
            </a:r>
          </a:p>
          <a:p>
            <a:pPr marL="285750" indent="-285750">
              <a:buFont typeface="Arial" panose="020B0604020202020204" pitchFamily="34" charset="0"/>
              <a:buChar char="•"/>
            </a:pPr>
            <a:r>
              <a:rPr lang="en-US" dirty="0"/>
              <a:t> The palmetto and woven-cane construction often did not withstand the harsh climate of marsh and had to be repaired or replaced frequently.</a:t>
            </a:r>
          </a:p>
          <a:p>
            <a:pPr marL="285750" indent="-285750">
              <a:buFont typeface="Arial" panose="020B0604020202020204" pitchFamily="34" charset="0"/>
              <a:buChar char="•"/>
            </a:pPr>
            <a:r>
              <a:rPr lang="en-US" dirty="0"/>
              <a:t> Windows were draped with netting to protect from mosquitoes and other biting insects.</a:t>
            </a:r>
          </a:p>
          <a:p>
            <a:pPr marL="285750" indent="-285750">
              <a:buFont typeface="Arial" panose="020B0604020202020204" pitchFamily="34" charset="0"/>
              <a:buChar char="•"/>
            </a:pPr>
            <a:r>
              <a:rPr lang="en-US" dirty="0"/>
              <a:t> Dwellings lacked furniture, including tables, chairs, and bed frames.</a:t>
            </a:r>
          </a:p>
          <a:p>
            <a:pPr marL="285750" indent="-285750">
              <a:buFont typeface="Arial" panose="020B0604020202020204" pitchFamily="34" charset="0"/>
              <a:buChar char="•"/>
            </a:pPr>
            <a:r>
              <a:rPr lang="en-US" dirty="0"/>
              <a:t>The fishermen slept at night among barrels of flour and folded sails and smoked fish. </a:t>
            </a:r>
          </a:p>
          <a:p>
            <a:pPr marL="285750" indent="-285750">
              <a:buFont typeface="Arial" panose="020B0604020202020204" pitchFamily="34" charset="0"/>
              <a:buChar char="•"/>
            </a:pPr>
            <a:r>
              <a:rPr lang="en-US" dirty="0"/>
              <a:t>The diet of the community consisted mainly of seafood, principally raw fish with oil and vinegar. Fish was also smoked and hung for later consumption. </a:t>
            </a:r>
          </a:p>
          <a:p>
            <a:pPr marL="285750" indent="-285750">
              <a:buFont typeface="Arial" panose="020B0604020202020204" pitchFamily="34" charset="0"/>
              <a:buChar char="•"/>
            </a:pPr>
            <a:r>
              <a:rPr lang="en-US" dirty="0"/>
              <a:t>Chickens and pigs were raised among the dwellings, and depictions illustrated small gardens along the walkways and porches.</a:t>
            </a:r>
          </a:p>
          <a:p>
            <a:pPr marL="285750" indent="-285750">
              <a:buFont typeface="Arial" panose="020B0604020202020204" pitchFamily="34" charset="0"/>
              <a:buChar char="•"/>
            </a:pPr>
            <a:r>
              <a:rPr lang="en-US" dirty="0"/>
              <a:t>The </a:t>
            </a:r>
            <a:r>
              <a:rPr lang="en-US" dirty="0" err="1"/>
              <a:t>Manilamen</a:t>
            </a:r>
            <a:r>
              <a:rPr lang="en-US" dirty="0"/>
              <a:t> of Saint-Malo were entirely devoted to a subsistence lifestyle based upon fishing and trapping.</a:t>
            </a:r>
          </a:p>
          <a:p>
            <a:pPr marL="285750" indent="-285750">
              <a:buFont typeface="Arial" panose="020B0604020202020204" pitchFamily="34" charset="0"/>
              <a:buChar char="•"/>
            </a:pPr>
            <a:r>
              <a:rPr lang="en-US" dirty="0"/>
              <a:t> Rarely did women live in the village.</a:t>
            </a:r>
          </a:p>
          <a:p>
            <a:pPr marL="285750" indent="-285750">
              <a:buFont typeface="Arial" panose="020B0604020202020204" pitchFamily="34" charset="0"/>
              <a:buChar char="•"/>
            </a:pPr>
            <a:r>
              <a:rPr lang="en-US" dirty="0" err="1"/>
              <a:t>Manilamen</a:t>
            </a:r>
            <a:r>
              <a:rPr lang="en-US" dirty="0"/>
              <a:t> often courted and married, Cajun, and American Indian women.  </a:t>
            </a:r>
          </a:p>
        </p:txBody>
      </p:sp>
      <p:pic>
        <p:nvPicPr>
          <p:cNvPr id="5" name="Picture 4" descr="A picture containing text, water, outdoor, old&#10;&#10;Description automatically generated">
            <a:extLst>
              <a:ext uri="{FF2B5EF4-FFF2-40B4-BE49-F238E27FC236}">
                <a16:creationId xmlns:a16="http://schemas.microsoft.com/office/drawing/2014/main" id="{AFC8890B-8D22-4DB9-ACC5-089A384A1EBB}"/>
              </a:ext>
            </a:extLst>
          </p:cNvPr>
          <p:cNvPicPr>
            <a:picLocks noChangeAspect="1"/>
          </p:cNvPicPr>
          <p:nvPr/>
        </p:nvPicPr>
        <p:blipFill rotWithShape="1">
          <a:blip r:embed="rId3">
            <a:extLst>
              <a:ext uri="{28A0092B-C50C-407E-A947-70E740481C1C}">
                <a14:useLocalDpi xmlns:a14="http://schemas.microsoft.com/office/drawing/2010/main" val="0"/>
              </a:ext>
            </a:extLst>
          </a:blip>
          <a:srcRect l="38601"/>
          <a:stretch/>
        </p:blipFill>
        <p:spPr>
          <a:xfrm>
            <a:off x="6241408" y="1235279"/>
            <a:ext cx="4810438" cy="43874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3689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Saint Malo</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Due to the isolation of Saint-Malo, the Manila men paid no taxes, and the community lacked law enforcement officials. As a result, the community governed itself.</a:t>
            </a:r>
          </a:p>
          <a:p>
            <a:pPr marL="285750" indent="-285750">
              <a:buFont typeface="Arial" panose="020B0604020202020204" pitchFamily="34" charset="0"/>
              <a:buChar char="•"/>
            </a:pPr>
            <a:r>
              <a:rPr lang="en-US" dirty="0"/>
              <a:t> In extreme cases, the eldest man of the community would consider disputes and mediate over the situation.</a:t>
            </a:r>
          </a:p>
          <a:p>
            <a:pPr marL="285750" indent="-285750">
              <a:buFont typeface="Arial" panose="020B0604020202020204" pitchFamily="34" charset="0"/>
              <a:buChar char="•"/>
            </a:pPr>
            <a:r>
              <a:rPr lang="en-US" dirty="0"/>
              <a:t> In the rare case that a given verdict is not accepted, the individual was imprisoned in a "fish-car," which was a makeshift prison cell.</a:t>
            </a:r>
          </a:p>
          <a:p>
            <a:pPr marL="285750" indent="-285750">
              <a:buFont typeface="Arial" panose="020B0604020202020204" pitchFamily="34" charset="0"/>
              <a:buChar char="•"/>
            </a:pPr>
            <a:r>
              <a:rPr lang="en-US" dirty="0"/>
              <a:t>The predominant religion of the Manila men was Roman Catholicism. Priests rarely went to visit the settlement due to its isolation.</a:t>
            </a:r>
          </a:p>
          <a:p>
            <a:pPr marL="285750" indent="-285750">
              <a:buFont typeface="Arial" panose="020B0604020202020204" pitchFamily="34" charset="0"/>
              <a:buChar char="•"/>
            </a:pPr>
            <a:r>
              <a:rPr lang="en-US" dirty="0"/>
              <a:t>Filipino-Americans residing in the region were recruited by local pirate Jean Lafitte to join his group of privately recruited soldiers serving under the American forces under the command of Andrew Jackson, in defense of New Orleans. </a:t>
            </a:r>
          </a:p>
          <a:p>
            <a:pPr marL="285750" indent="-285750">
              <a:buFont typeface="Arial" panose="020B0604020202020204" pitchFamily="34" charset="0"/>
              <a:buChar char="•"/>
            </a:pPr>
            <a:r>
              <a:rPr lang="en-US" dirty="0"/>
              <a:t>The same area that San </a:t>
            </a:r>
            <a:r>
              <a:rPr lang="en-US" dirty="0" err="1"/>
              <a:t>Maló</a:t>
            </a:r>
            <a:r>
              <a:rPr lang="en-US" dirty="0"/>
              <a:t> and his group found refuge became known by his name. </a:t>
            </a:r>
          </a:p>
          <a:p>
            <a:pPr marL="285750" indent="-285750">
              <a:buFont typeface="Arial" panose="020B0604020202020204" pitchFamily="34" charset="0"/>
              <a:buChar char="•"/>
            </a:pPr>
            <a:r>
              <a:rPr lang="en-US" dirty="0"/>
              <a:t>It wasn't until March 31, 1883, that the journalist published an article in Harper's Weekly which documented the community firsthand.</a:t>
            </a:r>
          </a:p>
          <a:p>
            <a:pPr marL="285750" indent="-285750">
              <a:buFont typeface="Arial" panose="020B0604020202020204" pitchFamily="34" charset="0"/>
              <a:buChar char="•"/>
            </a:pPr>
            <a:r>
              <a:rPr lang="en-US" dirty="0"/>
              <a:t> The report is the first published article about Filipinos in the United States. </a:t>
            </a:r>
          </a:p>
          <a:p>
            <a:pPr marL="285750" indent="-285750">
              <a:buFont typeface="Arial" panose="020B0604020202020204" pitchFamily="34" charset="0"/>
              <a:buChar char="•"/>
            </a:pPr>
            <a:r>
              <a:rPr lang="en-US" dirty="0"/>
              <a:t>Saint-Malo was destroyed, along with much of the region, by the New Orleans hurricane of 1915, and consequently, the remnants of the community assimilated into New Orleans.</a:t>
            </a:r>
          </a:p>
        </p:txBody>
      </p:sp>
      <p:pic>
        <p:nvPicPr>
          <p:cNvPr id="5" name="Picture 4" descr="A picture containing text, old&#10;&#10;Description automatically generated">
            <a:extLst>
              <a:ext uri="{FF2B5EF4-FFF2-40B4-BE49-F238E27FC236}">
                <a16:creationId xmlns:a16="http://schemas.microsoft.com/office/drawing/2014/main" id="{7B533CD9-D3DE-4A86-94CA-A30BC654CC91}"/>
              </a:ext>
            </a:extLst>
          </p:cNvPr>
          <p:cNvPicPr>
            <a:picLocks noChangeAspect="1"/>
          </p:cNvPicPr>
          <p:nvPr/>
        </p:nvPicPr>
        <p:blipFill rotWithShape="1">
          <a:blip r:embed="rId3">
            <a:extLst>
              <a:ext uri="{28A0092B-C50C-407E-A947-70E740481C1C}">
                <a14:useLocalDpi xmlns:a14="http://schemas.microsoft.com/office/drawing/2010/main" val="0"/>
              </a:ext>
            </a:extLst>
          </a:blip>
          <a:srcRect l="37079"/>
          <a:stretch/>
        </p:blipFill>
        <p:spPr>
          <a:xfrm>
            <a:off x="6350465" y="1371600"/>
            <a:ext cx="4602759" cy="41148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08063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Albany Plan of the Union</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47500" lnSpcReduction="20000"/>
          </a:bodyPr>
          <a:lstStyle/>
          <a:p>
            <a:pPr marL="285750" indent="-285750">
              <a:buFont typeface="Arial" panose="020B0604020202020204" pitchFamily="34" charset="0"/>
              <a:buChar char="•"/>
            </a:pPr>
            <a:r>
              <a:rPr lang="en-US" dirty="0"/>
              <a:t>The Albany Plan of Union was a plan to place the British North American colonies under a more centralized government. </a:t>
            </a:r>
          </a:p>
          <a:p>
            <a:pPr marL="285750" indent="-285750">
              <a:buFont typeface="Arial" panose="020B0604020202020204" pitchFamily="34" charset="0"/>
              <a:buChar char="•"/>
            </a:pPr>
            <a:r>
              <a:rPr lang="en-US" dirty="0"/>
              <a:t>On July 10, 1754, representatives from seven of the British North American colonies adopted the plan. </a:t>
            </a:r>
          </a:p>
          <a:p>
            <a:pPr marL="285750" indent="-285750">
              <a:buFont typeface="Arial" panose="020B0604020202020204" pitchFamily="34" charset="0"/>
              <a:buChar char="•"/>
            </a:pPr>
            <a:r>
              <a:rPr lang="en-US" dirty="0"/>
              <a:t>Although never carried out, the Albany Plan was the first vital proposal to conceive the colonies as a collective whole united under one Government.</a:t>
            </a:r>
          </a:p>
          <a:p>
            <a:pPr marL="285750" indent="-285750">
              <a:buFont typeface="Arial" panose="020B0604020202020204" pitchFamily="34" charset="0"/>
              <a:buChar char="•"/>
            </a:pPr>
            <a:r>
              <a:rPr lang="en-US" dirty="0"/>
              <a:t>Join, or Die. is a political cartoon attributed to Benjamin Franklin. </a:t>
            </a:r>
          </a:p>
          <a:p>
            <a:pPr marL="285750" indent="-285750">
              <a:buFont typeface="Arial" panose="020B0604020202020204" pitchFamily="34" charset="0"/>
              <a:buChar char="•"/>
            </a:pPr>
            <a:r>
              <a:rPr lang="en-US" dirty="0"/>
              <a:t>The original publication by the Pennsylvania Gazette on May 9, 1754, is the earliest known pictorial representation of colonial union produced by an American colonist in Colonial America.</a:t>
            </a:r>
          </a:p>
          <a:p>
            <a:pPr marL="285750" indent="-285750">
              <a:buFont typeface="Arial" panose="020B0604020202020204" pitchFamily="34" charset="0"/>
              <a:buChar char="•"/>
            </a:pPr>
            <a:r>
              <a:rPr lang="en-US" dirty="0"/>
              <a:t> It is a woodcut showing a snake cut into eighths, with each segment labeled with one of the American colonies or regions' initials. </a:t>
            </a:r>
          </a:p>
          <a:p>
            <a:pPr marL="285750" indent="-285750">
              <a:buFont typeface="Arial" panose="020B0604020202020204" pitchFamily="34" charset="0"/>
              <a:buChar char="•"/>
            </a:pPr>
            <a:r>
              <a:rPr lang="en-US" dirty="0"/>
              <a:t>New England was represented as one segment, rather than the four colonies it was at that time. Delaware was not listed separately as it was part of Pennsylvania.</a:t>
            </a:r>
          </a:p>
          <a:p>
            <a:pPr marL="285750" indent="-285750">
              <a:buFont typeface="Arial" panose="020B0604020202020204" pitchFamily="34" charset="0"/>
              <a:buChar char="•"/>
            </a:pPr>
            <a:r>
              <a:rPr lang="en-US" dirty="0"/>
              <a:t> Georgia, however, was omitted entirely. </a:t>
            </a:r>
          </a:p>
          <a:p>
            <a:pPr marL="285750" indent="-285750">
              <a:buFont typeface="Arial" panose="020B0604020202020204" pitchFamily="34" charset="0"/>
              <a:buChar char="•"/>
            </a:pPr>
            <a:r>
              <a:rPr lang="en-US" dirty="0"/>
              <a:t>Thus, it has eight segments of a snake rather than the traditional 13 colonies. </a:t>
            </a:r>
          </a:p>
          <a:p>
            <a:pPr marL="285750" indent="-285750">
              <a:buFont typeface="Arial" panose="020B0604020202020204" pitchFamily="34" charset="0"/>
              <a:buChar char="•"/>
            </a:pPr>
            <a:r>
              <a:rPr lang="en-US" dirty="0"/>
              <a:t>The poster focused solely on the colonies that would make up the present-day United States due to Americans' shared identities. </a:t>
            </a:r>
          </a:p>
          <a:p>
            <a:pPr marL="285750" indent="-285750">
              <a:buFont typeface="Arial" panose="020B0604020202020204" pitchFamily="34" charset="0"/>
              <a:buChar char="•"/>
            </a:pPr>
            <a:r>
              <a:rPr lang="en-US" dirty="0"/>
              <a:t>The cartoon appeared along with Franklin's editorial about the "disunited state" of the colonies and helped make his point about the importance of colonial unity.</a:t>
            </a:r>
          </a:p>
          <a:p>
            <a:pPr marL="285750" indent="-285750">
              <a:buFont typeface="Arial" panose="020B0604020202020204" pitchFamily="34" charset="0"/>
              <a:buChar char="•"/>
            </a:pPr>
            <a:r>
              <a:rPr lang="en-US" dirty="0"/>
              <a:t> It later became a symbol of colonial freedom during the American Revolutionary War.</a:t>
            </a:r>
          </a:p>
        </p:txBody>
      </p:sp>
      <p:pic>
        <p:nvPicPr>
          <p:cNvPr id="5" name="Picture 4" descr="A picture containing text&#10;&#10;Description automatically generated">
            <a:extLst>
              <a:ext uri="{FF2B5EF4-FFF2-40B4-BE49-F238E27FC236}">
                <a16:creationId xmlns:a16="http://schemas.microsoft.com/office/drawing/2014/main" id="{79AC3D91-7EA1-4DC0-9858-59D4F04BC3E5}"/>
              </a:ext>
            </a:extLst>
          </p:cNvPr>
          <p:cNvPicPr>
            <a:picLocks noChangeAspect="1"/>
          </p:cNvPicPr>
          <p:nvPr/>
        </p:nvPicPr>
        <p:blipFill rotWithShape="1">
          <a:blip r:embed="rId3">
            <a:extLst>
              <a:ext uri="{28A0092B-C50C-407E-A947-70E740481C1C}">
                <a14:useLocalDpi xmlns:a14="http://schemas.microsoft.com/office/drawing/2010/main" val="0"/>
              </a:ext>
            </a:extLst>
          </a:blip>
          <a:srcRect l="18558" r="22212"/>
          <a:stretch/>
        </p:blipFill>
        <p:spPr>
          <a:xfrm>
            <a:off x="6191075" y="989012"/>
            <a:ext cx="4991450" cy="496717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7009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Albany Plan of the Union</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The cartoon has been reprinted and redrawn widely throughout American history. </a:t>
            </a:r>
          </a:p>
          <a:p>
            <a:pPr marL="285750" indent="-285750">
              <a:buFont typeface="Arial" panose="020B0604020202020204" pitchFamily="34" charset="0"/>
              <a:buChar char="•"/>
            </a:pPr>
            <a:r>
              <a:rPr lang="en-US" dirty="0"/>
              <a:t>Variants of the cartoon have different texts and differently labeled segments, depending on the political bodies being appealed to. </a:t>
            </a:r>
          </a:p>
          <a:p>
            <a:pPr marL="285750" indent="-285750">
              <a:buFont typeface="Arial" panose="020B0604020202020204" pitchFamily="34" charset="0"/>
              <a:buChar char="•"/>
            </a:pPr>
            <a:r>
              <a:rPr lang="en-US" dirty="0"/>
              <a:t>During the American Revolutionary War, the image became a potent symbol of the American colonists' unity and resistance to Parliament and the Crown. </a:t>
            </a:r>
          </a:p>
          <a:p>
            <a:pPr marL="285750" indent="-285750">
              <a:buFont typeface="Arial" panose="020B0604020202020204" pitchFamily="34" charset="0"/>
              <a:buChar char="•"/>
            </a:pPr>
            <a:r>
              <a:rPr lang="en-US" dirty="0"/>
              <a:t>It returned to service, suitably redrawn, for both sides of the American Civil War, as both Union and Confederacy held differing views on the Federal Government's nature.</a:t>
            </a:r>
          </a:p>
          <a:p>
            <a:pPr marL="285750" indent="-285750">
              <a:buFont typeface="Arial" panose="020B0604020202020204" pitchFamily="34" charset="0"/>
              <a:buChar char="•"/>
            </a:pPr>
            <a:r>
              <a:rPr lang="en-US" dirty="0"/>
              <a:t>Representatives of the colonial governments adopted the Albany Plan during a more extensive meeting known as the Albany Congress. </a:t>
            </a:r>
          </a:p>
          <a:p>
            <a:pPr marL="285750" indent="-285750">
              <a:buFont typeface="Arial" panose="020B0604020202020204" pitchFamily="34" charset="0"/>
              <a:buChar char="•"/>
            </a:pPr>
            <a:r>
              <a:rPr lang="en-US" dirty="0"/>
              <a:t>The British Government in London had ordered the colonial governments to meet in 1754, initially because of a breakdown in negotiations between the colony of New York and the Mohawk nation, which was part of the Iroquois Confederation. </a:t>
            </a:r>
          </a:p>
          <a:p>
            <a:pPr marL="285750" indent="-285750">
              <a:buFont typeface="Arial" panose="020B0604020202020204" pitchFamily="34" charset="0"/>
              <a:buChar char="•"/>
            </a:pPr>
            <a:r>
              <a:rPr lang="en-US" dirty="0"/>
              <a:t>More generally, imperial officials wanted a treaty between the territories and the Iroquois that would articulate a clear colonial-Indian relations policy.</a:t>
            </a:r>
          </a:p>
          <a:p>
            <a:pPr marL="285750" indent="-285750">
              <a:buFont typeface="Arial" panose="020B0604020202020204" pitchFamily="34" charset="0"/>
              <a:buChar char="•"/>
            </a:pPr>
            <a:r>
              <a:rPr lang="en-US" dirty="0"/>
              <a:t>The colonial governments of Maryland, Pennsylvania, New York, Connecticut, Rhode Island, Massachusetts, and New Hampshire all sent commissioners to the Congress. </a:t>
            </a:r>
          </a:p>
          <a:p>
            <a:pPr marL="285750" indent="-285750">
              <a:buFont typeface="Arial" panose="020B0604020202020204" pitchFamily="34" charset="0"/>
              <a:buChar char="•"/>
            </a:pPr>
            <a:r>
              <a:rPr lang="en-US" dirty="0"/>
              <a:t>With the French and Indian War looming, the need for collaboration was urgent, especially for colonies likely to come under attack or invasion.</a:t>
            </a:r>
          </a:p>
        </p:txBody>
      </p:sp>
      <p:pic>
        <p:nvPicPr>
          <p:cNvPr id="5" name="Picture 4" descr="Text, whiteboard&#10;&#10;Description automatically generated">
            <a:extLst>
              <a:ext uri="{FF2B5EF4-FFF2-40B4-BE49-F238E27FC236}">
                <a16:creationId xmlns:a16="http://schemas.microsoft.com/office/drawing/2014/main" id="{843B436C-0280-48B7-8878-9CD16F8600FC}"/>
              </a:ext>
            </a:extLst>
          </p:cNvPr>
          <p:cNvPicPr>
            <a:picLocks noChangeAspect="1"/>
          </p:cNvPicPr>
          <p:nvPr/>
        </p:nvPicPr>
        <p:blipFill rotWithShape="1">
          <a:blip r:embed="rId3">
            <a:extLst>
              <a:ext uri="{28A0092B-C50C-407E-A947-70E740481C1C}">
                <a14:useLocalDpi xmlns:a14="http://schemas.microsoft.com/office/drawing/2010/main" val="0"/>
              </a:ext>
            </a:extLst>
          </a:blip>
          <a:srcRect l="34752"/>
          <a:stretch/>
        </p:blipFill>
        <p:spPr>
          <a:xfrm>
            <a:off x="6439809" y="876454"/>
            <a:ext cx="4700772" cy="49925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284543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Albany Plan of the Union</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Before the Albany Congress, several intellectuals and government officials had formulated and published several tentative plans for centralizing North America's colonial governments. </a:t>
            </a:r>
          </a:p>
          <a:p>
            <a:pPr marL="285750" indent="-285750">
              <a:buFont typeface="Arial" panose="020B0604020202020204" pitchFamily="34" charset="0"/>
              <a:buChar char="•"/>
            </a:pPr>
            <a:r>
              <a:rPr lang="en-US" dirty="0"/>
              <a:t>Imperial officials saw the advantages of bringing the colonies under closer authority and supervision, while colonists saw the need to organize and defend common interests. </a:t>
            </a:r>
          </a:p>
          <a:p>
            <a:pPr marL="285750" indent="-285750">
              <a:buFont typeface="Arial" panose="020B0604020202020204" pitchFamily="34" charset="0"/>
              <a:buChar char="•"/>
            </a:pPr>
            <a:r>
              <a:rPr lang="en-US" dirty="0"/>
              <a:t>One figure of emerging prominence among this group of intellectuals was Pennsylvanian Benjamin Franklin. </a:t>
            </a:r>
          </a:p>
          <a:p>
            <a:pPr marL="285750" indent="-285750">
              <a:buFont typeface="Arial" panose="020B0604020202020204" pitchFamily="34" charset="0"/>
              <a:buChar char="•"/>
            </a:pPr>
            <a:r>
              <a:rPr lang="en-US" dirty="0"/>
              <a:t>Earlier, Franklin had written to friends and colleagues proposing a plan of voluntary union for the colonies.</a:t>
            </a:r>
          </a:p>
          <a:p>
            <a:pPr marL="285750" indent="-285750">
              <a:buFont typeface="Arial" panose="020B0604020202020204" pitchFamily="34" charset="0"/>
              <a:buChar char="•"/>
            </a:pPr>
            <a:r>
              <a:rPr lang="en-US" dirty="0"/>
              <a:t> Upon hearing of the Albany Congress, his newspaper, The Pennsylvania Gazette, published the political cartoon "Join or Die," which illustrated the importance of union by comparing the colonies to pieces of a snake's body.</a:t>
            </a:r>
          </a:p>
          <a:p>
            <a:pPr marL="285750" indent="-285750">
              <a:buFont typeface="Arial" panose="020B0604020202020204" pitchFamily="34" charset="0"/>
              <a:buChar char="•"/>
            </a:pPr>
            <a:r>
              <a:rPr lang="en-US" dirty="0"/>
              <a:t> The Pennsylvania government-appointed Franklin as a commissioner to Congress. </a:t>
            </a:r>
          </a:p>
          <a:p>
            <a:pPr marL="285750" indent="-285750">
              <a:buFont typeface="Arial" panose="020B0604020202020204" pitchFamily="34" charset="0"/>
              <a:buChar char="•"/>
            </a:pPr>
            <a:r>
              <a:rPr lang="en-US" dirty="0"/>
              <a:t>On his way, Franklin wrote to several New York commissioners outlining 'short hints towards a scheme for uniting the Northern Colonies' using an act of the British Parliament.</a:t>
            </a:r>
          </a:p>
          <a:p>
            <a:pPr marL="285750" indent="-285750">
              <a:buFont typeface="Arial" panose="020B0604020202020204" pitchFamily="34" charset="0"/>
              <a:buChar char="•"/>
            </a:pPr>
            <a:r>
              <a:rPr lang="en-US" dirty="0"/>
              <a:t>The Albany Congress began on June 19, 1754, and the commissioners voted unanimously to discuss the possibility of the union on June 24. </a:t>
            </a:r>
          </a:p>
          <a:p>
            <a:pPr marL="285750" indent="-285750">
              <a:buFont typeface="Arial" panose="020B0604020202020204" pitchFamily="34" charset="0"/>
              <a:buChar char="•"/>
            </a:pPr>
            <a:r>
              <a:rPr lang="en-US" dirty="0"/>
              <a:t>The union committee submitted a draft of the plan on June 28, and commissioners debated it until they adopted a final version on July 10.</a:t>
            </a:r>
          </a:p>
        </p:txBody>
      </p:sp>
      <p:pic>
        <p:nvPicPr>
          <p:cNvPr id="5" name="Picture 4" descr="A picture containing person, indoor&#10;&#10;Description automatically generated">
            <a:extLst>
              <a:ext uri="{FF2B5EF4-FFF2-40B4-BE49-F238E27FC236}">
                <a16:creationId xmlns:a16="http://schemas.microsoft.com/office/drawing/2014/main" id="{115F4D72-BA74-4A4D-9D3E-735D1F5AC1EF}"/>
              </a:ext>
            </a:extLst>
          </p:cNvPr>
          <p:cNvPicPr>
            <a:picLocks noChangeAspect="1"/>
          </p:cNvPicPr>
          <p:nvPr/>
        </p:nvPicPr>
        <p:blipFill rotWithShape="1">
          <a:blip r:embed="rId3">
            <a:extLst>
              <a:ext uri="{28A0092B-C50C-407E-A947-70E740481C1C}">
                <a14:useLocalDpi xmlns:a14="http://schemas.microsoft.com/office/drawing/2010/main" val="0"/>
              </a:ext>
            </a:extLst>
          </a:blip>
          <a:srcRect t="6452" b="22458"/>
          <a:stretch/>
        </p:blipFill>
        <p:spPr>
          <a:xfrm>
            <a:off x="6157731" y="1197528"/>
            <a:ext cx="4941349" cy="446294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770263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Albany Plan of the Union</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Albany Plan was not conceived out of a desire to secure independence from Great Britain. </a:t>
            </a:r>
          </a:p>
          <a:p>
            <a:pPr marL="285750" indent="-285750">
              <a:buFont typeface="Arial" panose="020B0604020202020204" pitchFamily="34" charset="0"/>
              <a:buChar char="•"/>
            </a:pPr>
            <a:r>
              <a:rPr lang="en-US" dirty="0"/>
              <a:t>Many colonial commissioners wished to increase imperial authority in the colonies.</a:t>
            </a:r>
          </a:p>
          <a:p>
            <a:pPr marL="285750" indent="-285750">
              <a:buFont typeface="Arial" panose="020B0604020202020204" pitchFamily="34" charset="0"/>
              <a:buChar char="•"/>
            </a:pPr>
            <a:r>
              <a:rPr lang="en-US" dirty="0"/>
              <a:t> Instead, its framers saw it reform colonial-imperial relations and recognize that the colonies collectively shared specific shared interests. </a:t>
            </a:r>
          </a:p>
          <a:p>
            <a:pPr marL="285750" indent="-285750">
              <a:buFont typeface="Arial" panose="020B0604020202020204" pitchFamily="34" charset="0"/>
              <a:buChar char="•"/>
            </a:pPr>
            <a:r>
              <a:rPr lang="en-US" dirty="0"/>
              <a:t>However, the colonial governments' fears of losing power, territory, and commerce, both to other colonies and the British Parliament, ensured the Albany Plan's failure.</a:t>
            </a:r>
          </a:p>
          <a:p>
            <a:pPr marL="285750" indent="-285750">
              <a:buFont typeface="Arial" panose="020B0604020202020204" pitchFamily="34" charset="0"/>
              <a:buChar char="•"/>
            </a:pPr>
            <a:r>
              <a:rPr lang="en-US" dirty="0"/>
              <a:t>Despite the Albany Plan's failure, it served as a model for future attempts at union: it attempted to establish the division between the executive and legislative branches of Government while establishing a joint governmental authority to deal with external relations.</a:t>
            </a:r>
          </a:p>
          <a:p>
            <a:pPr marL="285750" indent="-285750">
              <a:buFont typeface="Arial" panose="020B0604020202020204" pitchFamily="34" charset="0"/>
              <a:buChar char="•"/>
            </a:pPr>
            <a:r>
              <a:rPr lang="en-US" dirty="0"/>
              <a:t> More importantly, it conceived of the colonies of mainland North America as a collective unit, separate from the mother country and the other British colonies in the West Indies and elsewhere. </a:t>
            </a:r>
          </a:p>
        </p:txBody>
      </p:sp>
      <p:pic>
        <p:nvPicPr>
          <p:cNvPr id="5" name="Picture 4" descr="A picture containing calendar&#10;&#10;Description automatically generated">
            <a:extLst>
              <a:ext uri="{FF2B5EF4-FFF2-40B4-BE49-F238E27FC236}">
                <a16:creationId xmlns:a16="http://schemas.microsoft.com/office/drawing/2014/main" id="{1ECF9450-0AF0-45A1-A2DD-6BF0E7EF4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103" y="1115736"/>
            <a:ext cx="5207552" cy="438636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044563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and Indian War</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900" dirty="0"/>
              <a:t>The French and Indian War was a global conflict involving Europe's major powers.</a:t>
            </a:r>
          </a:p>
          <a:p>
            <a:pPr marL="285750" indent="-285750">
              <a:buFont typeface="Arial" panose="020B0604020202020204" pitchFamily="34" charset="0"/>
              <a:buChar char="•"/>
            </a:pPr>
            <a:r>
              <a:rPr lang="en-US" sz="900" dirty="0"/>
              <a:t>Though War was not formally declared until 1756, the armed conflict began in 1754 as disputes over land claims in the Ohio Valley lead to a series of frontier battles between the French and British. </a:t>
            </a:r>
          </a:p>
          <a:p>
            <a:pPr marL="285750" indent="-285750">
              <a:buFont typeface="Arial" panose="020B0604020202020204" pitchFamily="34" charset="0"/>
              <a:buChar char="•"/>
            </a:pPr>
            <a:r>
              <a:rPr lang="en-US" sz="900" dirty="0"/>
              <a:t>Both received support from various Native American tribes, though the outnumbered French became far more dependent on these allies as the War progressed. </a:t>
            </a:r>
          </a:p>
          <a:p>
            <a:pPr marL="285750" indent="-285750">
              <a:buFont typeface="Arial" panose="020B0604020202020204" pitchFamily="34" charset="0"/>
              <a:buChar char="•"/>
            </a:pPr>
            <a:r>
              <a:rPr lang="en-US" sz="900" dirty="0"/>
              <a:t>The French saw several early victories, most notably over George Washington and Edward Braddock in Western Pennsylvania. </a:t>
            </a:r>
          </a:p>
          <a:p>
            <a:pPr marL="285750" indent="-285750">
              <a:buFont typeface="Arial" panose="020B0604020202020204" pitchFamily="34" charset="0"/>
              <a:buChar char="•"/>
            </a:pPr>
            <a:r>
              <a:rPr lang="en-US" sz="900" dirty="0"/>
              <a:t>The tide turned in favor of the British in 1757 when King George II appointed Secretary of State William Pitt to wartime operations. </a:t>
            </a:r>
          </a:p>
          <a:p>
            <a:pPr marL="285750" indent="-285750">
              <a:buFont typeface="Arial" panose="020B0604020202020204" pitchFamily="34" charset="0"/>
              <a:buChar char="•"/>
            </a:pPr>
            <a:r>
              <a:rPr lang="en-US" sz="900" dirty="0"/>
              <a:t> Pitt believed that securing victories in North America would ensure Britain's global success and reinvigorated the war effort by reorganizing military leadership and strengthening the Crown's relationship with its colonists in America.</a:t>
            </a:r>
          </a:p>
          <a:p>
            <a:pPr marL="285750" indent="-285750">
              <a:buFont typeface="Arial" panose="020B0604020202020204" pitchFamily="34" charset="0"/>
              <a:buChar char="•"/>
            </a:pPr>
            <a:r>
              <a:rPr lang="en-US" sz="900" dirty="0"/>
              <a:t> British assaults on strategic outposts such as Ticonderoga, Niagara, and Quebec in 1759, followed by Montreal's successful siege in September of 1760, prompted the French surrender. </a:t>
            </a:r>
          </a:p>
          <a:p>
            <a:pPr marL="285750" indent="-285750">
              <a:buFont typeface="Arial" panose="020B0604020202020204" pitchFamily="34" charset="0"/>
              <a:buChar char="•"/>
            </a:pPr>
            <a:r>
              <a:rPr lang="en-US" sz="900" dirty="0"/>
              <a:t>Though Britain's victory in the French and Indian War expelled France from North America and secured massive territorial gains for the Empire, following Crown policies concerning taxation and westward expansion resulted in widespread colonial discontent. </a:t>
            </a:r>
          </a:p>
          <a:p>
            <a:pPr marL="285750" indent="-285750">
              <a:buFont typeface="Arial" panose="020B0604020202020204" pitchFamily="34" charset="0"/>
              <a:buChar char="•"/>
            </a:pPr>
            <a:r>
              <a:rPr lang="en-US" sz="900" dirty="0"/>
              <a:t>The conflict and its aftermath produced substantial ideological divisions between Britain and her North American colonies that ultimately contributed to the American Revolution's outbreak.</a:t>
            </a:r>
          </a:p>
        </p:txBody>
      </p:sp>
      <p:pic>
        <p:nvPicPr>
          <p:cNvPr id="7" name="Picture 6" descr="A picture containing grass, tree, outdoor&#10;&#10;Description automatically generated">
            <a:extLst>
              <a:ext uri="{FF2B5EF4-FFF2-40B4-BE49-F238E27FC236}">
                <a16:creationId xmlns:a16="http://schemas.microsoft.com/office/drawing/2014/main" id="{C1915759-13BD-4CE6-AF50-703611B2CDAE}"/>
              </a:ext>
            </a:extLst>
          </p:cNvPr>
          <p:cNvPicPr>
            <a:picLocks noChangeAspect="1"/>
          </p:cNvPicPr>
          <p:nvPr/>
        </p:nvPicPr>
        <p:blipFill rotWithShape="1">
          <a:blip r:embed="rId3">
            <a:extLst>
              <a:ext uri="{28A0092B-C50C-407E-A947-70E740481C1C}">
                <a14:useLocalDpi xmlns:a14="http://schemas.microsoft.com/office/drawing/2010/main" val="0"/>
              </a:ext>
            </a:extLst>
          </a:blip>
          <a:srcRect l="27851" r="11841"/>
          <a:stretch/>
        </p:blipFill>
        <p:spPr>
          <a:xfrm>
            <a:off x="6260840" y="1308189"/>
            <a:ext cx="4935894" cy="424162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39665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Plantation Act</a:t>
            </a:r>
            <a:br>
              <a:rPr lang="en-US" dirty="0">
                <a:solidFill>
                  <a:schemeClr val="bg1"/>
                </a:solidFill>
              </a:rPr>
            </a:br>
            <a:r>
              <a:rPr lang="en-US" dirty="0">
                <a:solidFill>
                  <a:schemeClr val="bg1"/>
                </a:solidFill>
              </a:rPr>
              <a:t>(1740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Act became effective on 1 June 1740 and allowed any Protestant alien residing in any of their American colonies for seven years, without being absent from that colony for more than two months, to be deemed ""is Majesty's natural-born subjects of this Kingdom.“</a:t>
            </a:r>
          </a:p>
          <a:p>
            <a:pPr marL="285750" indent="-285750">
              <a:buFont typeface="Arial" panose="020B0604020202020204" pitchFamily="34" charset="0"/>
              <a:buChar char="•"/>
            </a:pPr>
            <a:r>
              <a:rPr lang="en-US" dirty="0"/>
              <a:t> The Act also required making specific declarations concerning royal allegiance and succession, the Christian faith profession, and the payment of two shillings. </a:t>
            </a:r>
          </a:p>
          <a:p>
            <a:pPr marL="285750" indent="-285750">
              <a:buFont typeface="Arial" panose="020B0604020202020204" pitchFamily="34" charset="0"/>
              <a:buChar char="•"/>
            </a:pPr>
            <a:r>
              <a:rPr lang="en-US" dirty="0"/>
              <a:t>Compared to other alternatives available at the time, the Act provided a cheap and easy method of imperial naturalization, and the length of residency was not unreasonable.</a:t>
            </a:r>
          </a:p>
          <a:p>
            <a:pPr marL="285750" indent="-285750">
              <a:buFont typeface="Arial" panose="020B0604020202020204" pitchFamily="34" charset="0"/>
              <a:buChar char="•"/>
            </a:pPr>
            <a:r>
              <a:rPr lang="en-US" dirty="0"/>
              <a:t>The Plantation Act was enacted to systematize naturalization procedures in all localities and encourage immigration to the American colonies.</a:t>
            </a:r>
          </a:p>
          <a:p>
            <a:pPr marL="285750" indent="-285750">
              <a:buFont typeface="Arial" panose="020B0604020202020204" pitchFamily="34" charset="0"/>
              <a:buChar char="•"/>
            </a:pPr>
            <a:r>
              <a:rPr lang="en-US" dirty="0"/>
              <a:t> It provided a workable naturalization procedure by empowering colonial courts to administer the oath of allegiance to aliens. </a:t>
            </a:r>
          </a:p>
        </p:txBody>
      </p:sp>
      <p:pic>
        <p:nvPicPr>
          <p:cNvPr id="5" name="Picture 4" descr="A picture containing text&#10;&#10;Description automatically generated">
            <a:extLst>
              <a:ext uri="{FF2B5EF4-FFF2-40B4-BE49-F238E27FC236}">
                <a16:creationId xmlns:a16="http://schemas.microsoft.com/office/drawing/2014/main" id="{BBA663E5-B5B8-4778-B957-4092778D1E96}"/>
              </a:ext>
            </a:extLst>
          </p:cNvPr>
          <p:cNvPicPr>
            <a:picLocks noChangeAspect="1"/>
          </p:cNvPicPr>
          <p:nvPr/>
        </p:nvPicPr>
        <p:blipFill rotWithShape="1">
          <a:blip r:embed="rId3">
            <a:extLst>
              <a:ext uri="{28A0092B-C50C-407E-A947-70E740481C1C}">
                <a14:useLocalDpi xmlns:a14="http://schemas.microsoft.com/office/drawing/2010/main" val="0"/>
              </a:ext>
            </a:extLst>
          </a:blip>
          <a:srcRect r="21169"/>
          <a:stretch/>
        </p:blipFill>
        <p:spPr>
          <a:xfrm>
            <a:off x="6241410" y="1187872"/>
            <a:ext cx="4832060" cy="46328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876368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and Indian War</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900" dirty="0"/>
              <a:t>The struggle for control over North America that developed into the French and Indian War materialized in the mid-eighteenth century due to a dispute over French land claims in North America. </a:t>
            </a:r>
          </a:p>
          <a:p>
            <a:pPr marL="285750" indent="-285750">
              <a:buFont typeface="Arial" panose="020B0604020202020204" pitchFamily="34" charset="0"/>
              <a:buChar char="•"/>
            </a:pPr>
            <a:r>
              <a:rPr lang="en-US" sz="900" dirty="0"/>
              <a:t>Between 1700 and 1750, Canada and Louisiana's colonial populations increased significantly, forcing expansion into the Ohio River Valley region. </a:t>
            </a:r>
          </a:p>
          <a:p>
            <a:pPr marL="285750" indent="-285750">
              <a:buFont typeface="Arial" panose="020B0604020202020204" pitchFamily="34" charset="0"/>
              <a:buChar char="•"/>
            </a:pPr>
            <a:r>
              <a:rPr lang="en-US" sz="900" dirty="0"/>
              <a:t>As settlement in this area and the Lower Mississippi Valley increased, New France increased her agricultural output and invested heavily in Louisiana's sugar economy. </a:t>
            </a:r>
          </a:p>
          <a:p>
            <a:pPr marL="285750" indent="-285750">
              <a:buFont typeface="Arial" panose="020B0604020202020204" pitchFamily="34" charset="0"/>
              <a:buChar char="•"/>
            </a:pPr>
            <a:r>
              <a:rPr lang="en-US" sz="900" dirty="0"/>
              <a:t>During this period, the French strengthened military ties, and existing trade relationships with numerous Indian societies, sparking competition with the British for Indigenous allies. </a:t>
            </a:r>
          </a:p>
          <a:p>
            <a:pPr marL="285750" indent="-285750">
              <a:buFont typeface="Arial" panose="020B0604020202020204" pitchFamily="34" charset="0"/>
              <a:buChar char="•"/>
            </a:pPr>
            <a:r>
              <a:rPr lang="en-US" sz="900" dirty="0"/>
              <a:t>By 1749, population growth in the East and a desire for landed wealth from colonial elites prompted the Virginia House of Burgesses to issue large grants of territory in the West to private land companies, such as the Ohio Company.</a:t>
            </a:r>
          </a:p>
          <a:p>
            <a:pPr marL="285750" indent="-285750">
              <a:buFont typeface="Arial" panose="020B0604020202020204" pitchFamily="34" charset="0"/>
              <a:buChar char="•"/>
            </a:pPr>
            <a:r>
              <a:rPr lang="en-US" sz="900" dirty="0"/>
              <a:t> However, competing claims from the French challenged the Ohio Company's plan sale of these lands, prompting the colony of Virginia to initiate efforts toward halting French forts in western Pennsylvania and removing these rivals from the region. </a:t>
            </a:r>
          </a:p>
          <a:p>
            <a:pPr marL="285750" indent="-285750">
              <a:buFont typeface="Arial" panose="020B0604020202020204" pitchFamily="34" charset="0"/>
              <a:buChar char="•"/>
            </a:pPr>
            <a:r>
              <a:rPr lang="en-US" sz="900" dirty="0"/>
              <a:t>In late October of 1753, twenty-one-year-old George Washington, a major in the Virginia Militia, volunteered to deliver a message to the French on behalf of the colony's governor. </a:t>
            </a:r>
          </a:p>
          <a:p>
            <a:pPr marL="285750" indent="-285750">
              <a:buFont typeface="Arial" panose="020B0604020202020204" pitchFamily="34" charset="0"/>
              <a:buChar char="•"/>
            </a:pPr>
            <a:r>
              <a:rPr lang="en-US" sz="900" dirty="0"/>
              <a:t>The injunction ordered that the French halt construction on Fort </a:t>
            </a:r>
            <a:r>
              <a:rPr lang="en-US" sz="900" dirty="0" err="1"/>
              <a:t>LeBoeuf</a:t>
            </a:r>
            <a:r>
              <a:rPr lang="en-US" sz="900" dirty="0"/>
              <a:t> in Western Pennsylvania and evacuate lands in the Ohio Valley or face an armed attack. </a:t>
            </a:r>
          </a:p>
        </p:txBody>
      </p:sp>
      <p:pic>
        <p:nvPicPr>
          <p:cNvPr id="5" name="Picture 4" descr="A group of people in clothing&#10;&#10;Description automatically generated with low confidence">
            <a:extLst>
              <a:ext uri="{FF2B5EF4-FFF2-40B4-BE49-F238E27FC236}">
                <a16:creationId xmlns:a16="http://schemas.microsoft.com/office/drawing/2014/main" id="{B51A2611-9E05-4686-BBF2-25F810E2EB27}"/>
              </a:ext>
            </a:extLst>
          </p:cNvPr>
          <p:cNvPicPr>
            <a:picLocks noChangeAspect="1"/>
          </p:cNvPicPr>
          <p:nvPr/>
        </p:nvPicPr>
        <p:blipFill rotWithShape="1">
          <a:blip r:embed="rId3">
            <a:extLst>
              <a:ext uri="{28A0092B-C50C-407E-A947-70E740481C1C}">
                <a14:useLocalDpi xmlns:a14="http://schemas.microsoft.com/office/drawing/2010/main" val="0"/>
              </a:ext>
            </a:extLst>
          </a:blip>
          <a:srcRect l="5587" r="13089"/>
          <a:stretch/>
        </p:blipFill>
        <p:spPr>
          <a:xfrm>
            <a:off x="6186196" y="1174491"/>
            <a:ext cx="4889242" cy="45090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757762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and Indian War</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900" dirty="0"/>
              <a:t>Washington did not manage to expel the French on his expedition to Fort </a:t>
            </a:r>
            <a:r>
              <a:rPr lang="en-US" sz="900" dirty="0" err="1"/>
              <a:t>LeBoeuf</a:t>
            </a:r>
            <a:r>
              <a:rPr lang="en-US" sz="900" dirty="0"/>
              <a:t>.</a:t>
            </a:r>
          </a:p>
          <a:p>
            <a:pPr marL="285750" indent="-285750">
              <a:buFont typeface="Arial" panose="020B0604020202020204" pitchFamily="34" charset="0"/>
              <a:buChar char="•"/>
            </a:pPr>
            <a:r>
              <a:rPr lang="en-US" sz="900" dirty="0"/>
              <a:t> His lack of a formal military education revealed itself in several tactical blunders during the War's early years. </a:t>
            </a:r>
          </a:p>
          <a:p>
            <a:pPr marL="285750" indent="-285750">
              <a:buFont typeface="Arial" panose="020B0604020202020204" pitchFamily="34" charset="0"/>
              <a:buChar char="•"/>
            </a:pPr>
            <a:r>
              <a:rPr lang="en-US" sz="900" dirty="0"/>
              <a:t>Washington's most infamous mistake took place in July of 1754 following the Battle of Fort Necessity, where his surrender unwittingly included an admission that British troops had assassinated a French officer.</a:t>
            </a:r>
          </a:p>
          <a:p>
            <a:pPr marL="285750" indent="-285750">
              <a:buFont typeface="Arial" panose="020B0604020202020204" pitchFamily="34" charset="0"/>
              <a:buChar char="•"/>
            </a:pPr>
            <a:r>
              <a:rPr lang="en-US" sz="900" dirty="0"/>
              <a:t> While these events prompted Washington to resign his commission from the Virginia militia, his errors gained the attention of officials in London, who shortly after dispatched two regiments to North America under the command of Major General Edward Braddock.</a:t>
            </a:r>
          </a:p>
          <a:p>
            <a:pPr marL="285750" indent="-285750">
              <a:buFont typeface="Arial" panose="020B0604020202020204" pitchFamily="34" charset="0"/>
              <a:buChar char="•"/>
            </a:pPr>
            <a:r>
              <a:rPr lang="en-US" sz="900" dirty="0"/>
              <a:t>Furthermore, the publication of Washington's journals from the LeBeouf expedition, titled The Journal of Major George Washington, illuminated the importance of controlling the Ohio Valley and the necessity of this region in securing Britain's North American Empire. </a:t>
            </a:r>
          </a:p>
          <a:p>
            <a:pPr marL="285750" indent="-285750">
              <a:buFont typeface="Arial" panose="020B0604020202020204" pitchFamily="34" charset="0"/>
              <a:buChar char="•"/>
            </a:pPr>
            <a:r>
              <a:rPr lang="en-US" sz="900" dirty="0"/>
              <a:t>This account convinced governmental officials that military force was necessary to remove the French from the Western frontier and gained Washington's acclaim on both sides of the Atlantic. </a:t>
            </a:r>
          </a:p>
          <a:p>
            <a:pPr marL="285750" indent="-285750">
              <a:buFont typeface="Arial" panose="020B0604020202020204" pitchFamily="34" charset="0"/>
              <a:buChar char="•"/>
            </a:pPr>
            <a:r>
              <a:rPr lang="en-US" sz="900" dirty="0"/>
              <a:t>This notoriety prompted Washington to return to military service in 1755 as an aide-de-camp for Braddock's summer expedition to Fort Duquesne. </a:t>
            </a:r>
          </a:p>
          <a:p>
            <a:pPr marL="285750" indent="-285750">
              <a:buFont typeface="Arial" panose="020B0604020202020204" pitchFamily="34" charset="0"/>
              <a:buChar char="•"/>
            </a:pPr>
            <a:r>
              <a:rPr lang="en-US" sz="900" dirty="0"/>
              <a:t>Though this mission ended in defeat at the Battle of the Monongahela, his distinguished services earned Washington a promotion to Commander in Chief of the Virginia Militia Forces, a post he held until his resignation in 1758.</a:t>
            </a:r>
          </a:p>
        </p:txBody>
      </p:sp>
      <p:pic>
        <p:nvPicPr>
          <p:cNvPr id="5" name="Picture 4" descr="A picture containing text, outdoor, tree, group&#10;&#10;Description automatically generated">
            <a:extLst>
              <a:ext uri="{FF2B5EF4-FFF2-40B4-BE49-F238E27FC236}">
                <a16:creationId xmlns:a16="http://schemas.microsoft.com/office/drawing/2014/main" id="{99AAD35B-05B2-46BF-A23B-FE422826650A}"/>
              </a:ext>
            </a:extLst>
          </p:cNvPr>
          <p:cNvPicPr>
            <a:picLocks noChangeAspect="1"/>
          </p:cNvPicPr>
          <p:nvPr/>
        </p:nvPicPr>
        <p:blipFill rotWithShape="1">
          <a:blip r:embed="rId3">
            <a:extLst>
              <a:ext uri="{28A0092B-C50C-407E-A947-70E740481C1C}">
                <a14:useLocalDpi xmlns:a14="http://schemas.microsoft.com/office/drawing/2010/main" val="0"/>
              </a:ext>
            </a:extLst>
          </a:blip>
          <a:srcRect l="34964" t="30000"/>
          <a:stretch/>
        </p:blipFill>
        <p:spPr>
          <a:xfrm>
            <a:off x="6511057" y="947057"/>
            <a:ext cx="4460187" cy="48006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37420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and Indian War</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900" dirty="0"/>
              <a:t>Weak leadership and disagreements within the British army plagued Washington's military tenure in the two years following the Braddock expedition. </a:t>
            </a:r>
          </a:p>
          <a:p>
            <a:pPr marL="285750" indent="-285750">
              <a:buFont typeface="Arial" panose="020B0604020202020204" pitchFamily="34" charset="0"/>
              <a:buChar char="•"/>
            </a:pPr>
            <a:r>
              <a:rPr lang="en-US" sz="900" dirty="0"/>
              <a:t>Proposals to attack forts in Canada, were dismissed by colonial governors, who often voiced concerns over their commanders' collective lack of active military experience, particularly when compared to their French counterparts.</a:t>
            </a:r>
          </a:p>
          <a:p>
            <a:pPr marL="285750" indent="-285750">
              <a:buFont typeface="Arial" panose="020B0604020202020204" pitchFamily="34" charset="0"/>
              <a:buChar char="•"/>
            </a:pPr>
            <a:r>
              <a:rPr lang="en-US" sz="900" dirty="0"/>
              <a:t> Between 1755 and 1757, these disputes allowed French forces and their Indian allies to capture numerous British forts in New York and Pennsylvania while wreaking havoc in the Southern backcountry.</a:t>
            </a:r>
          </a:p>
          <a:p>
            <a:pPr marL="285750" indent="-285750">
              <a:buFont typeface="Arial" panose="020B0604020202020204" pitchFamily="34" charset="0"/>
              <a:buChar char="•"/>
            </a:pPr>
            <a:r>
              <a:rPr lang="en-US" sz="900" dirty="0"/>
              <a:t> Upon taking office in 1757, Secretary of State William Pitt assumed control over British military operations, developing a plan to reinvigorate the North American war effort.</a:t>
            </a:r>
          </a:p>
          <a:p>
            <a:pPr marL="285750" indent="-285750">
              <a:buFont typeface="Arial" panose="020B0604020202020204" pitchFamily="34" charset="0"/>
              <a:buChar char="•"/>
            </a:pPr>
            <a:r>
              <a:rPr lang="en-US" sz="900" dirty="0"/>
              <a:t> Pitt's strategy called for the British to finance Prussia's army's expansion, increasing hostilities in Europe and diverting French attention from the colonies.  </a:t>
            </a:r>
          </a:p>
          <a:p>
            <a:pPr marL="285750" indent="-285750">
              <a:buFont typeface="Arial" panose="020B0604020202020204" pitchFamily="34" charset="0"/>
              <a:buChar char="•"/>
            </a:pPr>
            <a:r>
              <a:rPr lang="en-US" sz="900" dirty="0"/>
              <a:t>By weakening France's military effort in the territories and bolstering the number of regular soldiers fighting in North America, the British regained control of the War by 1759, swaying many Indigenous groups from their French allegiances and capturing most of the vital outposts protecting Canada.</a:t>
            </a:r>
          </a:p>
          <a:p>
            <a:pPr marL="285750" indent="-285750">
              <a:buFont typeface="Arial" panose="020B0604020202020204" pitchFamily="34" charset="0"/>
              <a:buChar char="•"/>
            </a:pPr>
            <a:r>
              <a:rPr lang="en-US" sz="900" dirty="0"/>
              <a:t>Furthermore, between 1760 and 1762, the British Empire seized nearly every French territory in the Caribbean, adding Cuba in August of 1762 following Spain's official declaration of War.</a:t>
            </a:r>
          </a:p>
        </p:txBody>
      </p:sp>
      <p:pic>
        <p:nvPicPr>
          <p:cNvPr id="5" name="Picture 4" descr="A picture containing text&#10;&#10;Description automatically generated">
            <a:extLst>
              <a:ext uri="{FF2B5EF4-FFF2-40B4-BE49-F238E27FC236}">
                <a16:creationId xmlns:a16="http://schemas.microsoft.com/office/drawing/2014/main" id="{D79F7A03-D68E-46D2-849D-141744A1A7A6}"/>
              </a:ext>
            </a:extLst>
          </p:cNvPr>
          <p:cNvPicPr>
            <a:picLocks noChangeAspect="1"/>
          </p:cNvPicPr>
          <p:nvPr/>
        </p:nvPicPr>
        <p:blipFill rotWithShape="1">
          <a:blip r:embed="rId3">
            <a:extLst>
              <a:ext uri="{28A0092B-C50C-407E-A947-70E740481C1C}">
                <a14:useLocalDpi xmlns:a14="http://schemas.microsoft.com/office/drawing/2010/main" val="0"/>
              </a:ext>
            </a:extLst>
          </a:blip>
          <a:srcRect l="-5506" t="-2432" r="20103" b="2432"/>
          <a:stretch/>
        </p:blipFill>
        <p:spPr>
          <a:xfrm>
            <a:off x="5611813" y="1184988"/>
            <a:ext cx="5668280" cy="431631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187159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and Indian War</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900" dirty="0"/>
              <a:t> Faced with imminent defeat, France and her allies agreed to negotiations with the British, signing the Treaty of Paris on February 10, 1763. </a:t>
            </a:r>
          </a:p>
          <a:p>
            <a:pPr marL="285750" indent="-285750">
              <a:buFont typeface="Arial" panose="020B0604020202020204" pitchFamily="34" charset="0"/>
              <a:buChar char="•"/>
            </a:pPr>
            <a:r>
              <a:rPr lang="en-US" sz="900" dirty="0"/>
              <a:t>By the conditions of the treaty, France ceded all North American land claims east of the Mississippi River to Great Britain and a few her West Indian islands and Canada. Spain, France's ally by the Family Compact, received trans-Mississippi Louisiana and control over New Orleans.</a:t>
            </a:r>
          </a:p>
          <a:p>
            <a:pPr marL="285750" indent="-285750">
              <a:buFont typeface="Arial" panose="020B0604020202020204" pitchFamily="34" charset="0"/>
              <a:buChar char="•"/>
            </a:pPr>
            <a:r>
              <a:rPr lang="en-US" sz="900" dirty="0"/>
              <a:t> In turn, the Spanish ceded Florida to Great Britain in return for Cuba, which the British had seized in June of the previous year. </a:t>
            </a:r>
          </a:p>
          <a:p>
            <a:pPr marL="285750" indent="-285750">
              <a:buFont typeface="Arial" panose="020B0604020202020204" pitchFamily="34" charset="0"/>
              <a:buChar char="•"/>
            </a:pPr>
            <a:r>
              <a:rPr lang="en-US" sz="900" dirty="0"/>
              <a:t>While these territorial shifts put the whole of eastern North America under British control, much of the populace criticized the terms of the treaty. </a:t>
            </a:r>
          </a:p>
          <a:p>
            <a:pPr marL="285750" indent="-285750">
              <a:buFont typeface="Arial" panose="020B0604020202020204" pitchFamily="34" charset="0"/>
              <a:buChar char="•"/>
            </a:pPr>
            <a:r>
              <a:rPr lang="en-US" sz="900" dirty="0"/>
              <a:t>Objectors argued that by restoring to France the valuable sugar islands of Martinique, St. Lucia, and Guadeloupe, Britain had allowed her to recover, rebuild, and potentially emerge as a military threat in the future. </a:t>
            </a:r>
          </a:p>
          <a:p>
            <a:pPr marL="285750" indent="-285750">
              <a:buFont typeface="Arial" panose="020B0604020202020204" pitchFamily="34" charset="0"/>
              <a:buChar char="•"/>
            </a:pPr>
            <a:r>
              <a:rPr lang="en-US" sz="900" dirty="0"/>
              <a:t>However, supporters praised Britain's treaty negotiations, declaring her Empire in North America to be secure and complete finally.</a:t>
            </a:r>
          </a:p>
          <a:p>
            <a:pPr marL="285750" indent="-285750">
              <a:buFont typeface="Arial" panose="020B0604020202020204" pitchFamily="34" charset="0"/>
              <a:buChar char="•"/>
            </a:pPr>
            <a:r>
              <a:rPr lang="en-US" sz="900" dirty="0"/>
              <a:t>Britain's extensive territorial gains often overshadow the complicated legacies and consequences of the French and Indian War. </a:t>
            </a:r>
          </a:p>
          <a:p>
            <a:pPr marL="285750" indent="-285750">
              <a:buFont typeface="Arial" panose="020B0604020202020204" pitchFamily="34" charset="0"/>
              <a:buChar char="•"/>
            </a:pPr>
            <a:r>
              <a:rPr lang="en-US" sz="900" dirty="0"/>
              <a:t>These geographic shifts triggered an era of social and political change that estranged the Crown from much of her colonial citizenry.</a:t>
            </a:r>
          </a:p>
          <a:p>
            <a:pPr marL="285750" indent="-285750">
              <a:buFont typeface="Arial" panose="020B0604020202020204" pitchFamily="34" charset="0"/>
              <a:buChar char="•"/>
            </a:pPr>
            <a:r>
              <a:rPr lang="en-US" sz="900" dirty="0"/>
              <a:t> The British had amassed a substantial amount of debt in fighting the War and consequently implemented several taxation measures upon the colonies to alleviate the Empire's financial burden. </a:t>
            </a:r>
          </a:p>
        </p:txBody>
      </p:sp>
      <p:pic>
        <p:nvPicPr>
          <p:cNvPr id="5" name="Picture 4" descr="A picture containing text, group, posing, painting&#10;&#10;Description automatically generated">
            <a:extLst>
              <a:ext uri="{FF2B5EF4-FFF2-40B4-BE49-F238E27FC236}">
                <a16:creationId xmlns:a16="http://schemas.microsoft.com/office/drawing/2014/main" id="{A5BAC48F-FEBD-44D6-823D-880851E777B1}"/>
              </a:ext>
            </a:extLst>
          </p:cNvPr>
          <p:cNvPicPr>
            <a:picLocks noChangeAspect="1"/>
          </p:cNvPicPr>
          <p:nvPr/>
        </p:nvPicPr>
        <p:blipFill rotWithShape="1">
          <a:blip r:embed="rId3">
            <a:extLst>
              <a:ext uri="{28A0092B-C50C-407E-A947-70E740481C1C}">
                <a14:useLocalDpi xmlns:a14="http://schemas.microsoft.com/office/drawing/2010/main" val="0"/>
              </a:ext>
            </a:extLst>
          </a:blip>
          <a:srcRect l="28479"/>
          <a:stretch/>
        </p:blipFill>
        <p:spPr>
          <a:xfrm>
            <a:off x="6195396" y="1118585"/>
            <a:ext cx="4866020" cy="46208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14552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and Indian War</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These parliamentary taxes, including the Stamp Act and the Townshend Acts, incited protests throughout North America and lead many colonials to assert that the British Empire threatened their fundamental rights and liberties. </a:t>
            </a:r>
          </a:p>
          <a:p>
            <a:pPr marL="285750" indent="-285750">
              <a:buFont typeface="Arial" panose="020B0604020202020204" pitchFamily="34" charset="0"/>
              <a:buChar char="•"/>
            </a:pPr>
            <a:r>
              <a:rPr lang="en-US" sz="900" dirty="0"/>
              <a:t>Accompanied by discontent over the Proclamation Line of 1763 and changes made to the management of Indian affairs, tensions between colonists and the Crown evolved into outright acts of opposition and rebellion. </a:t>
            </a:r>
          </a:p>
          <a:p>
            <a:pPr marL="285750" indent="-285750">
              <a:buFont typeface="Arial" panose="020B0604020202020204" pitchFamily="34" charset="0"/>
              <a:buChar char="•"/>
            </a:pPr>
            <a:r>
              <a:rPr lang="en-US" sz="900" dirty="0"/>
              <a:t>For the continent's Native populations, French removal altered carefully crafted diplomatic practices, particularly the balance-of-power strategy that had come to define Indigenous-European political relations over the eighteenth century. </a:t>
            </a:r>
          </a:p>
          <a:p>
            <a:pPr marL="285750" indent="-285750">
              <a:buFont typeface="Arial" panose="020B0604020202020204" pitchFamily="34" charset="0"/>
              <a:buChar char="•"/>
            </a:pPr>
            <a:r>
              <a:rPr lang="en-US" sz="900" dirty="0"/>
              <a:t>The British-French rivalry had previously provided North American Indians with opportunities to play European nations off and control cross-cultural trade relationships. </a:t>
            </a:r>
          </a:p>
          <a:p>
            <a:pPr marL="285750" indent="-285750">
              <a:buFont typeface="Arial" panose="020B0604020202020204" pitchFamily="34" charset="0"/>
              <a:buChar char="•"/>
            </a:pPr>
            <a:r>
              <a:rPr lang="en-US" sz="900" dirty="0"/>
              <a:t>However, to limit Native autonomy and increase Indigenous dependence following the Treaty of Paris, the British government used their nearly unchallenged control over North American trade to force Native land cessions and adherence to British governmental interests. </a:t>
            </a:r>
          </a:p>
          <a:p>
            <a:pPr marL="285750" indent="-285750">
              <a:buFont typeface="Arial" panose="020B0604020202020204" pitchFamily="34" charset="0"/>
              <a:buChar char="•"/>
            </a:pPr>
            <a:r>
              <a:rPr lang="en-US" sz="900" dirty="0"/>
              <a:t>Such measures eroded relations between the two groups, leading to an alarming increase in Anglo-Indian violence following 1763.</a:t>
            </a:r>
          </a:p>
        </p:txBody>
      </p:sp>
      <p:pic>
        <p:nvPicPr>
          <p:cNvPr id="5" name="Picture 4" descr="A picture containing text&#10;&#10;Description automatically generated">
            <a:extLst>
              <a:ext uri="{FF2B5EF4-FFF2-40B4-BE49-F238E27FC236}">
                <a16:creationId xmlns:a16="http://schemas.microsoft.com/office/drawing/2014/main" id="{2F7CFC72-3A07-45E8-B218-7F070F481BEA}"/>
              </a:ext>
            </a:extLst>
          </p:cNvPr>
          <p:cNvPicPr>
            <a:picLocks noChangeAspect="1"/>
          </p:cNvPicPr>
          <p:nvPr/>
        </p:nvPicPr>
        <p:blipFill rotWithShape="1">
          <a:blip r:embed="rId3">
            <a:extLst>
              <a:ext uri="{28A0092B-C50C-407E-A947-70E740481C1C}">
                <a14:useLocalDpi xmlns:a14="http://schemas.microsoft.com/office/drawing/2010/main" val="0"/>
              </a:ext>
            </a:extLst>
          </a:blip>
          <a:srcRect l="32454" r="12680"/>
          <a:stretch/>
        </p:blipFill>
        <p:spPr>
          <a:xfrm>
            <a:off x="6326155" y="1320199"/>
            <a:ext cx="4935157" cy="449747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176792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French and Indian War</a:t>
            </a:r>
            <a:br>
              <a:rPr lang="en-US" dirty="0">
                <a:solidFill>
                  <a:schemeClr val="bg1"/>
                </a:solidFill>
              </a:rPr>
            </a:br>
            <a:r>
              <a:rPr lang="en-US" dirty="0">
                <a:solidFill>
                  <a:schemeClr val="bg1"/>
                </a:solidFill>
              </a:rPr>
              <a:t>(1754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Washington's service in the Virginia Militia during the French and Indian War provided him with an invaluable education in leadership and military strategy, lessons he relied on the American Revolution. </a:t>
            </a:r>
          </a:p>
          <a:p>
            <a:pPr marL="285750" indent="-285750">
              <a:buFont typeface="Arial" panose="020B0604020202020204" pitchFamily="34" charset="0"/>
              <a:buChar char="•"/>
            </a:pPr>
            <a:r>
              <a:rPr lang="en-US" sz="900" dirty="0"/>
              <a:t>However, Washington's French and Indian War experience did more than teaching the future President about commanding troops; it reshaped his way of thinking about Britain and her colonies' relationship. </a:t>
            </a:r>
          </a:p>
          <a:p>
            <a:pPr marL="285750" indent="-285750">
              <a:buFont typeface="Arial" panose="020B0604020202020204" pitchFamily="34" charset="0"/>
              <a:buChar char="•"/>
            </a:pPr>
            <a:r>
              <a:rPr lang="en-US" sz="900" dirty="0"/>
              <a:t>Washington had dedicated his career in the Virginia Militia toward achieving an equal commission in the British Army. </a:t>
            </a:r>
          </a:p>
          <a:p>
            <a:pPr marL="285750" indent="-285750">
              <a:buFont typeface="Arial" panose="020B0604020202020204" pitchFamily="34" charset="0"/>
              <a:buChar char="•"/>
            </a:pPr>
            <a:r>
              <a:rPr lang="en-US" sz="900" dirty="0"/>
              <a:t>This aspiration never came to fruition by the time of his resignation in 1758.</a:t>
            </a:r>
          </a:p>
          <a:p>
            <a:pPr marL="285750" indent="-285750">
              <a:buFont typeface="Arial" panose="020B0604020202020204" pitchFamily="34" charset="0"/>
              <a:buChar char="•"/>
            </a:pPr>
            <a:r>
              <a:rPr lang="en-US" sz="900" dirty="0"/>
              <a:t> Washington's military experience led him to believe that his commission rejection was not due to a lack of capability but because the British Armed Forces regarded colonial militia men as inferior.</a:t>
            </a:r>
          </a:p>
          <a:p>
            <a:pPr marL="285750" indent="-285750">
              <a:buFont typeface="Arial" panose="020B0604020202020204" pitchFamily="34" charset="0"/>
              <a:buChar char="•"/>
            </a:pPr>
            <a:r>
              <a:rPr lang="en-US" sz="900" dirty="0"/>
              <a:t> Like many of his Virginia counterparts, Washington's political and economic beliefs continued to clash with Crown policies throughout the 1760s, particularly following the Proclamation Line's establishment. </a:t>
            </a:r>
          </a:p>
          <a:p>
            <a:pPr marL="285750" indent="-285750">
              <a:buFont typeface="Arial" panose="020B0604020202020204" pitchFamily="34" charset="0"/>
              <a:buChar char="•"/>
            </a:pPr>
            <a:r>
              <a:rPr lang="en-US" sz="900" dirty="0"/>
              <a:t>His French and Indian War experience reveals the early stages of ideological divergence between specific groups of colonials and the mother country. </a:t>
            </a:r>
          </a:p>
          <a:p>
            <a:pPr marL="285750" indent="-285750">
              <a:buFont typeface="Arial" panose="020B0604020202020204" pitchFamily="34" charset="0"/>
              <a:buChar char="•"/>
            </a:pPr>
            <a:r>
              <a:rPr lang="en-US" sz="900" dirty="0"/>
              <a:t>This division ultimately leads to the outbreak of the American Revolution.</a:t>
            </a:r>
          </a:p>
        </p:txBody>
      </p:sp>
      <p:pic>
        <p:nvPicPr>
          <p:cNvPr id="5" name="Picture 4" descr="A picture containing text, horse, outdoor, riding&#10;&#10;Description automatically generated">
            <a:extLst>
              <a:ext uri="{FF2B5EF4-FFF2-40B4-BE49-F238E27FC236}">
                <a16:creationId xmlns:a16="http://schemas.microsoft.com/office/drawing/2014/main" id="{D2A6BFC2-72F4-4721-A8CA-331A438A9134}"/>
              </a:ext>
            </a:extLst>
          </p:cNvPr>
          <p:cNvPicPr>
            <a:picLocks noChangeAspect="1"/>
          </p:cNvPicPr>
          <p:nvPr/>
        </p:nvPicPr>
        <p:blipFill rotWithShape="1">
          <a:blip r:embed="rId3">
            <a:extLst>
              <a:ext uri="{28A0092B-C50C-407E-A947-70E740481C1C}">
                <a14:useLocalDpi xmlns:a14="http://schemas.microsoft.com/office/drawing/2010/main" val="0"/>
              </a:ext>
            </a:extLst>
          </a:blip>
          <a:srcRect l="37592"/>
          <a:stretch/>
        </p:blipFill>
        <p:spPr>
          <a:xfrm>
            <a:off x="6391469" y="963613"/>
            <a:ext cx="4755502" cy="49053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237244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Fort Michilimackinac</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On a June day in 1763, the commandant of Fort Michilimackinac was invited to watch a game of </a:t>
            </a:r>
            <a:r>
              <a:rPr lang="en-US" sz="900" dirty="0" err="1"/>
              <a:t>baggatiway</a:t>
            </a:r>
            <a:r>
              <a:rPr lang="en-US" sz="900" dirty="0"/>
              <a:t> between the Ojibwe and Sauk. </a:t>
            </a:r>
          </a:p>
          <a:p>
            <a:pPr marL="285750" indent="-285750">
              <a:buFont typeface="Arial" panose="020B0604020202020204" pitchFamily="34" charset="0"/>
              <a:buChar char="•"/>
            </a:pPr>
            <a:r>
              <a:rPr lang="en-US" sz="900" dirty="0"/>
              <a:t>On a late spring day on the Straits of Mackinac, British Major George Etherington, commandant of Fort Michilimackinac, relaxed at the sidelines of a rousing game of </a:t>
            </a:r>
            <a:r>
              <a:rPr lang="en-US" sz="900" dirty="0" err="1"/>
              <a:t>baggatiway</a:t>
            </a:r>
            <a:r>
              <a:rPr lang="en-US" sz="900" dirty="0"/>
              <a:t> (similar to lacrosse) outside the fort, the major should have seen the danger signs in this Ojibwe versus Sauk contest.</a:t>
            </a:r>
          </a:p>
          <a:p>
            <a:pPr marL="285750" indent="-285750">
              <a:buFont typeface="Arial" panose="020B0604020202020204" pitchFamily="34" charset="0"/>
              <a:buChar char="•"/>
            </a:pPr>
            <a:r>
              <a:rPr lang="en-US" sz="900" dirty="0"/>
              <a:t>He'd even served in the just-ending French and Indian War, in which the English had gained control of North America from the French—a victory that had put this previously French fort in Etherington's care. </a:t>
            </a:r>
          </a:p>
          <a:p>
            <a:pPr marL="285750" indent="-285750">
              <a:buFont typeface="Arial" panose="020B0604020202020204" pitchFamily="34" charset="0"/>
              <a:buChar char="•"/>
            </a:pPr>
            <a:r>
              <a:rPr lang="en-US" sz="900" dirty="0"/>
              <a:t>Though well-armed, his garrison of 35 or so soldiers was vastly outnumbered by the hundreds of Indians encamped around it, there to exchange furs for wares—steel tomahawks and knives included—from French Canadian traders. </a:t>
            </a:r>
          </a:p>
          <a:p>
            <a:pPr marL="285750" indent="-285750">
              <a:buFont typeface="Arial" panose="020B0604020202020204" pitchFamily="34" charset="0"/>
              <a:buChar char="•"/>
            </a:pPr>
            <a:r>
              <a:rPr lang="en-US" sz="900" dirty="0"/>
              <a:t>Many French Canadians who lived at the fort warned him that the Indians were planning an uprising. He threatened to have the next person who spread similar gossip locked up down at Fort Detroit.</a:t>
            </a:r>
          </a:p>
          <a:p>
            <a:pPr marL="285750" indent="-285750">
              <a:buFont typeface="Arial" panose="020B0604020202020204" pitchFamily="34" charset="0"/>
              <a:buChar char="•"/>
            </a:pPr>
            <a:r>
              <a:rPr lang="en-US" sz="900" dirty="0"/>
              <a:t> The unwitting Etherington had not yet heard that Fort Detroit was under siege, attacked several weeks before by a coalition of tribes led by Pontiac, the Odawa chief. </a:t>
            </a:r>
          </a:p>
          <a:p>
            <a:pPr marL="285750" indent="-285750">
              <a:buFont typeface="Arial" panose="020B0604020202020204" pitchFamily="34" charset="0"/>
              <a:buChar char="•"/>
            </a:pPr>
            <a:r>
              <a:rPr lang="en-US" sz="900" dirty="0"/>
              <a:t>Foreseeing that English domination spelled the end of his people's lifestyle, Pontiac had just begun his famous rebellion.</a:t>
            </a:r>
          </a:p>
        </p:txBody>
      </p:sp>
      <p:pic>
        <p:nvPicPr>
          <p:cNvPr id="5" name="Picture 4" descr="A painting of a group of people fighting in front of a building&#10;&#10;Description automatically generated with low confidence">
            <a:extLst>
              <a:ext uri="{FF2B5EF4-FFF2-40B4-BE49-F238E27FC236}">
                <a16:creationId xmlns:a16="http://schemas.microsoft.com/office/drawing/2014/main" id="{5BBED768-7205-4652-A106-8A85D58D7DF5}"/>
              </a:ext>
            </a:extLst>
          </p:cNvPr>
          <p:cNvPicPr>
            <a:picLocks noChangeAspect="1"/>
          </p:cNvPicPr>
          <p:nvPr/>
        </p:nvPicPr>
        <p:blipFill rotWithShape="1">
          <a:blip r:embed="rId3">
            <a:extLst>
              <a:ext uri="{28A0092B-C50C-407E-A947-70E740481C1C}">
                <a14:useLocalDpi xmlns:a14="http://schemas.microsoft.com/office/drawing/2010/main" val="0"/>
              </a:ext>
            </a:extLst>
          </a:blip>
          <a:srcRect t="18640" r="-1041" b="22041"/>
          <a:stretch/>
        </p:blipFill>
        <p:spPr>
          <a:xfrm>
            <a:off x="6296189" y="1306285"/>
            <a:ext cx="4807239" cy="40681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320556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Fort Michilimackinac</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Oblivious to all the foreshadowing, when the Ojibwe invited him and his soldiers to watch their match outside the fort, a game they said was in celebration of the King's birthday, Etherington accepted. </a:t>
            </a:r>
          </a:p>
          <a:p>
            <a:pPr marL="285750" indent="-285750">
              <a:buFont typeface="Arial" panose="020B0604020202020204" pitchFamily="34" charset="0"/>
              <a:buChar char="•"/>
            </a:pPr>
            <a:r>
              <a:rPr lang="en-US" sz="1000" dirty="0"/>
              <a:t>He then gathered most of the garrison to watch with him.</a:t>
            </a:r>
          </a:p>
          <a:p>
            <a:pPr marL="285750" indent="-285750">
              <a:buFont typeface="Arial" panose="020B0604020202020204" pitchFamily="34" charset="0"/>
              <a:buChar char="•"/>
            </a:pPr>
            <a:r>
              <a:rPr lang="en-US" sz="1000" dirty="0"/>
              <a:t> According to the major's accounts written later, they left the gates open and their weapons back in the fort. </a:t>
            </a:r>
          </a:p>
          <a:p>
            <a:pPr marL="285750" indent="-285750">
              <a:buFont typeface="Arial" panose="020B0604020202020204" pitchFamily="34" charset="0"/>
              <a:buChar char="•"/>
            </a:pPr>
            <a:r>
              <a:rPr lang="en-US" sz="1000" dirty="0"/>
              <a:t>Etherington cheered for the Ojibwe along with the two chiefs of that tribe.</a:t>
            </a:r>
          </a:p>
          <a:p>
            <a:pPr marL="285750" indent="-285750">
              <a:buFont typeface="Arial" panose="020B0604020202020204" pitchFamily="34" charset="0"/>
              <a:buChar char="•"/>
            </a:pPr>
            <a:r>
              <a:rPr lang="en-US" sz="1000" dirty="0"/>
              <a:t>With some 500 players, the game must have looked more like a battle.</a:t>
            </a:r>
          </a:p>
          <a:p>
            <a:pPr marL="285750" indent="-285750">
              <a:buFont typeface="Arial" panose="020B0604020202020204" pitchFamily="34" charset="0"/>
              <a:buChar char="•"/>
            </a:pPr>
            <a:r>
              <a:rPr lang="en-US" sz="1000" dirty="0"/>
              <a:t>Etherington barely noticed the Indian women lingering at the fort gates, wrapped tightly in bulky blankets as if the day was cold and not June 2, 1763.</a:t>
            </a:r>
          </a:p>
          <a:p>
            <a:pPr marL="285750" indent="-285750">
              <a:buFont typeface="Arial" panose="020B0604020202020204" pitchFamily="34" charset="0"/>
              <a:buChar char="•"/>
            </a:pPr>
            <a:r>
              <a:rPr lang="en-US" sz="1000" dirty="0"/>
              <a:t> A frenzy chased the ball as it fell at the mouth of the open gate. The women opening their blankets and handing off knives and tomahawks to the athletes-turned-warriors.</a:t>
            </a:r>
          </a:p>
          <a:p>
            <a:pPr marL="285750" indent="-285750">
              <a:buFont typeface="Arial" panose="020B0604020202020204" pitchFamily="34" charset="0"/>
              <a:buChar char="•"/>
            </a:pPr>
            <a:r>
              <a:rPr lang="en-US" sz="1000" dirty="0"/>
              <a:t>  Etherington and his lieutenant, whisked off to the woods—as the other fort officer was killed.</a:t>
            </a:r>
          </a:p>
        </p:txBody>
      </p:sp>
      <p:pic>
        <p:nvPicPr>
          <p:cNvPr id="5" name="Picture 4" descr="A group of people playing volleyball&#10;&#10;Description automatically generated with low confidence">
            <a:extLst>
              <a:ext uri="{FF2B5EF4-FFF2-40B4-BE49-F238E27FC236}">
                <a16:creationId xmlns:a16="http://schemas.microsoft.com/office/drawing/2014/main" id="{2465105C-E4B3-4177-8FF8-1826BA619E46}"/>
              </a:ext>
            </a:extLst>
          </p:cNvPr>
          <p:cNvPicPr>
            <a:picLocks noChangeAspect="1"/>
          </p:cNvPicPr>
          <p:nvPr/>
        </p:nvPicPr>
        <p:blipFill rotWithShape="1">
          <a:blip r:embed="rId3">
            <a:extLst>
              <a:ext uri="{28A0092B-C50C-407E-A947-70E740481C1C}">
                <a14:useLocalDpi xmlns:a14="http://schemas.microsoft.com/office/drawing/2010/main" val="0"/>
              </a:ext>
            </a:extLst>
          </a:blip>
          <a:srcRect l="15008" r="14397" b="4923"/>
          <a:stretch/>
        </p:blipFill>
        <p:spPr>
          <a:xfrm>
            <a:off x="6096000" y="1182721"/>
            <a:ext cx="5063412" cy="46862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398995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Fort Michilimackinac</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Survivors observed that the Indians were killing only English and sparing the French Canadians. </a:t>
            </a:r>
          </a:p>
          <a:p>
            <a:pPr marL="285750" indent="-285750">
              <a:buFont typeface="Arial" panose="020B0604020202020204" pitchFamily="34" charset="0"/>
              <a:buChar char="•"/>
            </a:pPr>
            <a:r>
              <a:rPr lang="en-US" sz="900" dirty="0"/>
              <a:t>at least 27 Englishmen were killed in the attack and its aftermath, and another dozen or so were still held captive.</a:t>
            </a:r>
          </a:p>
          <a:p>
            <a:pPr marL="285750" indent="-285750">
              <a:buFont typeface="Arial" panose="020B0604020202020204" pitchFamily="34" charset="0"/>
              <a:buChar char="•"/>
            </a:pPr>
            <a:r>
              <a:rPr lang="en-US" sz="900" dirty="0"/>
              <a:t>Among the captured was Etherington, who had been stripped and locked in the fort. When the Odawa, they allowed Etherington to send an Odawa canoe-courier, a plea for help to James </a:t>
            </a:r>
            <a:r>
              <a:rPr lang="en-US" sz="900" dirty="0" err="1"/>
              <a:t>Gorrell</a:t>
            </a:r>
            <a:r>
              <a:rPr lang="en-US" sz="900" dirty="0"/>
              <a:t>, commandant at the fort at what is now Green Bay, Wisconsin. </a:t>
            </a:r>
          </a:p>
          <a:p>
            <a:pPr marL="285750" indent="-285750">
              <a:buFont typeface="Arial" panose="020B0604020202020204" pitchFamily="34" charset="0"/>
              <a:buChar char="•"/>
            </a:pPr>
            <a:r>
              <a:rPr lang="en-US" sz="900" dirty="0"/>
              <a:t>The Odawa cooperation with Etherington was probably calculated that a major would bring an excellent ransom.</a:t>
            </a:r>
          </a:p>
          <a:p>
            <a:pPr marL="285750" indent="-285750">
              <a:buFont typeface="Arial" panose="020B0604020202020204" pitchFamily="34" charset="0"/>
              <a:buChar char="•"/>
            </a:pPr>
            <a:r>
              <a:rPr lang="en-US" sz="900" dirty="0"/>
              <a:t>By mid-July, Etherington, and the other prisoners were headed for Montreal, escorted by a brigade of Odawa.</a:t>
            </a:r>
          </a:p>
          <a:p>
            <a:pPr marL="285750" indent="-285750">
              <a:buFont typeface="Arial" panose="020B0604020202020204" pitchFamily="34" charset="0"/>
              <a:buChar char="•"/>
            </a:pPr>
            <a:r>
              <a:rPr lang="en-US" sz="900" dirty="0"/>
              <a:t>After their departure, Fort Michilimackinac emptied except for a handful of French traders. </a:t>
            </a:r>
          </a:p>
          <a:p>
            <a:pPr marL="285750" indent="-285750">
              <a:buFont typeface="Arial" panose="020B0604020202020204" pitchFamily="34" charset="0"/>
              <a:buChar char="•"/>
            </a:pPr>
            <a:r>
              <a:rPr lang="en-US" sz="900" dirty="0"/>
              <a:t>The Indians had dissolved into the Northwoods, both to head to their winter hunting grounds and to hide from British retribution.</a:t>
            </a:r>
          </a:p>
          <a:p>
            <a:pPr marL="285750" indent="-285750">
              <a:buFont typeface="Arial" panose="020B0604020202020204" pitchFamily="34" charset="0"/>
              <a:buChar char="•"/>
            </a:pPr>
            <a:r>
              <a:rPr lang="en-US" sz="900" dirty="0"/>
              <a:t> Brilliant as it was, the Ojibwe coup at Fort Michilimackinac was an empty victory. Though they took the fort, the Indians never wanted it. Their goal, like Pontiac's, was to drive the English and their settlements out of Native American hunting, fishing, and trapping grounds—a defiant attempt to save their doomed lifestyle.</a:t>
            </a:r>
          </a:p>
        </p:txBody>
      </p:sp>
      <p:pic>
        <p:nvPicPr>
          <p:cNvPr id="5" name="Picture 4" descr="A tree next to a fence&#10;&#10;Description automatically generated with low confidence">
            <a:extLst>
              <a:ext uri="{FF2B5EF4-FFF2-40B4-BE49-F238E27FC236}">
                <a16:creationId xmlns:a16="http://schemas.microsoft.com/office/drawing/2014/main" id="{86BBE180-9237-4E0B-AFEE-5A99D0EB94C9}"/>
              </a:ext>
            </a:extLst>
          </p:cNvPr>
          <p:cNvPicPr>
            <a:picLocks noChangeAspect="1"/>
          </p:cNvPicPr>
          <p:nvPr/>
        </p:nvPicPr>
        <p:blipFill rotWithShape="1">
          <a:blip r:embed="rId3">
            <a:extLst>
              <a:ext uri="{28A0092B-C50C-407E-A947-70E740481C1C}">
                <a14:useLocalDpi xmlns:a14="http://schemas.microsoft.com/office/drawing/2010/main" val="0"/>
              </a:ext>
            </a:extLst>
          </a:blip>
          <a:srcRect l="11309" r="17102"/>
          <a:stretch/>
        </p:blipFill>
        <p:spPr>
          <a:xfrm>
            <a:off x="6260841" y="1313964"/>
            <a:ext cx="4814596" cy="423007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935935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Louisiana</a:t>
            </a:r>
            <a:br>
              <a:rPr lang="en-US" dirty="0">
                <a:solidFill>
                  <a:schemeClr val="bg1"/>
                </a:solidFill>
              </a:rPr>
            </a:br>
            <a:r>
              <a:rPr lang="en-US" dirty="0">
                <a:solidFill>
                  <a:schemeClr val="bg1"/>
                </a:solidFill>
              </a:rPr>
              <a:t>(1762 CE) </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The Treaty of Fontainebleau was a secret agreement of 1762 in which the Kingdom of France ceded Louisiana to Spain. </a:t>
            </a:r>
          </a:p>
          <a:p>
            <a:pPr marL="285750" indent="-285750">
              <a:buFont typeface="Arial" panose="020B0604020202020204" pitchFamily="34" charset="0"/>
              <a:buChar char="•"/>
            </a:pPr>
            <a:r>
              <a:rPr lang="en-US" dirty="0"/>
              <a:t>The treaty followed the last battle in the French and Indian War in North America, the Battle of Signal Hill in September 1762, which confirmed Canada's British control. </a:t>
            </a:r>
          </a:p>
          <a:p>
            <a:pPr marL="285750" indent="-285750">
              <a:buFont typeface="Arial" panose="020B0604020202020204" pitchFamily="34" charset="0"/>
              <a:buChar char="•"/>
            </a:pPr>
            <a:r>
              <a:rPr lang="en-US" dirty="0"/>
              <a:t>In Europe, the associated Seven Years War continued to rage. </a:t>
            </a:r>
          </a:p>
          <a:p>
            <a:pPr marL="285750" indent="-285750">
              <a:buFont typeface="Arial" panose="020B0604020202020204" pitchFamily="34" charset="0"/>
              <a:buChar char="•"/>
            </a:pPr>
            <a:r>
              <a:rPr lang="en-US" dirty="0"/>
              <a:t>Having lost Canada, King Louis XV of France proposed to King Charles III of Spain that France should give Spain "the country known as Louisiana, as well as New Orleans and the island in which the city is situated." </a:t>
            </a:r>
          </a:p>
          <a:p>
            <a:pPr marL="285750" indent="-285750">
              <a:buFont typeface="Arial" panose="020B0604020202020204" pitchFamily="34" charset="0"/>
              <a:buChar char="•"/>
            </a:pPr>
            <a:r>
              <a:rPr lang="en-US" dirty="0"/>
              <a:t>Charles accepted on November 13, 1762. </a:t>
            </a:r>
          </a:p>
          <a:p>
            <a:pPr marL="285750" indent="-285750">
              <a:buFont typeface="Arial" panose="020B0604020202020204" pitchFamily="34" charset="0"/>
              <a:buChar char="•"/>
            </a:pPr>
            <a:r>
              <a:rPr lang="en-US" dirty="0"/>
              <a:t>This agreement covered all of Louisiana: the Mississippi River's entire valley, from the Appalachians to the Rockies.</a:t>
            </a:r>
          </a:p>
          <a:p>
            <a:pPr marL="285750" indent="-285750">
              <a:buFont typeface="Arial" panose="020B0604020202020204" pitchFamily="34" charset="0"/>
              <a:buChar char="•"/>
            </a:pPr>
            <a:r>
              <a:rPr lang="en-US" dirty="0"/>
              <a:t> The Treaty of Fontainebleau was kept secret even during the French negotiation and signing of the Treaty of Paris, which ended the war with Britain.</a:t>
            </a:r>
          </a:p>
          <a:p>
            <a:pPr marL="285750" indent="-285750">
              <a:buFont typeface="Arial" panose="020B0604020202020204" pitchFamily="34" charset="0"/>
              <a:buChar char="•"/>
            </a:pPr>
            <a:r>
              <a:rPr lang="en-US" dirty="0"/>
              <a:t>The Treaty of Paris between France and Great Britain following the Seven Years' War divided Louisiana at the Mississippi.</a:t>
            </a:r>
          </a:p>
          <a:p>
            <a:pPr marL="285750" indent="-285750">
              <a:buFont typeface="Arial" panose="020B0604020202020204" pitchFamily="34" charset="0"/>
              <a:buChar char="•"/>
            </a:pPr>
            <a:r>
              <a:rPr lang="en-US" dirty="0"/>
              <a:t> The eastern half was ceded to Britain, and France nominally retained the western half and New Orleans. </a:t>
            </a:r>
          </a:p>
          <a:p>
            <a:pPr marL="285750" indent="-285750">
              <a:buFont typeface="Arial" panose="020B0604020202020204" pitchFamily="34" charset="0"/>
              <a:buChar char="•"/>
            </a:pPr>
            <a:r>
              <a:rPr lang="en-US" dirty="0"/>
              <a:t>Spain did not contest Britain's control of east Louisiana, as it already knew that it would rule west Louisiana. </a:t>
            </a:r>
          </a:p>
          <a:p>
            <a:pPr marL="285750" indent="-285750">
              <a:buFont typeface="Arial" panose="020B0604020202020204" pitchFamily="34" charset="0"/>
              <a:buChar char="•"/>
            </a:pPr>
            <a:r>
              <a:rPr lang="en-US" dirty="0"/>
              <a:t>Also, under the Treaty of Paris, Spain had ceded Florida to Britain, for which western Louisiana was its compensation.</a:t>
            </a:r>
          </a:p>
          <a:p>
            <a:pPr marL="285750" indent="-285750">
              <a:buFont typeface="Arial" panose="020B0604020202020204" pitchFamily="34" charset="0"/>
              <a:buChar char="•"/>
            </a:pPr>
            <a:endParaRPr lang="en-US" dirty="0"/>
          </a:p>
        </p:txBody>
      </p:sp>
      <p:pic>
        <p:nvPicPr>
          <p:cNvPr id="5" name="Picture 4" descr="Text, letter&#10;&#10;Description automatically generated">
            <a:extLst>
              <a:ext uri="{FF2B5EF4-FFF2-40B4-BE49-F238E27FC236}">
                <a16:creationId xmlns:a16="http://schemas.microsoft.com/office/drawing/2014/main" id="{7B3A8247-0B1C-4F9B-95BF-AA29AF9269C4}"/>
              </a:ext>
            </a:extLst>
          </p:cNvPr>
          <p:cNvPicPr>
            <a:picLocks noChangeAspect="1"/>
          </p:cNvPicPr>
          <p:nvPr/>
        </p:nvPicPr>
        <p:blipFill rotWithShape="1">
          <a:blip r:embed="rId3">
            <a:extLst>
              <a:ext uri="{28A0092B-C50C-407E-A947-70E740481C1C}">
                <a14:useLocalDpi xmlns:a14="http://schemas.microsoft.com/office/drawing/2010/main" val="0"/>
              </a:ext>
            </a:extLst>
          </a:blip>
          <a:srcRect l="15379" r="14866" b="4804"/>
          <a:stretch/>
        </p:blipFill>
        <p:spPr>
          <a:xfrm>
            <a:off x="6186197" y="1206283"/>
            <a:ext cx="4721290" cy="443873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293553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Plantation Act</a:t>
            </a:r>
            <a:br>
              <a:rPr lang="en-US" dirty="0">
                <a:solidFill>
                  <a:schemeClr val="bg1"/>
                </a:solidFill>
              </a:rPr>
            </a:br>
            <a:r>
              <a:rPr lang="en-US" dirty="0">
                <a:solidFill>
                  <a:schemeClr val="bg1"/>
                </a:solidFill>
              </a:rPr>
              <a:t>(1740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Britain began withdrawing support to promote immigration to the colonies at the end of the French and Indian War. </a:t>
            </a:r>
          </a:p>
          <a:p>
            <a:pPr marL="285750" indent="-285750">
              <a:buFont typeface="Arial" panose="020B0604020202020204" pitchFamily="34" charset="0"/>
              <a:buChar char="•"/>
            </a:pPr>
            <a:r>
              <a:rPr lang="en-US" dirty="0"/>
              <a:t>Colonial implementation before the Plantation Act tended to ignore, evade, and reshape English regulations, thus vitiating many policy decisions and generating a chaotic array of citizenship procedures. </a:t>
            </a:r>
          </a:p>
          <a:p>
            <a:pPr marL="285750" indent="-285750">
              <a:buFont typeface="Arial" panose="020B0604020202020204" pitchFamily="34" charset="0"/>
              <a:buChar char="•"/>
            </a:pPr>
            <a:r>
              <a:rPr lang="en-US" dirty="0"/>
              <a:t>Colonial naturalization of aliens was outright forbidden in December 1773, under any conditions.</a:t>
            </a:r>
          </a:p>
          <a:p>
            <a:pPr marL="285750" indent="-285750">
              <a:buFont typeface="Arial" panose="020B0604020202020204" pitchFamily="34" charset="0"/>
              <a:buChar char="•"/>
            </a:pPr>
            <a:r>
              <a:rPr lang="en-US" dirty="0"/>
              <a:t> A ban on royal land grants, initiated earlier in 1773, was made final in February 1774.</a:t>
            </a:r>
          </a:p>
          <a:p>
            <a:pPr marL="285750" indent="-285750">
              <a:buFont typeface="Arial" panose="020B0604020202020204" pitchFamily="34" charset="0"/>
              <a:buChar char="•"/>
            </a:pPr>
            <a:r>
              <a:rPr lang="en-US" dirty="0"/>
              <a:t>The law expressly permitted Jews and other nonconformists to be naturalized in their American colonies to regularize and encourage immigration. </a:t>
            </a:r>
          </a:p>
          <a:p>
            <a:pPr marL="285750" indent="-285750">
              <a:buFont typeface="Arial" panose="020B0604020202020204" pitchFamily="34" charset="0"/>
              <a:buChar char="•"/>
            </a:pPr>
            <a:r>
              <a:rPr lang="en-US" dirty="0"/>
              <a:t>By the time of the American Revolution, the Jewish population in America was still small, with only 1,000 to 2,000, in a colonial population of about 2.5 million.</a:t>
            </a:r>
          </a:p>
        </p:txBody>
      </p:sp>
      <p:pic>
        <p:nvPicPr>
          <p:cNvPr id="5" name="Picture 4" descr="A picture containing text, outdoor, group, old&#10;&#10;Description automatically generated">
            <a:extLst>
              <a:ext uri="{FF2B5EF4-FFF2-40B4-BE49-F238E27FC236}">
                <a16:creationId xmlns:a16="http://schemas.microsoft.com/office/drawing/2014/main" id="{661148E2-F1BE-498C-A055-16BD0B7B9062}"/>
              </a:ext>
            </a:extLst>
          </p:cNvPr>
          <p:cNvPicPr>
            <a:picLocks noChangeAspect="1"/>
          </p:cNvPicPr>
          <p:nvPr/>
        </p:nvPicPr>
        <p:blipFill rotWithShape="1">
          <a:blip r:embed="rId3">
            <a:extLst>
              <a:ext uri="{28A0092B-C50C-407E-A947-70E740481C1C}">
                <a14:useLocalDpi xmlns:a14="http://schemas.microsoft.com/office/drawing/2010/main" val="0"/>
              </a:ext>
            </a:extLst>
          </a:blip>
          <a:srcRect l="9828" r="9760"/>
          <a:stretch/>
        </p:blipFill>
        <p:spPr>
          <a:xfrm>
            <a:off x="6375633" y="1290157"/>
            <a:ext cx="4798503" cy="42776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664844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Louisiana</a:t>
            </a:r>
            <a:br>
              <a:rPr lang="en-US" dirty="0">
                <a:solidFill>
                  <a:schemeClr val="bg1"/>
                </a:solidFill>
              </a:rPr>
            </a:br>
            <a:r>
              <a:rPr lang="en-US" dirty="0">
                <a:solidFill>
                  <a:schemeClr val="bg1"/>
                </a:solidFill>
              </a:rPr>
              <a:t>(1762 CE) </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The Treaty of Paris provided 18 months in which French colonists who did not want to live under British rule could freely emigrate to other French colonies. </a:t>
            </a:r>
          </a:p>
          <a:p>
            <a:pPr marL="285750" indent="-285750">
              <a:buFont typeface="Arial" panose="020B0604020202020204" pitchFamily="34" charset="0"/>
              <a:buChar char="•"/>
            </a:pPr>
            <a:r>
              <a:rPr lang="en-US" dirty="0"/>
              <a:t>Many emigrants moved to Louisiana, where they discovered later that France had ceded Louisiana to Spain. The colonists in western Louisiana did not accept the transition and expelled the first Spanish governor in 1768. </a:t>
            </a:r>
          </a:p>
          <a:p>
            <a:pPr marL="285750" indent="-285750">
              <a:buFont typeface="Arial" panose="020B0604020202020204" pitchFamily="34" charset="0"/>
              <a:buChar char="•"/>
            </a:pPr>
            <a:r>
              <a:rPr lang="en-US" dirty="0"/>
              <a:t>The acquisition of Louisiana consolidated the Spanish Empire in North America. </a:t>
            </a:r>
          </a:p>
          <a:p>
            <a:pPr marL="285750" indent="-285750">
              <a:buFont typeface="Arial" panose="020B0604020202020204" pitchFamily="34" charset="0"/>
              <a:buChar char="•"/>
            </a:pPr>
            <a:r>
              <a:rPr lang="en-US" dirty="0"/>
              <a:t>When Great Britain returned Florida to Spain in 1783, Spanish territory completely encircled the Gulf of Mexico after the American Revolutionary War.</a:t>
            </a:r>
          </a:p>
          <a:p>
            <a:pPr marL="285750" indent="-285750">
              <a:buFont typeface="Arial" panose="020B0604020202020204" pitchFamily="34" charset="0"/>
              <a:buChar char="•"/>
            </a:pPr>
            <a:r>
              <a:rPr lang="en-US" dirty="0"/>
              <a:t> It stretched from Florida west to the Pacific Ocean and north to Canada west of the Mississippi River.</a:t>
            </a:r>
          </a:p>
          <a:p>
            <a:pPr marL="285750" indent="-285750">
              <a:buFont typeface="Arial" panose="020B0604020202020204" pitchFamily="34" charset="0"/>
              <a:buChar char="•"/>
            </a:pPr>
            <a:r>
              <a:rPr lang="en-US" dirty="0"/>
              <a:t>During the Louisiana's Spanish period, many Spanish settlers emigrated to this region. </a:t>
            </a:r>
          </a:p>
          <a:p>
            <a:pPr marL="285750" indent="-285750">
              <a:buFont typeface="Arial" panose="020B0604020202020204" pitchFamily="34" charset="0"/>
              <a:buChar char="•"/>
            </a:pPr>
            <a:r>
              <a:rPr lang="en-US" dirty="0"/>
              <a:t>The more known Spanish emigration happened between 1778 and 1783 when the Governor of Louisiana recruited groups from the Canary Islands and Malaga's Spanish regions and sent them to Louisiana to populate New Orleans.</a:t>
            </a:r>
          </a:p>
          <a:p>
            <a:pPr marL="285750" indent="-285750">
              <a:buFont typeface="Arial" panose="020B0604020202020204" pitchFamily="34" charset="0"/>
              <a:buChar char="•"/>
            </a:pPr>
            <a:r>
              <a:rPr lang="en-US" dirty="0"/>
              <a:t> So, more than 2,700 Canaries and 500 Malaga's natives emigrated to Louisiana in these periods. In 1800, Spain returned Louisiana to France, although it sold it to the U.S. in 1803. </a:t>
            </a:r>
          </a:p>
          <a:p>
            <a:pPr marL="285750" indent="-285750">
              <a:buFont typeface="Arial" panose="020B0604020202020204" pitchFamily="34" charset="0"/>
              <a:buChar char="•"/>
            </a:pPr>
            <a:r>
              <a:rPr lang="en-US" dirty="0"/>
              <a:t>The descendants of Spanish settlers still living there.</a:t>
            </a:r>
          </a:p>
        </p:txBody>
      </p:sp>
      <p:pic>
        <p:nvPicPr>
          <p:cNvPr id="5" name="Picture 4" descr="Map&#10;&#10;Description automatically generated">
            <a:extLst>
              <a:ext uri="{FF2B5EF4-FFF2-40B4-BE49-F238E27FC236}">
                <a16:creationId xmlns:a16="http://schemas.microsoft.com/office/drawing/2014/main" id="{680878CC-FEA6-4781-BC2C-A50FB72A5EFD}"/>
              </a:ext>
            </a:extLst>
          </p:cNvPr>
          <p:cNvPicPr>
            <a:picLocks noChangeAspect="1"/>
          </p:cNvPicPr>
          <p:nvPr/>
        </p:nvPicPr>
        <p:blipFill rotWithShape="1">
          <a:blip r:embed="rId3">
            <a:extLst>
              <a:ext uri="{28A0092B-C50C-407E-A947-70E740481C1C}">
                <a14:useLocalDpi xmlns:a14="http://schemas.microsoft.com/office/drawing/2010/main" val="0"/>
              </a:ext>
            </a:extLst>
          </a:blip>
          <a:srcRect t="31204"/>
          <a:stretch/>
        </p:blipFill>
        <p:spPr>
          <a:xfrm>
            <a:off x="6305452" y="1324947"/>
            <a:ext cx="4881952" cy="43644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821424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Pontiac's War</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As the French and Indian Wars ended in the early 1760s, tribes living in former French territory found the new British authorities far less conciliatory than their predecessors.</a:t>
            </a:r>
          </a:p>
          <a:p>
            <a:pPr marL="285750" indent="-285750">
              <a:buFont typeface="Arial" panose="020B0604020202020204" pitchFamily="34" charset="0"/>
              <a:buChar char="•"/>
            </a:pPr>
            <a:r>
              <a:rPr lang="en-US" dirty="0"/>
              <a:t> In 1762, Pontiac enlisted support from every tribe from Lake Superior to the lower Mississippi for a joint campaign to expel the British from the formerly French-occupied lands. </a:t>
            </a:r>
          </a:p>
          <a:p>
            <a:pPr marL="285750" indent="-285750">
              <a:buFont typeface="Arial" panose="020B0604020202020204" pitchFamily="34" charset="0"/>
              <a:buChar char="•"/>
            </a:pPr>
            <a:r>
              <a:rPr lang="en-US" dirty="0"/>
              <a:t>According to Pontiac’s plan, each tribe would seize the nearest fort and then join forces to wipe out the undefended settlements.</a:t>
            </a:r>
          </a:p>
          <a:p>
            <a:pPr marL="285750" indent="-285750">
              <a:buFont typeface="Arial" panose="020B0604020202020204" pitchFamily="34" charset="0"/>
              <a:buChar char="•"/>
            </a:pPr>
            <a:r>
              <a:rPr lang="en-US" dirty="0"/>
              <a:t>In April, Pontiac convened a war council on the banks of the Ecorse River near Detroit. It was decided that Pontiac and his warriors would gain access to the British fort at Detroit under the pretense of negotiating a peace treaty, allowing them to seize the arsenal there forcibly. </a:t>
            </a:r>
          </a:p>
          <a:p>
            <a:pPr marL="285750" indent="-285750">
              <a:buFont typeface="Arial" panose="020B0604020202020204" pitchFamily="34" charset="0"/>
              <a:buChar char="•"/>
            </a:pPr>
            <a:r>
              <a:rPr lang="en-US" dirty="0"/>
              <a:t>However, British Major Henry Gladwin learned of the plot, and the British were ready when Pontiac arrived in early May, and Pontiac was forced to begin a siege.</a:t>
            </a:r>
          </a:p>
          <a:p>
            <a:pPr marL="285750" indent="-285750">
              <a:buFont typeface="Arial" panose="020B0604020202020204" pitchFamily="34" charset="0"/>
              <a:buChar char="•"/>
            </a:pPr>
            <a:r>
              <a:rPr lang="en-US" dirty="0"/>
              <a:t> At the same time, his allies in Pennsylvania started a siege of Fort Pitt. </a:t>
            </a:r>
          </a:p>
          <a:p>
            <a:pPr marL="285750" indent="-285750">
              <a:buFont typeface="Arial" panose="020B0604020202020204" pitchFamily="34" charset="0"/>
              <a:buChar char="•"/>
            </a:pPr>
            <a:r>
              <a:rPr lang="en-US" dirty="0"/>
              <a:t>Other sympathetic tribes, such as Delaware, the Shawnees, and the Seneca, prepared to move against various British forts and outposts in Michigan, New York, Pennsylvania, Maryland, and Virginia.</a:t>
            </a:r>
          </a:p>
        </p:txBody>
      </p:sp>
      <p:pic>
        <p:nvPicPr>
          <p:cNvPr id="5" name="Picture 4" descr="A picture containing outdoor, tree, plant&#10;&#10;Description automatically generated">
            <a:extLst>
              <a:ext uri="{FF2B5EF4-FFF2-40B4-BE49-F238E27FC236}">
                <a16:creationId xmlns:a16="http://schemas.microsoft.com/office/drawing/2014/main" id="{F9865583-5AA5-4BB1-812E-BCA9620BE7A9}"/>
              </a:ext>
            </a:extLst>
          </p:cNvPr>
          <p:cNvPicPr>
            <a:picLocks noChangeAspect="1"/>
          </p:cNvPicPr>
          <p:nvPr/>
        </p:nvPicPr>
        <p:blipFill rotWithShape="1">
          <a:blip r:embed="rId3">
            <a:extLst>
              <a:ext uri="{28A0092B-C50C-407E-A947-70E740481C1C}">
                <a14:useLocalDpi xmlns:a14="http://schemas.microsoft.com/office/drawing/2010/main" val="0"/>
              </a:ext>
            </a:extLst>
          </a:blip>
          <a:srcRect l="13547" r="9741"/>
          <a:stretch/>
        </p:blipFill>
        <p:spPr>
          <a:xfrm>
            <a:off x="6216073" y="1257300"/>
            <a:ext cx="4959927" cy="434960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244922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Pontiac's War</a:t>
            </a:r>
            <a:br>
              <a:rPr lang="en-US" dirty="0">
                <a:solidFill>
                  <a:schemeClr val="bg1"/>
                </a:solidFill>
              </a:rPr>
            </a:br>
            <a:r>
              <a:rPr lang="en-US" dirty="0">
                <a:solidFill>
                  <a:schemeClr val="bg1"/>
                </a:solidFill>
              </a:rPr>
              <a:t>(1763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On July 31, a British relief expedition attacked Pontiac’s camp but suffered heavy losses and was repelled in the Battle of Bloody Run.</a:t>
            </a:r>
          </a:p>
          <a:p>
            <a:pPr marL="285750" indent="-285750">
              <a:buFont typeface="Arial" panose="020B0604020202020204" pitchFamily="34" charset="0"/>
              <a:buChar char="•"/>
            </a:pPr>
            <a:r>
              <a:rPr lang="en-US" dirty="0"/>
              <a:t> Nevertheless, they had succeeded in providing the fort at Detroit with reinforcements and supplies, which allowed it to hold out against the Indians into the fall. </a:t>
            </a:r>
          </a:p>
          <a:p>
            <a:pPr marL="285750" indent="-285750">
              <a:buFont typeface="Arial" panose="020B0604020202020204" pitchFamily="34" charset="0"/>
              <a:buChar char="•"/>
            </a:pPr>
            <a:r>
              <a:rPr lang="en-US" dirty="0"/>
              <a:t>The significant forts at Pitt and Niagara likewise held on, but the united tribes captured eight other fortified posts. </a:t>
            </a:r>
          </a:p>
          <a:p>
            <a:pPr marL="285750" indent="-285750">
              <a:buFont typeface="Arial" panose="020B0604020202020204" pitchFamily="34" charset="0"/>
              <a:buChar char="•"/>
            </a:pPr>
            <a:r>
              <a:rPr lang="en-US" dirty="0"/>
              <a:t>The garrisons were wiped out at these forts, relief expeditions were repulsed, and nearby frontier settlements were destroyed.</a:t>
            </a:r>
          </a:p>
          <a:p>
            <a:pPr marL="285750" indent="-285750">
              <a:buFont typeface="Arial" panose="020B0604020202020204" pitchFamily="34" charset="0"/>
              <a:buChar char="•"/>
            </a:pPr>
            <a:r>
              <a:rPr lang="en-US" dirty="0"/>
              <a:t>In the spring of 1764, two British armies were sent out, one into Pennsylvania and Ohio under Colonel Bouquet and the other to the Great Lakes under Colonel John Bradstreet. Bouquet’s campaign met with success, and the Delawares and the Shawnees were forced to sue for peace, breaking Pontiac’s alliance. </a:t>
            </a:r>
          </a:p>
          <a:p>
            <a:pPr marL="285750" indent="-285750">
              <a:buFont typeface="Arial" panose="020B0604020202020204" pitchFamily="34" charset="0"/>
              <a:buChar char="•"/>
            </a:pPr>
            <a:r>
              <a:rPr lang="en-US" dirty="0"/>
              <a:t>Failing to persuade tribes in the West to join his Rebellion and lacking the hoped-for support from the French, Pontiac finally signed a treaty with the British in 1766.</a:t>
            </a:r>
          </a:p>
          <a:p>
            <a:pPr marL="285750" indent="-285750">
              <a:buFont typeface="Arial" panose="020B0604020202020204" pitchFamily="34" charset="0"/>
              <a:buChar char="•"/>
            </a:pPr>
            <a:r>
              <a:rPr lang="en-US" dirty="0"/>
              <a:t> In 1769, he was murdered by a Peoria tribesman while visiting Illinois. His death led to bitter warfare among the tribes, and the </a:t>
            </a:r>
            <a:r>
              <a:rPr lang="en-US" dirty="0" err="1"/>
              <a:t>Peorias</a:t>
            </a:r>
            <a:r>
              <a:rPr lang="en-US" dirty="0"/>
              <a:t> were nearly wiped out.</a:t>
            </a:r>
          </a:p>
        </p:txBody>
      </p:sp>
      <p:pic>
        <p:nvPicPr>
          <p:cNvPr id="5" name="Picture 4" descr="A picture containing text, plant, tree, drawing&#10;&#10;Description automatically generated">
            <a:extLst>
              <a:ext uri="{FF2B5EF4-FFF2-40B4-BE49-F238E27FC236}">
                <a16:creationId xmlns:a16="http://schemas.microsoft.com/office/drawing/2014/main" id="{689AD14E-FE38-4B54-8357-F44E5B4C9B05}"/>
              </a:ext>
            </a:extLst>
          </p:cNvPr>
          <p:cNvPicPr>
            <a:picLocks noChangeAspect="1"/>
          </p:cNvPicPr>
          <p:nvPr/>
        </p:nvPicPr>
        <p:blipFill rotWithShape="1">
          <a:blip r:embed="rId3">
            <a:extLst>
              <a:ext uri="{28A0092B-C50C-407E-A947-70E740481C1C}">
                <a14:useLocalDpi xmlns:a14="http://schemas.microsoft.com/office/drawing/2010/main" val="0"/>
              </a:ext>
            </a:extLst>
          </a:blip>
          <a:srcRect l="19977"/>
          <a:stretch/>
        </p:blipFill>
        <p:spPr>
          <a:xfrm>
            <a:off x="6096000" y="1165153"/>
            <a:ext cx="5132126" cy="45276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941146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Proclamation Line of 1763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The Proclamation of 1763 was issued by the British at the end of the French and Indian War to appease Native Americans by checking the encroachment of European settlers on their lands. </a:t>
            </a:r>
          </a:p>
          <a:p>
            <a:pPr marL="285750" indent="-285750">
              <a:buFont typeface="Arial" panose="020B0604020202020204" pitchFamily="34" charset="0"/>
              <a:buChar char="•"/>
            </a:pPr>
            <a:r>
              <a:rPr lang="en-US" dirty="0"/>
              <a:t>It created a boundary known as the proclamation line, separating the British colonies on the Atlantic coast from American Indian lands west of the Appalachian Mountains. </a:t>
            </a:r>
          </a:p>
          <a:p>
            <a:pPr marL="285750" indent="-285750">
              <a:buFont typeface="Arial" panose="020B0604020202020204" pitchFamily="34" charset="0"/>
              <a:buChar char="•"/>
            </a:pPr>
            <a:r>
              <a:rPr lang="en-US" dirty="0"/>
              <a:t>In the centuries since the proclamation, it has become one of the cornerstones of Native American law in the United States and Canada.</a:t>
            </a:r>
          </a:p>
          <a:p>
            <a:pPr marL="285750" indent="-285750">
              <a:buFont typeface="Arial" panose="020B0604020202020204" pitchFamily="34" charset="0"/>
              <a:buChar char="•"/>
            </a:pPr>
            <a:r>
              <a:rPr lang="en-US" dirty="0"/>
              <a:t>After the French and Indian War in America, the British Empire began tightening control over its relatively autonomous colonies.</a:t>
            </a:r>
          </a:p>
          <a:p>
            <a:pPr marL="285750" indent="-285750">
              <a:buFont typeface="Arial" panose="020B0604020202020204" pitchFamily="34" charset="0"/>
              <a:buChar char="•"/>
            </a:pPr>
            <a:r>
              <a:rPr lang="en-US" dirty="0"/>
              <a:t> In response to Pontiac's Rebellion, a revolt of Native Americans led by Pontiac, an Ottawa chief, King George III declared all lands west of the Appalachian Divide off-limits to colonial settlers.</a:t>
            </a:r>
          </a:p>
          <a:p>
            <a:pPr marL="285750" indent="-285750">
              <a:buFont typeface="Arial" panose="020B0604020202020204" pitchFamily="34" charset="0"/>
              <a:buChar char="•"/>
            </a:pPr>
            <a:r>
              <a:rPr lang="en-US" dirty="0"/>
              <a:t>This royal proclamation, issued on October 7, 1763, closed colonial expansion westward beyond Appalachia. It was the first measure to affect all thirteen colonies. </a:t>
            </a:r>
          </a:p>
          <a:p>
            <a:pPr marL="285750" indent="-285750">
              <a:buFont typeface="Arial" panose="020B0604020202020204" pitchFamily="34" charset="0"/>
              <a:buChar char="•"/>
            </a:pPr>
            <a:r>
              <a:rPr lang="en-US" dirty="0"/>
              <a:t>The edict forbade private citizens and colonial governments from buying land or making any agreements with natives; the empire would conduct all official relations.</a:t>
            </a:r>
          </a:p>
        </p:txBody>
      </p:sp>
      <p:pic>
        <p:nvPicPr>
          <p:cNvPr id="5" name="Picture 4" descr="A picture containing text, outdoor, group, bunch&#10;&#10;Description automatically generated">
            <a:extLst>
              <a:ext uri="{FF2B5EF4-FFF2-40B4-BE49-F238E27FC236}">
                <a16:creationId xmlns:a16="http://schemas.microsoft.com/office/drawing/2014/main" id="{94B10BFC-597A-4DB3-8FD2-F6E0BB8F18F3}"/>
              </a:ext>
            </a:extLst>
          </p:cNvPr>
          <p:cNvPicPr>
            <a:picLocks noChangeAspect="1"/>
          </p:cNvPicPr>
          <p:nvPr/>
        </p:nvPicPr>
        <p:blipFill rotWithShape="1">
          <a:blip r:embed="rId3">
            <a:extLst>
              <a:ext uri="{28A0092B-C50C-407E-A947-70E740481C1C}">
                <a14:useLocalDpi xmlns:a14="http://schemas.microsoft.com/office/drawing/2010/main" val="0"/>
              </a:ext>
            </a:extLst>
          </a:blip>
          <a:srcRect t="7601"/>
          <a:stretch/>
        </p:blipFill>
        <p:spPr>
          <a:xfrm>
            <a:off x="6096000" y="1052945"/>
            <a:ext cx="5073073" cy="46874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661380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Proclamation Line of 1763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 Furthermore, only licensed traders would be allowed to travel west or deal with Indians. </a:t>
            </a:r>
          </a:p>
          <a:p>
            <a:pPr marL="285750" indent="-285750">
              <a:buFont typeface="Arial" panose="020B0604020202020204" pitchFamily="34" charset="0"/>
              <a:buChar char="•"/>
            </a:pPr>
            <a:r>
              <a:rPr lang="en-US" dirty="0"/>
              <a:t>Theoretically protecting colonists from Indian rampages, the measure was also intended to shield Native Americans from increasingly frequent attacks by white settlers. </a:t>
            </a:r>
          </a:p>
          <a:p>
            <a:pPr marL="285750" indent="-285750">
              <a:buFont typeface="Arial" panose="020B0604020202020204" pitchFamily="34" charset="0"/>
              <a:buChar char="•"/>
            </a:pPr>
            <a:r>
              <a:rPr lang="en-US" dirty="0"/>
              <a:t>The proclamation also established three new mainland colonies: Quebec, West Florida, and East Florida, while extending Georgia's southern border and granting land to soldiers who had fought in the Seven Year's War.</a:t>
            </a:r>
          </a:p>
          <a:p>
            <a:pPr marL="285750" indent="-285750">
              <a:buFont typeface="Arial" panose="020B0604020202020204" pitchFamily="34" charset="0"/>
              <a:buChar char="•"/>
            </a:pPr>
            <a:r>
              <a:rPr lang="en-US" dirty="0"/>
              <a:t>Although the proclamation was introduced as a temporary measure, its economic benefits for Britain prompted ministers to keep it until the eve of the Revolutionary War.</a:t>
            </a:r>
          </a:p>
          <a:p>
            <a:pPr marL="285750" indent="-285750">
              <a:buFont typeface="Arial" panose="020B0604020202020204" pitchFamily="34" charset="0"/>
              <a:buChar char="•"/>
            </a:pPr>
            <a:r>
              <a:rPr lang="en-US" dirty="0"/>
              <a:t> A desire for good farmland caused many colonists to defy the proclamation; others merely resented the royal restrictions on trade and migration. </a:t>
            </a:r>
          </a:p>
          <a:p>
            <a:pPr marL="285750" indent="-285750">
              <a:buFont typeface="Arial" panose="020B0604020202020204" pitchFamily="34" charset="0"/>
              <a:buChar char="•"/>
            </a:pPr>
            <a:r>
              <a:rPr lang="en-US" dirty="0"/>
              <a:t>Ultimately, the Proclamation of 1763 failed to stem the tide of westward expansion.</a:t>
            </a:r>
          </a:p>
        </p:txBody>
      </p:sp>
      <p:pic>
        <p:nvPicPr>
          <p:cNvPr id="5" name="Picture 4" descr="Map&#10;&#10;Description automatically generated">
            <a:extLst>
              <a:ext uri="{FF2B5EF4-FFF2-40B4-BE49-F238E27FC236}">
                <a16:creationId xmlns:a16="http://schemas.microsoft.com/office/drawing/2014/main" id="{8961ABAF-D801-4678-BCB6-55F4FD6C6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092" y="1047128"/>
            <a:ext cx="4576523" cy="476374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86829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Stamp Act</a:t>
            </a:r>
            <a:br>
              <a:rPr lang="en-US" dirty="0">
                <a:solidFill>
                  <a:schemeClr val="bg1"/>
                </a:solidFill>
              </a:rPr>
            </a:br>
            <a:r>
              <a:rPr lang="en-US" dirty="0">
                <a:solidFill>
                  <a:schemeClr val="bg1"/>
                </a:solidFill>
              </a:rPr>
              <a:t>(1765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Stamp Act of 1765 was the first internal tax levied directly on American colonists by the British Parliament. </a:t>
            </a:r>
          </a:p>
          <a:p>
            <a:pPr marL="285750" indent="-285750">
              <a:buFont typeface="Arial" panose="020B0604020202020204" pitchFamily="34" charset="0"/>
              <a:buChar char="•"/>
            </a:pPr>
            <a:r>
              <a:rPr lang="en-US" dirty="0"/>
              <a:t>The act, which imposed a tax on all paper documents in the colonies, came when the British Empire was deep in debt from the Seven Years' War and looking to its North American colonies as a revenue source. </a:t>
            </a:r>
          </a:p>
          <a:p>
            <a:pPr marL="285750" indent="-285750">
              <a:buFont typeface="Arial" panose="020B0604020202020204" pitchFamily="34" charset="0"/>
              <a:buChar char="•"/>
            </a:pPr>
            <a:r>
              <a:rPr lang="en-US" dirty="0"/>
              <a:t>Arguing that only their representative assemblies could tax them, the colonists insisted that the act was unconstitutional, and they resorted to mob violence to intimidate stamp collectors into resigning. </a:t>
            </a:r>
          </a:p>
          <a:p>
            <a:pPr marL="285750" indent="-285750">
              <a:buFont typeface="Arial" panose="020B0604020202020204" pitchFamily="34" charset="0"/>
              <a:buChar char="•"/>
            </a:pPr>
            <a:r>
              <a:rPr lang="en-US" dirty="0"/>
              <a:t>The issues of taxation and representation raised by the Stamp Act strained relations with the colonies to the point that, ten years later, the colonists rose in armed rebellion against the British.</a:t>
            </a:r>
          </a:p>
          <a:p>
            <a:pPr marL="285750" indent="-285750">
              <a:buFont typeface="Arial" panose="020B0604020202020204" pitchFamily="34" charset="0"/>
              <a:buChar char="•"/>
            </a:pPr>
            <a:r>
              <a:rPr lang="en-US" dirty="0"/>
              <a:t>Part of the Stamp Act revenue would be used to maintain several regiments of British soldiers in North America to maintain peace between Native Americans and the colonists. </a:t>
            </a:r>
          </a:p>
          <a:p>
            <a:pPr marL="285750" indent="-285750">
              <a:buFont typeface="Arial" panose="020B0604020202020204" pitchFamily="34" charset="0"/>
              <a:buChar char="•"/>
            </a:pPr>
            <a:r>
              <a:rPr lang="en-US" dirty="0"/>
              <a:t>Moreover, since colonial juries had proven notoriously reluctant to find smugglers guilty of their crimes, violators of the Stamp Act could be tried and convicted without juries in the vice-admiralty courts.</a:t>
            </a:r>
          </a:p>
        </p:txBody>
      </p:sp>
      <p:pic>
        <p:nvPicPr>
          <p:cNvPr id="5" name="Picture 4" descr="A picture containing text, old, person, group&#10;&#10;Description automatically generated">
            <a:extLst>
              <a:ext uri="{FF2B5EF4-FFF2-40B4-BE49-F238E27FC236}">
                <a16:creationId xmlns:a16="http://schemas.microsoft.com/office/drawing/2014/main" id="{6C2B2F6E-80BA-455B-8464-21BDD3B1948C}"/>
              </a:ext>
            </a:extLst>
          </p:cNvPr>
          <p:cNvPicPr>
            <a:picLocks noChangeAspect="1"/>
          </p:cNvPicPr>
          <p:nvPr/>
        </p:nvPicPr>
        <p:blipFill rotWithShape="1">
          <a:blip r:embed="rId3">
            <a:extLst>
              <a:ext uri="{28A0092B-C50C-407E-A947-70E740481C1C}">
                <a14:useLocalDpi xmlns:a14="http://schemas.microsoft.com/office/drawing/2010/main" val="0"/>
              </a:ext>
            </a:extLst>
          </a:blip>
          <a:srcRect l="12018" t="5753" r="13158" b="1701"/>
          <a:stretch/>
        </p:blipFill>
        <p:spPr>
          <a:xfrm>
            <a:off x="6096000" y="1212980"/>
            <a:ext cx="4988767" cy="4572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600660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Stamp Act</a:t>
            </a:r>
            <a:br>
              <a:rPr lang="en-US" dirty="0">
                <a:solidFill>
                  <a:schemeClr val="bg1"/>
                </a:solidFill>
              </a:rPr>
            </a:br>
            <a:r>
              <a:rPr lang="en-US" dirty="0">
                <a:solidFill>
                  <a:schemeClr val="bg1"/>
                </a:solidFill>
              </a:rPr>
              <a:t>(1765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The Seven Years' War ended the long rivalry between France and Britain for North America's control, leaving Britain in possession of Canada and France without a footing on the continent. </a:t>
            </a:r>
          </a:p>
          <a:p>
            <a:pPr marL="285750" indent="-285750">
              <a:buFont typeface="Arial" panose="020B0604020202020204" pitchFamily="34" charset="0"/>
              <a:buChar char="•"/>
            </a:pPr>
            <a:r>
              <a:rPr lang="en-US" dirty="0"/>
              <a:t>Since the war benefited the American colonists as much as anyone else in the British Empire, the British government decided that those colonists should shoulder part of the war's cost.</a:t>
            </a:r>
          </a:p>
          <a:p>
            <a:pPr marL="285750" indent="-285750">
              <a:buFont typeface="Arial" panose="020B0604020202020204" pitchFamily="34" charset="0"/>
              <a:buChar char="•"/>
            </a:pPr>
            <a:r>
              <a:rPr lang="en-US" dirty="0"/>
              <a:t>Britain had long regulated colonial trade through a system of restrictions and duties on imports and exports.</a:t>
            </a:r>
          </a:p>
          <a:p>
            <a:pPr marL="285750" indent="-285750">
              <a:buFont typeface="Arial" panose="020B0604020202020204" pitchFamily="34" charset="0"/>
              <a:buChar char="•"/>
            </a:pPr>
            <a:r>
              <a:rPr lang="en-US" dirty="0"/>
              <a:t> In the first half of the 18th century, however, British enforcement of this system had been lax.</a:t>
            </a:r>
          </a:p>
          <a:p>
            <a:pPr marL="285750" indent="-285750">
              <a:buFont typeface="Arial" panose="020B0604020202020204" pitchFamily="34" charset="0"/>
              <a:buChar char="•"/>
            </a:pPr>
            <a:r>
              <a:rPr lang="en-US" dirty="0"/>
              <a:t> Starting with the Sugar Act of 1764, which imposed new duties on sugar and other goods, the British government began to tighten its reins on the colonies. </a:t>
            </a:r>
          </a:p>
          <a:p>
            <a:pPr marL="285750" indent="-285750">
              <a:buFont typeface="Arial" panose="020B0604020202020204" pitchFamily="34" charset="0"/>
              <a:buChar char="•"/>
            </a:pPr>
            <a:r>
              <a:rPr lang="en-US" dirty="0"/>
              <a:t>Shortly after that, George Grenville, the British first lord of the treasury and prime minister, proposed the Stamp Act; Parliament passed the act without debate in 1765.</a:t>
            </a:r>
          </a:p>
          <a:p>
            <a:pPr marL="285750" indent="-285750">
              <a:buFont typeface="Arial" panose="020B0604020202020204" pitchFamily="34" charset="0"/>
              <a:buChar char="•"/>
            </a:pPr>
            <a:r>
              <a:rPr lang="en-US" dirty="0"/>
              <a:t>Stamp Act opponent Patrick Henry is known for his "Give me liberty, or give me death!" speech, delivered before a meeting of Virginia's colonial leaders in 1775 to mobilize a militia against a possible British attack. He later served as Virginia's governor.</a:t>
            </a:r>
          </a:p>
        </p:txBody>
      </p:sp>
      <p:pic>
        <p:nvPicPr>
          <p:cNvPr id="5" name="Picture 4" descr="A picture containing text, fabric&#10;&#10;Description automatically generated">
            <a:extLst>
              <a:ext uri="{FF2B5EF4-FFF2-40B4-BE49-F238E27FC236}">
                <a16:creationId xmlns:a16="http://schemas.microsoft.com/office/drawing/2014/main" id="{B84E5F59-3405-4331-9053-96BFC4D1C802}"/>
              </a:ext>
            </a:extLst>
          </p:cNvPr>
          <p:cNvPicPr>
            <a:picLocks noChangeAspect="1"/>
          </p:cNvPicPr>
          <p:nvPr/>
        </p:nvPicPr>
        <p:blipFill rotWithShape="1">
          <a:blip r:embed="rId3">
            <a:extLst>
              <a:ext uri="{28A0092B-C50C-407E-A947-70E740481C1C}">
                <a14:useLocalDpi xmlns:a14="http://schemas.microsoft.com/office/drawing/2010/main" val="0"/>
              </a:ext>
            </a:extLst>
          </a:blip>
          <a:srcRect l="832" t="11564" r="49999" b="12516"/>
          <a:stretch/>
        </p:blipFill>
        <p:spPr>
          <a:xfrm>
            <a:off x="6027576" y="1150680"/>
            <a:ext cx="5245307" cy="455664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348176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Stamp Act</a:t>
            </a:r>
            <a:br>
              <a:rPr lang="en-US" dirty="0">
                <a:solidFill>
                  <a:schemeClr val="bg1"/>
                </a:solidFill>
              </a:rPr>
            </a:br>
            <a:r>
              <a:rPr lang="en-US" dirty="0">
                <a:solidFill>
                  <a:schemeClr val="bg1"/>
                </a:solidFill>
              </a:rPr>
              <a:t>(1765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Instead of levying a duty on trade goods, the Stamp Act imposed a direct tax on the colonists. </a:t>
            </a:r>
          </a:p>
          <a:p>
            <a:pPr marL="285750" indent="-285750">
              <a:buFont typeface="Arial" panose="020B0604020202020204" pitchFamily="34" charset="0"/>
              <a:buChar char="•"/>
            </a:pPr>
            <a:r>
              <a:rPr lang="en-US" dirty="0"/>
              <a:t>Specifically, the act required that starting in the fall of 1765, legal documents and printed materials must bear a tax stamp provided by commissioned distributors who would collect the tax in exchange for the stamp. </a:t>
            </a:r>
          </a:p>
          <a:p>
            <a:pPr marL="285750" indent="-285750">
              <a:buFont typeface="Arial" panose="020B0604020202020204" pitchFamily="34" charset="0"/>
              <a:buChar char="•"/>
            </a:pPr>
            <a:r>
              <a:rPr lang="en-US" dirty="0"/>
              <a:t>The law applied to wills, deeds, newspapers, pamphlets, and even playing cards and dice. </a:t>
            </a:r>
          </a:p>
          <a:p>
            <a:pPr marL="285750" indent="-285750">
              <a:buFont typeface="Arial" panose="020B0604020202020204" pitchFamily="34" charset="0"/>
              <a:buChar char="•"/>
            </a:pPr>
            <a:r>
              <a:rPr lang="en-US" dirty="0"/>
              <a:t>Although most colonists continued to accept Parliament's authority to regulate their trade, they insisted that only their representative assemblies could levy direct, internal taxes, such as the one imposed by the Stamp Act.</a:t>
            </a:r>
          </a:p>
          <a:p>
            <a:pPr marL="285750" indent="-285750">
              <a:buFont typeface="Arial" panose="020B0604020202020204" pitchFamily="34" charset="0"/>
              <a:buChar char="•"/>
            </a:pPr>
            <a:r>
              <a:rPr lang="en-US" dirty="0"/>
              <a:t> They rejected the British government's argument that all British subjects enjoyed virtual representation in Parliament, even if they could not vote for Parliament members.</a:t>
            </a:r>
          </a:p>
          <a:p>
            <a:pPr marL="285750" indent="-285750">
              <a:buFont typeface="Arial" panose="020B0604020202020204" pitchFamily="34" charset="0"/>
              <a:buChar char="•"/>
            </a:pPr>
            <a:r>
              <a:rPr lang="en-US" dirty="0"/>
              <a:t>The colonists also took exception to the provision denying offenders trials by jury. </a:t>
            </a:r>
          </a:p>
          <a:p>
            <a:pPr marL="285750" indent="-285750">
              <a:buFont typeface="Arial" panose="020B0604020202020204" pitchFamily="34" charset="0"/>
              <a:buChar char="•"/>
            </a:pPr>
            <a:r>
              <a:rPr lang="en-US" dirty="0"/>
              <a:t>Radical voices warned that the tax was part of a gradual plot to deprive the colonists of their freedoms and enslave them beneath an authoritarian regime.</a:t>
            </a:r>
          </a:p>
          <a:p>
            <a:pPr marL="285750" indent="-285750">
              <a:buFont typeface="Arial" panose="020B0604020202020204" pitchFamily="34" charset="0"/>
              <a:buChar char="•"/>
            </a:pPr>
            <a:r>
              <a:rPr lang="en-US" dirty="0"/>
              <a:t> Playing off traditional fears of peacetime armies, they wondered aloud why Parliament saw fit to garrison troops in North America only after the French threat had been removed. </a:t>
            </a:r>
          </a:p>
          <a:p>
            <a:pPr marL="285750" indent="-285750">
              <a:buFont typeface="Arial" panose="020B0604020202020204" pitchFamily="34" charset="0"/>
              <a:buChar char="•"/>
            </a:pPr>
            <a:r>
              <a:rPr lang="en-US" dirty="0"/>
              <a:t>These concerns provided an ideological basis that intensified colonial resistance.</a:t>
            </a:r>
          </a:p>
        </p:txBody>
      </p:sp>
      <p:pic>
        <p:nvPicPr>
          <p:cNvPr id="5" name="Picture 4" descr="A picture containing text, altar, stone&#10;&#10;Description automatically generated">
            <a:extLst>
              <a:ext uri="{FF2B5EF4-FFF2-40B4-BE49-F238E27FC236}">
                <a16:creationId xmlns:a16="http://schemas.microsoft.com/office/drawing/2014/main" id="{C82FF68C-A019-40E9-92AB-50346AB8F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931" y="1005697"/>
            <a:ext cx="4962758" cy="467664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483984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Stamp Act</a:t>
            </a:r>
            <a:br>
              <a:rPr lang="en-US" dirty="0">
                <a:solidFill>
                  <a:schemeClr val="bg1"/>
                </a:solidFill>
              </a:rPr>
            </a:br>
            <a:r>
              <a:rPr lang="en-US" dirty="0">
                <a:solidFill>
                  <a:schemeClr val="bg1"/>
                </a:solidFill>
              </a:rPr>
              <a:t>(1765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Parliament pushed forward with the Stamp Act despite the colonists' objections. </a:t>
            </a:r>
          </a:p>
          <a:p>
            <a:pPr marL="285750" indent="-285750">
              <a:buFont typeface="Arial" panose="020B0604020202020204" pitchFamily="34" charset="0"/>
              <a:buChar char="•"/>
            </a:pPr>
            <a:r>
              <a:rPr lang="en-US" dirty="0"/>
              <a:t>Colonial resistance to the act mounted slowly at first but gained momentum as its implementation's planned date drew near. </a:t>
            </a:r>
          </a:p>
          <a:p>
            <a:pPr marL="285750" indent="-285750">
              <a:buFont typeface="Arial" panose="020B0604020202020204" pitchFamily="34" charset="0"/>
              <a:buChar char="•"/>
            </a:pPr>
            <a:r>
              <a:rPr lang="en-US" dirty="0"/>
              <a:t>In Virginia, Patrick Henry submitted a series of resolutions to his colony's assembly, the House of Burgesses. These resolutions denied Parliament's right to tax the colonies and called on the colonists to resist the Stamp Act.</a:t>
            </a:r>
          </a:p>
          <a:p>
            <a:pPr marL="285750" indent="-285750">
              <a:buFont typeface="Arial" panose="020B0604020202020204" pitchFamily="34" charset="0"/>
              <a:buChar char="•"/>
            </a:pPr>
            <a:r>
              <a:rPr lang="en-US" dirty="0"/>
              <a:t>Newspapers throughout the colonies reprinted the resolutions, spreading their radical message to a broad audience.</a:t>
            </a:r>
          </a:p>
          <a:p>
            <a:pPr marL="285750" indent="-285750">
              <a:buFont typeface="Arial" panose="020B0604020202020204" pitchFamily="34" charset="0"/>
              <a:buChar char="•"/>
            </a:pPr>
            <a:r>
              <a:rPr lang="en-US" dirty="0"/>
              <a:t> The resolutions provided the tenor for the Stamp Act Congress's proclamations, an extralegal convention composed of delegates from nine colonies that met in October 1765. </a:t>
            </a:r>
          </a:p>
          <a:p>
            <a:pPr marL="285750" indent="-285750">
              <a:buFont typeface="Arial" panose="020B0604020202020204" pitchFamily="34" charset="0"/>
              <a:buChar char="•"/>
            </a:pPr>
            <a:r>
              <a:rPr lang="en-US" dirty="0"/>
              <a:t>While the Congress and the colonial assemblies passed resolutions and issued petitions against the Stamp Act, the colonists took matters into their own hands. </a:t>
            </a:r>
          </a:p>
          <a:p>
            <a:pPr marL="285750" indent="-285750">
              <a:buFont typeface="Arial" panose="020B0604020202020204" pitchFamily="34" charset="0"/>
              <a:buChar char="•"/>
            </a:pPr>
            <a:r>
              <a:rPr lang="en-US" dirty="0"/>
              <a:t>The most famous popular resistance took place in Boston, where opponents of the Stamp Act, calling themselves the Sons of Liberty, enlisted Boston's rabble in opposition to the new law.</a:t>
            </a:r>
          </a:p>
          <a:p>
            <a:pPr marL="285750" indent="-285750">
              <a:buFont typeface="Arial" panose="020B0604020202020204" pitchFamily="34" charset="0"/>
              <a:buChar char="•"/>
            </a:pPr>
            <a:r>
              <a:rPr lang="en-US" dirty="0"/>
              <a:t> This mob paraded through the streets with an effigy of Andrew Oliver, Boston's stamp distributor, which they hung from the Liberty Tree and beheaded before ransacking Oliver's home. </a:t>
            </a:r>
          </a:p>
          <a:p>
            <a:pPr marL="285750" indent="-285750">
              <a:buFont typeface="Arial" panose="020B0604020202020204" pitchFamily="34" charset="0"/>
              <a:buChar char="•"/>
            </a:pPr>
            <a:r>
              <a:rPr lang="en-US" dirty="0"/>
              <a:t>Oliver agreed to resign his commission as a stamp distributor.</a:t>
            </a:r>
          </a:p>
        </p:txBody>
      </p:sp>
      <p:pic>
        <p:nvPicPr>
          <p:cNvPr id="5" name="Picture 4" descr="A picture containing text&#10;&#10;Description automatically generated">
            <a:extLst>
              <a:ext uri="{FF2B5EF4-FFF2-40B4-BE49-F238E27FC236}">
                <a16:creationId xmlns:a16="http://schemas.microsoft.com/office/drawing/2014/main" id="{690A85C1-3859-436D-9E94-2C3F0BB6845E}"/>
              </a:ext>
            </a:extLst>
          </p:cNvPr>
          <p:cNvPicPr>
            <a:picLocks noChangeAspect="1"/>
          </p:cNvPicPr>
          <p:nvPr/>
        </p:nvPicPr>
        <p:blipFill rotWithShape="1">
          <a:blip r:embed="rId3">
            <a:extLst>
              <a:ext uri="{28A0092B-C50C-407E-A947-70E740481C1C}">
                <a14:useLocalDpi xmlns:a14="http://schemas.microsoft.com/office/drawing/2010/main" val="0"/>
              </a:ext>
            </a:extLst>
          </a:blip>
          <a:srcRect l="31384" r="7115"/>
          <a:stretch/>
        </p:blipFill>
        <p:spPr>
          <a:xfrm>
            <a:off x="6299214" y="1223477"/>
            <a:ext cx="4822877" cy="44110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804858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Stamp Act</a:t>
            </a:r>
            <a:br>
              <a:rPr lang="en-US" dirty="0">
                <a:solidFill>
                  <a:schemeClr val="bg1"/>
                </a:solidFill>
              </a:rPr>
            </a:br>
            <a:r>
              <a:rPr lang="en-US" dirty="0">
                <a:solidFill>
                  <a:schemeClr val="bg1"/>
                </a:solidFill>
              </a:rPr>
              <a:t>(1765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Similar events transpired in other colonial towns, as crowds mobbed the stamp distributors and threatened their physical well-being and property.</a:t>
            </a:r>
          </a:p>
          <a:p>
            <a:pPr marL="285750" indent="-285750">
              <a:buFont typeface="Arial" panose="020B0604020202020204" pitchFamily="34" charset="0"/>
              <a:buChar char="•"/>
            </a:pPr>
            <a:r>
              <a:rPr lang="en-US" dirty="0"/>
              <a:t> By the beginning of 1766, most of the stamp distributors had resigned their commissions, many of them under duress. </a:t>
            </a:r>
          </a:p>
          <a:p>
            <a:pPr marL="285750" indent="-285750">
              <a:buFont typeface="Arial" panose="020B0604020202020204" pitchFamily="34" charset="0"/>
              <a:buChar char="•"/>
            </a:pPr>
            <a:r>
              <a:rPr lang="en-US" dirty="0"/>
              <a:t>Mobs in seaport towns turned away ships carrying the stamp papers from England without allowing them to discharge their cargoes. </a:t>
            </a:r>
          </a:p>
          <a:p>
            <a:pPr marL="285750" indent="-285750">
              <a:buFont typeface="Arial" panose="020B0604020202020204" pitchFamily="34" charset="0"/>
              <a:buChar char="•"/>
            </a:pPr>
            <a:r>
              <a:rPr lang="en-US" dirty="0"/>
              <a:t>Determined colonial resistance made it impossible for the British government to bring the Stamp Act into effect. </a:t>
            </a:r>
          </a:p>
          <a:p>
            <a:pPr marL="285750" indent="-285750">
              <a:buFont typeface="Arial" panose="020B0604020202020204" pitchFamily="34" charset="0"/>
              <a:buChar char="•"/>
            </a:pPr>
            <a:r>
              <a:rPr lang="en-US" dirty="0"/>
              <a:t>In 1766, Parliament repealed it.</a:t>
            </a:r>
          </a:p>
          <a:p>
            <a:pPr marL="285750" indent="-285750">
              <a:buFont typeface="Arial" panose="020B0604020202020204" pitchFamily="34" charset="0"/>
              <a:buChar char="•"/>
            </a:pPr>
            <a:r>
              <a:rPr lang="en-US" dirty="0"/>
              <a:t>The end of the Stamp Act did not end Parliament's conviction that it had the authority to impose taxes on the colonists. </a:t>
            </a:r>
          </a:p>
          <a:p>
            <a:pPr marL="285750" indent="-285750">
              <a:buFont typeface="Arial" panose="020B0604020202020204" pitchFamily="34" charset="0"/>
              <a:buChar char="•"/>
            </a:pPr>
            <a:r>
              <a:rPr lang="en-US" dirty="0"/>
              <a:t>The British government coupled the repeal of the Stamp Act with the Declaratory Act, a reaffirmation of its power to pass any laws over the colonists that it saw fit. </a:t>
            </a:r>
          </a:p>
          <a:p>
            <a:pPr marL="285750" indent="-285750">
              <a:buFont typeface="Arial" panose="020B0604020202020204" pitchFamily="34" charset="0"/>
              <a:buChar char="•"/>
            </a:pPr>
            <a:r>
              <a:rPr lang="en-US" dirty="0"/>
              <a:t>The issues raised by the Stamp Act festered for ten years before giving rise to the Revolutionary War and, ultimately, American independence.</a:t>
            </a:r>
          </a:p>
        </p:txBody>
      </p:sp>
      <p:pic>
        <p:nvPicPr>
          <p:cNvPr id="5" name="Picture 4" descr="A black and white drawing of a skull with text&#10;&#10;Description automatically generated with low confidence">
            <a:extLst>
              <a:ext uri="{FF2B5EF4-FFF2-40B4-BE49-F238E27FC236}">
                <a16:creationId xmlns:a16="http://schemas.microsoft.com/office/drawing/2014/main" id="{A06BEF1B-62C5-439C-9223-43A7325DB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596" y="1084391"/>
            <a:ext cx="4547196" cy="49758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93728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Plantation Act</a:t>
            </a:r>
            <a:br>
              <a:rPr lang="en-US" dirty="0">
                <a:solidFill>
                  <a:schemeClr val="bg1"/>
                </a:solidFill>
              </a:rPr>
            </a:br>
            <a:r>
              <a:rPr lang="en-US" dirty="0">
                <a:solidFill>
                  <a:schemeClr val="bg1"/>
                </a:solidFill>
              </a:rPr>
              <a:t>(1740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In England during the 17th and 18th centuries, several necessary statutes applied to naturalization. </a:t>
            </a:r>
          </a:p>
          <a:p>
            <a:pPr marL="285750" indent="-285750">
              <a:buFont typeface="Arial" panose="020B0604020202020204" pitchFamily="34" charset="0"/>
              <a:buChar char="•"/>
            </a:pPr>
            <a:r>
              <a:rPr lang="en-US" dirty="0"/>
              <a:t>Still, these statutes would not include many aliens in the colonies who were considered an integral part of the colonial communities.</a:t>
            </a:r>
          </a:p>
          <a:p>
            <a:pPr marL="285750" indent="-285750">
              <a:buFont typeface="Arial" panose="020B0604020202020204" pitchFamily="34" charset="0"/>
              <a:buChar char="•"/>
            </a:pPr>
            <a:r>
              <a:rPr lang="en-US" dirty="0"/>
              <a:t> Over the same time, the American provinces (except New Hampshire) passed their own naturalization laws, which granted citizenship to people living within their area.</a:t>
            </a:r>
          </a:p>
          <a:p>
            <a:pPr marL="285750" indent="-285750">
              <a:buFont typeface="Arial" panose="020B0604020202020204" pitchFamily="34" charset="0"/>
              <a:buChar char="•"/>
            </a:pPr>
            <a:r>
              <a:rPr lang="en-US" dirty="0"/>
              <a:t> These laws were based more on local colonial interpretations of community citizenship than on stricter considerations in the mother-country.</a:t>
            </a:r>
          </a:p>
          <a:p>
            <a:pPr marL="285750" indent="-285750">
              <a:buFont typeface="Arial" panose="020B0604020202020204" pitchFamily="34" charset="0"/>
              <a:buChar char="•"/>
            </a:pPr>
            <a:r>
              <a:rPr lang="en-US" dirty="0"/>
              <a:t>But they gave no rights beyond their borders. </a:t>
            </a:r>
          </a:p>
          <a:p>
            <a:pPr marL="285750" indent="-285750">
              <a:buFont typeface="Arial" panose="020B0604020202020204" pitchFamily="34" charset="0"/>
              <a:buChar char="•"/>
            </a:pPr>
            <a:r>
              <a:rPr lang="en-US" dirty="0"/>
              <a:t>This situation was initially accepted as positive and workable in England but proved to be too inconsistent with and broader imperial intentions as time passed.</a:t>
            </a:r>
          </a:p>
        </p:txBody>
      </p:sp>
      <p:pic>
        <p:nvPicPr>
          <p:cNvPr id="5" name="Picture 4" descr="A group of people in clothing&#10;&#10;Description automatically generated with low confidence">
            <a:extLst>
              <a:ext uri="{FF2B5EF4-FFF2-40B4-BE49-F238E27FC236}">
                <a16:creationId xmlns:a16="http://schemas.microsoft.com/office/drawing/2014/main" id="{397F86E9-4274-416D-9326-B03438EEA3CA}"/>
              </a:ext>
            </a:extLst>
          </p:cNvPr>
          <p:cNvPicPr>
            <a:picLocks noChangeAspect="1"/>
          </p:cNvPicPr>
          <p:nvPr/>
        </p:nvPicPr>
        <p:blipFill rotWithShape="1">
          <a:blip r:embed="rId3">
            <a:extLst>
              <a:ext uri="{28A0092B-C50C-407E-A947-70E740481C1C}">
                <a14:useLocalDpi xmlns:a14="http://schemas.microsoft.com/office/drawing/2010/main" val="0"/>
              </a:ext>
            </a:extLst>
          </a:blip>
          <a:srcRect l="31146"/>
          <a:stretch/>
        </p:blipFill>
        <p:spPr>
          <a:xfrm>
            <a:off x="6224466" y="1199626"/>
            <a:ext cx="4851155" cy="44881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062193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 Education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18th century was a period of massive growth for the United States, and education was swept along with the tide. </a:t>
            </a:r>
          </a:p>
          <a:p>
            <a:pPr marL="285750" indent="-285750">
              <a:buFont typeface="Arial" panose="020B0604020202020204" pitchFamily="34" charset="0"/>
              <a:buChar char="•"/>
            </a:pPr>
            <a:r>
              <a:rPr lang="en-US" dirty="0"/>
              <a:t>A slow shift to an emphasis on science in the curriculum emerged at the beginning of the 18th century. </a:t>
            </a:r>
          </a:p>
          <a:p>
            <a:pPr marL="285750" indent="-285750">
              <a:buFont typeface="Arial" panose="020B0604020202020204" pitchFamily="34" charset="0"/>
              <a:buChar char="•"/>
            </a:pPr>
            <a:r>
              <a:rPr lang="en-US" dirty="0"/>
              <a:t>Religious explanations of natural phenomena were slowly being questioned.</a:t>
            </a:r>
          </a:p>
          <a:p>
            <a:pPr marL="285750" indent="-285750">
              <a:buFont typeface="Arial" panose="020B0604020202020204" pitchFamily="34" charset="0"/>
              <a:buChar char="•"/>
            </a:pPr>
            <a:r>
              <a:rPr lang="en-US" dirty="0"/>
              <a:t>There was a growing perception that the Latin-focused grammar school was too elitist and provided little of the practical education needed for an economy based on business and other vocations.</a:t>
            </a:r>
          </a:p>
          <a:p>
            <a:pPr marL="285750" indent="-285750">
              <a:buFont typeface="Arial" panose="020B0604020202020204" pitchFamily="34" charset="0"/>
              <a:buChar char="•"/>
            </a:pPr>
            <a:r>
              <a:rPr lang="en-US" dirty="0"/>
              <a:t> The pressure was placed on the education system to provide a more practical education that would offer vocational and trade skills to young men. </a:t>
            </a:r>
          </a:p>
          <a:p>
            <a:pPr marL="285750" indent="-285750">
              <a:buFont typeface="Arial" panose="020B0604020202020204" pitchFamily="34" charset="0"/>
              <a:buChar char="•"/>
            </a:pPr>
            <a:r>
              <a:rPr lang="en-US" dirty="0"/>
              <a:t>This was especially evident in the middle colonies, which had a sizeable middle-class business population.</a:t>
            </a:r>
          </a:p>
          <a:p>
            <a:pPr marL="285750" indent="-285750">
              <a:buFont typeface="Arial" panose="020B0604020202020204" pitchFamily="34" charset="0"/>
              <a:buChar char="•"/>
            </a:pPr>
            <a:r>
              <a:rPr lang="en-US" dirty="0"/>
              <a:t> </a:t>
            </a:r>
          </a:p>
        </p:txBody>
      </p:sp>
      <p:pic>
        <p:nvPicPr>
          <p:cNvPr id="5" name="Picture 4" descr="A picture containing table, person, dining table, dining room&#10;&#10;Description automatically generated">
            <a:extLst>
              <a:ext uri="{FF2B5EF4-FFF2-40B4-BE49-F238E27FC236}">
                <a16:creationId xmlns:a16="http://schemas.microsoft.com/office/drawing/2014/main" id="{965F98CB-E13D-4A31-B8A8-E22E351457DB}"/>
              </a:ext>
            </a:extLst>
          </p:cNvPr>
          <p:cNvPicPr>
            <a:picLocks noChangeAspect="1"/>
          </p:cNvPicPr>
          <p:nvPr/>
        </p:nvPicPr>
        <p:blipFill rotWithShape="1">
          <a:blip r:embed="rId3">
            <a:extLst>
              <a:ext uri="{28A0092B-C50C-407E-A947-70E740481C1C}">
                <a14:useLocalDpi xmlns:a14="http://schemas.microsoft.com/office/drawing/2010/main" val="0"/>
              </a:ext>
            </a:extLst>
          </a:blip>
          <a:srcRect t="16813" r="46571" b="9021"/>
          <a:stretch/>
        </p:blipFill>
        <p:spPr>
          <a:xfrm>
            <a:off x="6096000" y="1175657"/>
            <a:ext cx="4929726" cy="45066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504425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 Education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emergence of English grammar schools was one response to the call for a more practical education system. </a:t>
            </a:r>
          </a:p>
          <a:p>
            <a:pPr marL="285750" indent="-285750">
              <a:buFont typeface="Arial" panose="020B0604020202020204" pitchFamily="34" charset="0"/>
              <a:buChar char="•"/>
            </a:pPr>
            <a:r>
              <a:rPr lang="en-US" dirty="0"/>
              <a:t>A second outcome of the need for more practical education was the academy's growth, a school for higher learning, and the precursor of the modern university. </a:t>
            </a:r>
          </a:p>
          <a:p>
            <a:pPr marL="285750" indent="-285750">
              <a:buFont typeface="Arial" panose="020B0604020202020204" pitchFamily="34" charset="0"/>
              <a:buChar char="•"/>
            </a:pPr>
            <a:r>
              <a:rPr lang="en-US" dirty="0"/>
              <a:t>Benjamin Franklin established the first academy, which was chartered in 1749 and opened in 1751. In 1791, it became the University of Pennsylvania.</a:t>
            </a:r>
          </a:p>
          <a:p>
            <a:pPr marL="285750" indent="-285750">
              <a:buFont typeface="Arial" panose="020B0604020202020204" pitchFamily="34" charset="0"/>
              <a:buChar char="•"/>
            </a:pPr>
            <a:r>
              <a:rPr lang="en-US" dirty="0"/>
              <a:t> Academies were essentially private secondary schools that offered a broad range of subjects and practical training.</a:t>
            </a:r>
          </a:p>
          <a:p>
            <a:pPr marL="285750" indent="-285750">
              <a:buFont typeface="Arial" panose="020B0604020202020204" pitchFamily="34" charset="0"/>
              <a:buChar char="•"/>
            </a:pPr>
            <a:r>
              <a:rPr lang="en-US" dirty="0"/>
              <a:t>Because academies were not bound by religious influence, they were free to evolve unfettered. They admitted both boys and girls. </a:t>
            </a:r>
          </a:p>
          <a:p>
            <a:pPr marL="285750" indent="-285750">
              <a:buFont typeface="Arial" panose="020B0604020202020204" pitchFamily="34" charset="0"/>
              <a:buChar char="•"/>
            </a:pPr>
            <a:r>
              <a:rPr lang="en-US" dirty="0"/>
              <a:t>The education of ethnic minorities, namely African Americans and Native Americans, was limited in the 18th century, and the teaching of slaves in America was strictly forbidden by law.</a:t>
            </a:r>
          </a:p>
        </p:txBody>
      </p:sp>
      <p:pic>
        <p:nvPicPr>
          <p:cNvPr id="5" name="Picture 4" descr="A group of people sitting in chairs&#10;&#10;Description automatically generated with medium confidence">
            <a:extLst>
              <a:ext uri="{FF2B5EF4-FFF2-40B4-BE49-F238E27FC236}">
                <a16:creationId xmlns:a16="http://schemas.microsoft.com/office/drawing/2014/main" id="{EEDD7AC1-2083-45A9-A9A1-E096F321E959}"/>
              </a:ext>
            </a:extLst>
          </p:cNvPr>
          <p:cNvPicPr>
            <a:picLocks noChangeAspect="1"/>
          </p:cNvPicPr>
          <p:nvPr/>
        </p:nvPicPr>
        <p:blipFill rotWithShape="1">
          <a:blip r:embed="rId3">
            <a:extLst>
              <a:ext uri="{28A0092B-C50C-407E-A947-70E740481C1C}">
                <a14:useLocalDpi xmlns:a14="http://schemas.microsoft.com/office/drawing/2010/main" val="0"/>
              </a:ext>
            </a:extLst>
          </a:blip>
          <a:srcRect l="8065" r="7441"/>
          <a:stretch/>
        </p:blipFill>
        <p:spPr>
          <a:xfrm>
            <a:off x="6316823" y="1105973"/>
            <a:ext cx="4767943" cy="464605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750887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 Education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These schools served students who needed education beyond elementary school but did not intend to go to college.</a:t>
            </a:r>
          </a:p>
          <a:p>
            <a:pPr marL="285750" indent="-285750">
              <a:buFont typeface="Arial" panose="020B0604020202020204" pitchFamily="34" charset="0"/>
              <a:buChar char="•"/>
            </a:pPr>
            <a:r>
              <a:rPr lang="en-US" dirty="0"/>
              <a:t> In addition to courses that led to the world of work in business, students were also taught courses in the "social graces" (e.g., dance, art, music). English grammar schools were the first secondary schools to accept both girls and boys.</a:t>
            </a:r>
          </a:p>
          <a:p>
            <a:pPr marL="285750" indent="-285750">
              <a:buFont typeface="Arial" panose="020B0604020202020204" pitchFamily="34" charset="0"/>
              <a:buChar char="•"/>
            </a:pPr>
            <a:r>
              <a:rPr lang="en-US" dirty="0"/>
              <a:t>The Anglican Church did establish schools for the religious education of minorities as early as 1704. But even these efforts were sporadic, unsupported, or not sustained. </a:t>
            </a:r>
          </a:p>
          <a:p>
            <a:pPr marL="285750" indent="-285750">
              <a:buFont typeface="Arial" panose="020B0604020202020204" pitchFamily="34" charset="0"/>
              <a:buChar char="•"/>
            </a:pPr>
            <a:r>
              <a:rPr lang="en-US" dirty="0"/>
              <a:t>The 18th century planted the seeds that would grow into the structures of the Industrial Revolution and beyond. </a:t>
            </a:r>
          </a:p>
          <a:p>
            <a:pPr marL="285750" indent="-285750">
              <a:buFont typeface="Arial" panose="020B0604020202020204" pitchFamily="34" charset="0"/>
              <a:buChar char="•"/>
            </a:pPr>
            <a:r>
              <a:rPr lang="en-US" dirty="0"/>
              <a:t>Tax-supported schooling for girls began as early as 1767 in New England. </a:t>
            </a:r>
          </a:p>
          <a:p>
            <a:pPr marL="285750" indent="-285750">
              <a:buFont typeface="Arial" panose="020B0604020202020204" pitchFamily="34" charset="0"/>
              <a:buChar char="•"/>
            </a:pPr>
            <a:r>
              <a:rPr lang="en-US" dirty="0"/>
              <a:t>It was optional, and some towns proved reluctant.</a:t>
            </a:r>
          </a:p>
          <a:p>
            <a:pPr marL="285750" indent="-285750">
              <a:buFont typeface="Arial" panose="020B0604020202020204" pitchFamily="34" charset="0"/>
              <a:buChar char="•"/>
            </a:pPr>
            <a:r>
              <a:rPr lang="en-US" dirty="0"/>
              <a:t>Historians point out that reading and writing were different skills in the colonial era. </a:t>
            </a:r>
          </a:p>
          <a:p>
            <a:pPr marL="285750" indent="-285750">
              <a:buFont typeface="Arial" panose="020B0604020202020204" pitchFamily="34" charset="0"/>
              <a:buChar char="•"/>
            </a:pPr>
            <a:r>
              <a:rPr lang="en-US" dirty="0"/>
              <a:t>School taught both, but in places without schools, a lesson was mainly taught to boys and a few privileged girls.</a:t>
            </a:r>
          </a:p>
          <a:p>
            <a:pPr marL="285750" indent="-285750">
              <a:buFont typeface="Arial" panose="020B0604020202020204" pitchFamily="34" charset="0"/>
              <a:buChar char="•"/>
            </a:pPr>
            <a:r>
              <a:rPr lang="en-US" dirty="0"/>
              <a:t> Men handled worldly affairs and needed to read and write. </a:t>
            </a:r>
          </a:p>
          <a:p>
            <a:pPr marL="285750" indent="-285750">
              <a:buFont typeface="Arial" panose="020B0604020202020204" pitchFamily="34" charset="0"/>
              <a:buChar char="•"/>
            </a:pPr>
            <a:r>
              <a:rPr lang="en-US" dirty="0"/>
              <a:t>Girls only needed to read (mostly religious materials).</a:t>
            </a:r>
          </a:p>
          <a:p>
            <a:pPr marL="285750" indent="-285750">
              <a:buFont typeface="Arial" panose="020B0604020202020204" pitchFamily="34" charset="0"/>
              <a:buChar char="•"/>
            </a:pPr>
            <a:r>
              <a:rPr lang="en-US" dirty="0"/>
              <a:t> This educational disparity between reading and writing explains why colonial women often could read but could not write, so they used an "X" to sign their names.</a:t>
            </a:r>
          </a:p>
        </p:txBody>
      </p:sp>
      <p:pic>
        <p:nvPicPr>
          <p:cNvPr id="5" name="Picture 4" descr="A picture containing text, old, vintage&#10;&#10;Description automatically generated">
            <a:extLst>
              <a:ext uri="{FF2B5EF4-FFF2-40B4-BE49-F238E27FC236}">
                <a16:creationId xmlns:a16="http://schemas.microsoft.com/office/drawing/2014/main" id="{1523E74F-BAAA-47BC-A35C-79D0E0F9A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582" y="1212894"/>
            <a:ext cx="5326630" cy="44322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495576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Townshend Acts</a:t>
            </a:r>
            <a:br>
              <a:rPr lang="en-US" dirty="0">
                <a:solidFill>
                  <a:schemeClr val="bg1"/>
                </a:solidFill>
              </a:rPr>
            </a:br>
            <a:r>
              <a:rPr lang="en-US" dirty="0">
                <a:solidFill>
                  <a:schemeClr val="bg1"/>
                </a:solidFill>
              </a:rPr>
              <a:t>(1767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The Townshend Acts were a series of measures passed by the British Parliament in 1767 that taxed goods imported to the American colonies.</a:t>
            </a:r>
          </a:p>
          <a:p>
            <a:pPr marL="285750" indent="-285750">
              <a:buFont typeface="Arial" panose="020B0604020202020204" pitchFamily="34" charset="0"/>
              <a:buChar char="•"/>
            </a:pPr>
            <a:r>
              <a:rPr lang="en-US" dirty="0"/>
              <a:t> But American colonists, who had no representation in Parliament, saw the Acts as an abuse of power.</a:t>
            </a:r>
          </a:p>
          <a:p>
            <a:pPr marL="285750" indent="-285750">
              <a:buFont typeface="Arial" panose="020B0604020202020204" pitchFamily="34" charset="0"/>
              <a:buChar char="•"/>
            </a:pPr>
            <a:r>
              <a:rPr lang="en-US" dirty="0"/>
              <a:t> The British sent troops to America to enforce the unpopular new laws, further heightening tensions between Great Britain and the American colonies in the American Revolutionary War. </a:t>
            </a:r>
          </a:p>
          <a:p>
            <a:pPr marL="285750" indent="-285750">
              <a:buFont typeface="Arial" panose="020B0604020202020204" pitchFamily="34" charset="0"/>
              <a:buChar char="•"/>
            </a:pPr>
            <a:r>
              <a:rPr lang="en-US" dirty="0"/>
              <a:t>The British Crown emerged victorious from the French and Indian War in 1763 but defending the North American colonies from French expansion had proved tremendously costly to England.</a:t>
            </a:r>
          </a:p>
          <a:p>
            <a:pPr marL="285750" indent="-285750">
              <a:buFont typeface="Arial" panose="020B0604020202020204" pitchFamily="34" charset="0"/>
              <a:buChar char="•"/>
            </a:pPr>
            <a:r>
              <a:rPr lang="en-US" dirty="0"/>
              <a:t>The colonists—who arguably enjoyed a higher standard of living at the time than their British counterparts—paid less than one-twentieth the taxes of British citizens living in England. </a:t>
            </a:r>
          </a:p>
          <a:p>
            <a:pPr marL="285750" indent="-285750">
              <a:buFont typeface="Arial" panose="020B0604020202020204" pitchFamily="34" charset="0"/>
              <a:buChar char="•"/>
            </a:pPr>
            <a:r>
              <a:rPr lang="en-US" dirty="0"/>
              <a:t>The British government thought the colonists should help pay the cost of their protection. </a:t>
            </a:r>
          </a:p>
          <a:p>
            <a:pPr marL="285750" indent="-285750">
              <a:buFont typeface="Arial" panose="020B0604020202020204" pitchFamily="34" charset="0"/>
              <a:buChar char="•"/>
            </a:pPr>
            <a:r>
              <a:rPr lang="en-US" dirty="0"/>
              <a:t>The British Parliament enacted a series of taxes on the colonies to raise revenue. </a:t>
            </a:r>
          </a:p>
          <a:p>
            <a:pPr marL="285750" indent="-285750">
              <a:buFont typeface="Arial" panose="020B0604020202020204" pitchFamily="34" charset="0"/>
              <a:buChar char="•"/>
            </a:pPr>
            <a:r>
              <a:rPr lang="en-US" dirty="0"/>
              <a:t>Early attempts, such as the Stamp Act of 1765—which taxed colonists for every piece of paper they used—were met with widespread protests in America.</a:t>
            </a:r>
          </a:p>
        </p:txBody>
      </p:sp>
      <p:pic>
        <p:nvPicPr>
          <p:cNvPr id="5" name="Picture 4" descr="Diagram&#10;&#10;Description automatically generated">
            <a:extLst>
              <a:ext uri="{FF2B5EF4-FFF2-40B4-BE49-F238E27FC236}">
                <a16:creationId xmlns:a16="http://schemas.microsoft.com/office/drawing/2014/main" id="{25A3844A-516B-4DBC-8066-D33FB44E9F68}"/>
              </a:ext>
            </a:extLst>
          </p:cNvPr>
          <p:cNvPicPr>
            <a:picLocks noChangeAspect="1"/>
          </p:cNvPicPr>
          <p:nvPr/>
        </p:nvPicPr>
        <p:blipFill rotWithShape="1">
          <a:blip r:embed="rId3">
            <a:extLst>
              <a:ext uri="{28A0092B-C50C-407E-A947-70E740481C1C}">
                <a14:useLocalDpi xmlns:a14="http://schemas.microsoft.com/office/drawing/2010/main" val="0"/>
              </a:ext>
            </a:extLst>
          </a:blip>
          <a:srcRect l="6704" r="36566"/>
          <a:stretch/>
        </p:blipFill>
        <p:spPr>
          <a:xfrm>
            <a:off x="6232849" y="1220011"/>
            <a:ext cx="4683967" cy="46443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544916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Townshend Acts</a:t>
            </a:r>
            <a:br>
              <a:rPr lang="en-US" dirty="0">
                <a:solidFill>
                  <a:schemeClr val="bg1"/>
                </a:solidFill>
              </a:rPr>
            </a:br>
            <a:r>
              <a:rPr lang="en-US" dirty="0">
                <a:solidFill>
                  <a:schemeClr val="bg1"/>
                </a:solidFill>
              </a:rPr>
              <a:t>(1767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The Townshend Acts, named after Charles Townshend, British chancellor of the Exchequer, imposed British </a:t>
            </a:r>
            <a:r>
              <a:rPr lang="en-US" dirty="0" err="1"/>
              <a:t>china</a:t>
            </a:r>
            <a:r>
              <a:rPr lang="en-US" dirty="0"/>
              <a:t>, glass, lead, paint, paper, and tea imported to the colonies.</a:t>
            </a:r>
          </a:p>
          <a:p>
            <a:pPr marL="285750" indent="-285750">
              <a:buFont typeface="Arial" panose="020B0604020202020204" pitchFamily="34" charset="0"/>
              <a:buChar char="•"/>
            </a:pPr>
            <a:r>
              <a:rPr lang="en-US" dirty="0"/>
              <a:t>These items were chosen for taxation because Townshend thought they would be difficult for the colonists to produce independently.</a:t>
            </a:r>
          </a:p>
          <a:p>
            <a:pPr marL="285750" indent="-285750">
              <a:buFont typeface="Arial" panose="020B0604020202020204" pitchFamily="34" charset="0"/>
              <a:buChar char="•"/>
            </a:pPr>
            <a:r>
              <a:rPr lang="en-US" dirty="0"/>
              <a:t> He estimated the duties would raise approximately 40,000 pounds, with most of the tea's revenue.</a:t>
            </a:r>
          </a:p>
          <a:p>
            <a:pPr marL="285750" indent="-285750">
              <a:buFont typeface="Arial" panose="020B0604020202020204" pitchFamily="34" charset="0"/>
              <a:buChar char="•"/>
            </a:pPr>
            <a:r>
              <a:rPr lang="en-US" dirty="0"/>
              <a:t>The Townshend Acts would use the revenue raised by the duties to pay the salaries of colonial governors and judges, ensuring America's governmental officials' loyalty to the British Crown.</a:t>
            </a:r>
          </a:p>
          <a:p>
            <a:pPr marL="285750" indent="-285750">
              <a:buFont typeface="Arial" panose="020B0604020202020204" pitchFamily="34" charset="0"/>
              <a:buChar char="•"/>
            </a:pPr>
            <a:r>
              <a:rPr lang="en-US" dirty="0"/>
              <a:t> However, these policies prompted colonists to act by boycotting British goods. Charles Townshend didn't live to see the measures enacted.</a:t>
            </a:r>
          </a:p>
          <a:p>
            <a:pPr marL="285750" indent="-285750">
              <a:buFont typeface="Arial" panose="020B0604020202020204" pitchFamily="34" charset="0"/>
              <a:buChar char="•"/>
            </a:pPr>
            <a:r>
              <a:rPr lang="en-US" dirty="0"/>
              <a:t> He died suddenly in September 1767, before the detrimental effects of his signature rules could materialize.</a:t>
            </a:r>
          </a:p>
          <a:p>
            <a:pPr marL="285750" indent="-285750">
              <a:buFont typeface="Arial" panose="020B0604020202020204" pitchFamily="34" charset="0"/>
              <a:buChar char="•"/>
            </a:pPr>
            <a:r>
              <a:rPr lang="en-US" dirty="0"/>
              <a:t>The Townshend duties went into effect on November 20, 1767, close on the heels of the Declaratory Act of 1766, which stated that the British Parliament had the same authority to tax the American colonies as they did in Great Britain.</a:t>
            </a:r>
          </a:p>
          <a:p>
            <a:pPr marL="285750" indent="-285750">
              <a:buFont typeface="Arial" panose="020B0604020202020204" pitchFamily="34" charset="0"/>
              <a:buChar char="•"/>
            </a:pPr>
            <a:r>
              <a:rPr lang="en-US" dirty="0"/>
              <a:t> By December, two widely circulated documents had united colonists in favor of a boycott of British goods. These influential pamphlets included "Letters from a Farmer in Pennsylvania," a series of essays written by Pennsylvania legislator John Dickinson and the "Massachusetts Circular Letter," a statement written by Samuel Adams and James Otis Jr. and passed by the Massachusetts House of Representatives to other colonial legislatures.</a:t>
            </a:r>
          </a:p>
        </p:txBody>
      </p:sp>
      <p:pic>
        <p:nvPicPr>
          <p:cNvPr id="5" name="Picture 4" descr="Map&#10;&#10;Description automatically generated">
            <a:extLst>
              <a:ext uri="{FF2B5EF4-FFF2-40B4-BE49-F238E27FC236}">
                <a16:creationId xmlns:a16="http://schemas.microsoft.com/office/drawing/2014/main" id="{518D6711-CD43-44D3-A989-A58BFA010C7E}"/>
              </a:ext>
            </a:extLst>
          </p:cNvPr>
          <p:cNvPicPr>
            <a:picLocks noChangeAspect="1"/>
          </p:cNvPicPr>
          <p:nvPr/>
        </p:nvPicPr>
        <p:blipFill rotWithShape="1">
          <a:blip r:embed="rId3">
            <a:extLst>
              <a:ext uri="{28A0092B-C50C-407E-A947-70E740481C1C}">
                <a14:useLocalDpi xmlns:a14="http://schemas.microsoft.com/office/drawing/2010/main" val="0"/>
              </a:ext>
            </a:extLst>
          </a:blip>
          <a:srcRect l="14847"/>
          <a:stretch/>
        </p:blipFill>
        <p:spPr>
          <a:xfrm>
            <a:off x="6096000" y="1257300"/>
            <a:ext cx="5102394" cy="449519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616744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Townshend Acts</a:t>
            </a:r>
            <a:br>
              <a:rPr lang="en-US" dirty="0">
                <a:solidFill>
                  <a:schemeClr val="bg1"/>
                </a:solidFill>
              </a:rPr>
            </a:br>
            <a:r>
              <a:rPr lang="en-US" dirty="0">
                <a:solidFill>
                  <a:schemeClr val="bg1"/>
                </a:solidFill>
              </a:rPr>
              <a:t>(1767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47500" lnSpcReduction="20000"/>
          </a:bodyPr>
          <a:lstStyle/>
          <a:p>
            <a:pPr marL="285750" indent="-285750">
              <a:buFont typeface="Arial" panose="020B0604020202020204" pitchFamily="34" charset="0"/>
              <a:buChar char="•"/>
            </a:pPr>
            <a:r>
              <a:rPr lang="en-US" dirty="0"/>
              <a:t>With the Sons of Liberty's help—a secret society of American business leaders who coined the phrase "taxation without representation" —24 towns in Massachusetts, Connecticut, and Rhode Island agreed to boycott British goods in January 1768.</a:t>
            </a:r>
          </a:p>
          <a:p>
            <a:pPr marL="285750" indent="-285750">
              <a:buFont typeface="Arial" panose="020B0604020202020204" pitchFamily="34" charset="0"/>
              <a:buChar char="•"/>
            </a:pPr>
            <a:r>
              <a:rPr lang="en-US" dirty="0"/>
              <a:t> Except for necessities, such as fishing hooks and wire, New England merchants agreed not to import British goods for one year.</a:t>
            </a:r>
          </a:p>
          <a:p>
            <a:pPr marL="285750" indent="-285750">
              <a:buFont typeface="Arial" panose="020B0604020202020204" pitchFamily="34" charset="0"/>
              <a:buChar char="•"/>
            </a:pPr>
            <a:r>
              <a:rPr lang="en-US" dirty="0"/>
              <a:t>In response to protests and boycotts, the British sent troops to occupy Boston and quell the unrest.</a:t>
            </a:r>
          </a:p>
          <a:p>
            <a:pPr marL="285750" indent="-285750">
              <a:buFont typeface="Arial" panose="020B0604020202020204" pitchFamily="34" charset="0"/>
              <a:buChar char="•"/>
            </a:pPr>
            <a:r>
              <a:rPr lang="en-US" dirty="0"/>
              <a:t>By 1769, more than 2,000 British troops had arrived in Boston to restore order—a large number considering only about 16,000 people lived in Boston at the time.</a:t>
            </a:r>
          </a:p>
          <a:p>
            <a:pPr marL="285750" indent="-285750">
              <a:buFont typeface="Arial" panose="020B0604020202020204" pitchFamily="34" charset="0"/>
              <a:buChar char="•"/>
            </a:pPr>
            <a:r>
              <a:rPr lang="en-US" dirty="0"/>
              <a:t>To protest taxes, patriots often vandalized stores selling British goods and intimidated store merchants and their customers.</a:t>
            </a:r>
          </a:p>
          <a:p>
            <a:pPr marL="285750" indent="-285750">
              <a:buFont typeface="Arial" panose="020B0604020202020204" pitchFamily="34" charset="0"/>
              <a:buChar char="•"/>
            </a:pPr>
            <a:r>
              <a:rPr lang="en-US" dirty="0"/>
              <a:t>All the Townshend Acts—except for the tax on tea—were repealed in April 1770. The tax on tea would remain a flashpoint and a contributing factor to the Boston Tea Party of 1773, in which angry colonists destroyed an entire shipment of tea in Boston Harbor.</a:t>
            </a:r>
          </a:p>
          <a:p>
            <a:pPr marL="285750" indent="-285750">
              <a:buFont typeface="Arial" panose="020B0604020202020204" pitchFamily="34" charset="0"/>
              <a:buChar char="•"/>
            </a:pPr>
            <a:r>
              <a:rPr lang="en-US" dirty="0"/>
              <a:t> To quell resistance and punish the colonists—particularly the demonstrators in Boston—Parliament passed The Coercive Acts of 1774, which colonists referred to as the Intolerable Acts.</a:t>
            </a:r>
          </a:p>
          <a:p>
            <a:pPr marL="285750" indent="-285750">
              <a:buFont typeface="Arial" panose="020B0604020202020204" pitchFamily="34" charset="0"/>
              <a:buChar char="•"/>
            </a:pPr>
            <a:r>
              <a:rPr lang="en-US" dirty="0"/>
              <a:t> The four Intolerable Acts included the Massachusetts Government Act, instituting an appointed government over the previously-elected, local one; the Boston Port Bill closing Boston Harbor; the Administration of Justice Act, which dictated that British officials could be tried in another colony or England if charged with capital offenses; and the Quartering Act, which said unoccupied buildings could be used to quarter British troops.</a:t>
            </a:r>
          </a:p>
          <a:p>
            <a:pPr marL="285750" indent="-285750">
              <a:buFont typeface="Arial" panose="020B0604020202020204" pitchFamily="34" charset="0"/>
              <a:buChar char="•"/>
            </a:pPr>
            <a:r>
              <a:rPr lang="en-US" dirty="0"/>
              <a:t> The combined force of these acts culminated in the American Revolution, which was kicked off when the "shot heard around the world" was fired on April 19, 1775, at Lexington and Concord's Battles.</a:t>
            </a:r>
          </a:p>
        </p:txBody>
      </p:sp>
      <p:pic>
        <p:nvPicPr>
          <p:cNvPr id="5" name="Picture 4" descr="A group of people sitting around a table&#10;&#10;Description automatically generated with low confidence">
            <a:extLst>
              <a:ext uri="{FF2B5EF4-FFF2-40B4-BE49-F238E27FC236}">
                <a16:creationId xmlns:a16="http://schemas.microsoft.com/office/drawing/2014/main" id="{56EFDE68-A604-48F6-B059-7AC42EAD6B4E}"/>
              </a:ext>
            </a:extLst>
          </p:cNvPr>
          <p:cNvPicPr>
            <a:picLocks noChangeAspect="1"/>
          </p:cNvPicPr>
          <p:nvPr/>
        </p:nvPicPr>
        <p:blipFill rotWithShape="1">
          <a:blip r:embed="rId3">
            <a:extLst>
              <a:ext uri="{28A0092B-C50C-407E-A947-70E740481C1C}">
                <a14:useLocalDpi xmlns:a14="http://schemas.microsoft.com/office/drawing/2010/main" val="0"/>
              </a:ext>
            </a:extLst>
          </a:blip>
          <a:srcRect l="22902" r="6344"/>
          <a:stretch/>
        </p:blipFill>
        <p:spPr>
          <a:xfrm>
            <a:off x="6356402" y="1257300"/>
            <a:ext cx="4544008" cy="427818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764679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Boston Massacre</a:t>
            </a:r>
            <a:br>
              <a:rPr lang="en-US" dirty="0">
                <a:solidFill>
                  <a:schemeClr val="bg1"/>
                </a:solidFill>
              </a:rPr>
            </a:br>
            <a:r>
              <a:rPr lang="en-US" dirty="0">
                <a:solidFill>
                  <a:schemeClr val="bg1"/>
                </a:solidFill>
              </a:rPr>
              <a:t>(1770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The Boston Massacre was a deadly riot on March 5, 1770, on King Street in Boston. </a:t>
            </a:r>
          </a:p>
          <a:p>
            <a:pPr marL="285750" indent="-285750">
              <a:buFont typeface="Arial" panose="020B0604020202020204" pitchFamily="34" charset="0"/>
              <a:buChar char="•"/>
            </a:pPr>
            <a:r>
              <a:rPr lang="en-US" dirty="0"/>
              <a:t>It began as a street brawl between American colonists and a lone British soldier but quickly escalated to a chaotic, bloody slaughter. </a:t>
            </a:r>
          </a:p>
          <a:p>
            <a:pPr marL="285750" indent="-285750">
              <a:buFont typeface="Arial" panose="020B0604020202020204" pitchFamily="34" charset="0"/>
              <a:buChar char="•"/>
            </a:pPr>
            <a:r>
              <a:rPr lang="en-US" dirty="0"/>
              <a:t>The conflict energized anti-British sentiment and paved the way for the American Revolution.</a:t>
            </a:r>
          </a:p>
          <a:p>
            <a:pPr marL="285750" indent="-285750">
              <a:buFont typeface="Arial" panose="020B0604020202020204" pitchFamily="34" charset="0"/>
              <a:buChar char="•"/>
            </a:pPr>
            <a:r>
              <a:rPr lang="en-US" dirty="0"/>
              <a:t>Tensions ran high in Boston in early 1770. </a:t>
            </a:r>
          </a:p>
          <a:p>
            <a:pPr marL="285750" indent="-285750">
              <a:buFont typeface="Arial" panose="020B0604020202020204" pitchFamily="34" charset="0"/>
              <a:buChar char="•"/>
            </a:pPr>
            <a:r>
              <a:rPr lang="en-US" dirty="0"/>
              <a:t>More than 2,000 British soldiers occupied the city of 16,000 colonists and tried to enforce Britain's tax laws, like the Stamp Act and Townshend Acts. </a:t>
            </a:r>
          </a:p>
          <a:p>
            <a:pPr marL="285750" indent="-285750">
              <a:buFont typeface="Arial" panose="020B0604020202020204" pitchFamily="34" charset="0"/>
              <a:buChar char="•"/>
            </a:pPr>
            <a:r>
              <a:rPr lang="en-US" dirty="0"/>
              <a:t>American colonists rebelled against the taxes they found repressive, rallying around the cry, "no taxation without representation.“</a:t>
            </a:r>
          </a:p>
          <a:p>
            <a:pPr marL="285750" indent="-285750">
              <a:buFont typeface="Arial" panose="020B0604020202020204" pitchFamily="34" charset="0"/>
              <a:buChar char="•"/>
            </a:pPr>
            <a:r>
              <a:rPr lang="en-US" dirty="0"/>
              <a:t>Skirmishes between colonists and soldiers—and between patriot colonists and colonists loyal to Britain (loyalists)—were increasingly common. </a:t>
            </a:r>
          </a:p>
          <a:p>
            <a:pPr marL="285750" indent="-285750">
              <a:buFont typeface="Arial" panose="020B0604020202020204" pitchFamily="34" charset="0"/>
              <a:buChar char="•"/>
            </a:pPr>
            <a:r>
              <a:rPr lang="en-US" dirty="0"/>
              <a:t>To protest taxes, patriots often vandalized stores selling British goods and intimidated store merchants and their customers.</a:t>
            </a:r>
          </a:p>
          <a:p>
            <a:pPr marL="285750" indent="-285750">
              <a:buFont typeface="Arial" panose="020B0604020202020204" pitchFamily="34" charset="0"/>
              <a:buChar char="•"/>
            </a:pPr>
            <a:r>
              <a:rPr lang="en-US" dirty="0"/>
              <a:t> On February 22, a mob of patriots attacked a known loyalist's store.</a:t>
            </a:r>
          </a:p>
          <a:p>
            <a:pPr marL="285750" indent="-285750">
              <a:buFont typeface="Arial" panose="020B0604020202020204" pitchFamily="34" charset="0"/>
              <a:buChar char="•"/>
            </a:pPr>
            <a:r>
              <a:rPr lang="en-US" dirty="0"/>
              <a:t> Customs officer Ebenezer Richardson lived near the store and tried to break up the rock-pelting crowd by firing his gun through his home's window. </a:t>
            </a:r>
          </a:p>
          <a:p>
            <a:pPr marL="285750" indent="-285750">
              <a:buFont typeface="Arial" panose="020B0604020202020204" pitchFamily="34" charset="0"/>
              <a:buChar char="•"/>
            </a:pPr>
            <a:r>
              <a:rPr lang="en-US" dirty="0"/>
              <a:t>His gunfire struck and killed an 11-year-old boy named Christopher </a:t>
            </a:r>
            <a:r>
              <a:rPr lang="en-US" dirty="0" err="1"/>
              <a:t>Seider</a:t>
            </a:r>
            <a:r>
              <a:rPr lang="en-US" dirty="0"/>
              <a:t> and further enraged the patriots. Several days later, a fight broke out between local workers and British soldiers. </a:t>
            </a:r>
          </a:p>
        </p:txBody>
      </p:sp>
      <p:pic>
        <p:nvPicPr>
          <p:cNvPr id="5" name="Picture 4" descr="A picture containing text, outdoor, old, black&#10;&#10;Description automatically generated">
            <a:extLst>
              <a:ext uri="{FF2B5EF4-FFF2-40B4-BE49-F238E27FC236}">
                <a16:creationId xmlns:a16="http://schemas.microsoft.com/office/drawing/2014/main" id="{4F76DBD7-4BA7-40AC-B386-D256426F7E8B}"/>
              </a:ext>
            </a:extLst>
          </p:cNvPr>
          <p:cNvPicPr>
            <a:picLocks noChangeAspect="1"/>
          </p:cNvPicPr>
          <p:nvPr/>
        </p:nvPicPr>
        <p:blipFill rotWithShape="1">
          <a:blip r:embed="rId3">
            <a:extLst>
              <a:ext uri="{28A0092B-C50C-407E-A947-70E740481C1C}">
                <a14:useLocalDpi xmlns:a14="http://schemas.microsoft.com/office/drawing/2010/main" val="0"/>
              </a:ext>
            </a:extLst>
          </a:blip>
          <a:srcRect l="12032" t="3873" r="16266" b="3139"/>
          <a:stretch/>
        </p:blipFill>
        <p:spPr>
          <a:xfrm>
            <a:off x="6139206" y="1027289"/>
            <a:ext cx="4978400" cy="484169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252828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Boston Massacre</a:t>
            </a:r>
            <a:br>
              <a:rPr lang="en-US" dirty="0">
                <a:solidFill>
                  <a:schemeClr val="bg1"/>
                </a:solidFill>
              </a:rPr>
            </a:br>
            <a:r>
              <a:rPr lang="en-US" dirty="0">
                <a:solidFill>
                  <a:schemeClr val="bg1"/>
                </a:solidFill>
              </a:rPr>
              <a:t>(1770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Autofit/>
          </a:bodyPr>
          <a:lstStyle/>
          <a:p>
            <a:pPr marL="285750" indent="-285750">
              <a:buFont typeface="Arial" panose="020B0604020202020204" pitchFamily="34" charset="0"/>
              <a:buChar char="•"/>
            </a:pPr>
            <a:r>
              <a:rPr lang="en-US" sz="900" dirty="0"/>
              <a:t>On the frigid, snowy evening of March 5, 1770, Private Hugh White was the only soldier guarding the King's money stored inside the Custom House on King Street. </a:t>
            </a:r>
          </a:p>
          <a:p>
            <a:pPr marL="285750" indent="-285750">
              <a:buFont typeface="Arial" panose="020B0604020202020204" pitchFamily="34" charset="0"/>
              <a:buChar char="•"/>
            </a:pPr>
            <a:r>
              <a:rPr lang="en-US" sz="900" dirty="0"/>
              <a:t>It wasn't long before angry colonists joined him and insulted him and threatened violence. At some point, White fought back and struck a colonist with his bayonet.  In retaliation, the colonists pelted him with snowballs, ice, and stones.</a:t>
            </a:r>
          </a:p>
          <a:p>
            <a:pPr marL="285750" indent="-285750">
              <a:buFont typeface="Arial" panose="020B0604020202020204" pitchFamily="34" charset="0"/>
              <a:buChar char="•"/>
            </a:pPr>
            <a:r>
              <a:rPr lang="en-US" sz="900" dirty="0"/>
              <a:t>In response to White's plea and fearing mass riots and the loss of the King's money, Captain Thomas Preston arrived on the scene with several soldiers and took up a defensive position in front of the Custom House.</a:t>
            </a:r>
          </a:p>
          <a:p>
            <a:pPr marL="285750" indent="-285750">
              <a:buFont typeface="Arial" panose="020B0604020202020204" pitchFamily="34" charset="0"/>
              <a:buChar char="•"/>
            </a:pPr>
            <a:r>
              <a:rPr lang="en-US" sz="900" dirty="0"/>
              <a:t>Worried that bloodshed was inevitable, some colonists reportedly pleaded with the soldiers to hold their fire as others dared them to shoot.</a:t>
            </a:r>
          </a:p>
          <a:p>
            <a:pPr marL="285750" indent="-285750">
              <a:buFont typeface="Arial" panose="020B0604020202020204" pitchFamily="34" charset="0"/>
              <a:buChar char="•"/>
            </a:pPr>
            <a:r>
              <a:rPr lang="en-US" sz="900" dirty="0"/>
              <a:t>The violence escalated, and the colonists struck the soldiers with clubs and sticks. Reports differ of exactly what happened next, but after someone supposedly said the word "fire," a soldier fired his gun, although it's unclear if the discharge was intentional.</a:t>
            </a:r>
          </a:p>
          <a:p>
            <a:pPr marL="285750" indent="-285750">
              <a:buFont typeface="Arial" panose="020B0604020202020204" pitchFamily="34" charset="0"/>
              <a:buChar char="•"/>
            </a:pPr>
            <a:r>
              <a:rPr lang="en-US" sz="900" dirty="0"/>
              <a:t>Once the first shot rang out, other soldiers opened fire, killing five colonists–including Crispus Attucks, a local dockworker of mixed racial heritage–and wounding six. </a:t>
            </a:r>
          </a:p>
          <a:p>
            <a:pPr marL="285750" indent="-285750">
              <a:buFont typeface="Arial" panose="020B0604020202020204" pitchFamily="34" charset="0"/>
              <a:buChar char="•"/>
            </a:pPr>
            <a:r>
              <a:rPr lang="en-US" sz="900" dirty="0"/>
              <a:t>Among the other casualties of the Boston Massacre was Samuel Gray, a rope maker who was left with a hole the size of a fist in his head.</a:t>
            </a:r>
          </a:p>
        </p:txBody>
      </p:sp>
      <p:pic>
        <p:nvPicPr>
          <p:cNvPr id="5" name="Picture 4" descr="A painting of a group of men riding horses in a city&#10;&#10;Description automatically generated with low confidence">
            <a:extLst>
              <a:ext uri="{FF2B5EF4-FFF2-40B4-BE49-F238E27FC236}">
                <a16:creationId xmlns:a16="http://schemas.microsoft.com/office/drawing/2014/main" id="{1835664E-E782-4702-8466-7D793222E589}"/>
              </a:ext>
            </a:extLst>
          </p:cNvPr>
          <p:cNvPicPr>
            <a:picLocks noChangeAspect="1"/>
          </p:cNvPicPr>
          <p:nvPr/>
        </p:nvPicPr>
        <p:blipFill rotWithShape="1">
          <a:blip r:embed="rId3">
            <a:extLst>
              <a:ext uri="{28A0092B-C50C-407E-A947-70E740481C1C}">
                <a14:useLocalDpi xmlns:a14="http://schemas.microsoft.com/office/drawing/2010/main" val="0"/>
              </a:ext>
            </a:extLst>
          </a:blip>
          <a:srcRect l="6760" r="6028"/>
          <a:stretch/>
        </p:blipFill>
        <p:spPr>
          <a:xfrm>
            <a:off x="6016978" y="1257300"/>
            <a:ext cx="5226756" cy="445487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303109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Boston Massacre</a:t>
            </a:r>
            <a:br>
              <a:rPr lang="en-US" dirty="0">
                <a:solidFill>
                  <a:schemeClr val="bg1"/>
                </a:solidFill>
              </a:rPr>
            </a:br>
            <a:r>
              <a:rPr lang="en-US" dirty="0">
                <a:solidFill>
                  <a:schemeClr val="bg1"/>
                </a:solidFill>
              </a:rPr>
              <a:t>(1770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Preston and his soldiers were arrested and jailed within hours, and the propaganda machine was in full force on both sides of the conflict. Preston wrote his version of his jail cell events for publication, while Sons of Liberty leaders such as John Hancock and Samuel Adams incited colonists to keep fighting the British.</a:t>
            </a:r>
          </a:p>
          <a:p>
            <a:pPr marL="285750" indent="-285750">
              <a:buFont typeface="Arial" panose="020B0604020202020204" pitchFamily="34" charset="0"/>
              <a:buChar char="•"/>
            </a:pPr>
            <a:r>
              <a:rPr lang="en-US" dirty="0"/>
              <a:t> As tensions rose, British troops retreated from Boston to Fort William.</a:t>
            </a:r>
          </a:p>
          <a:p>
            <a:pPr marL="285750" indent="-285750">
              <a:buFont typeface="Arial" panose="020B0604020202020204" pitchFamily="34" charset="0"/>
              <a:buChar char="•"/>
            </a:pPr>
            <a:r>
              <a:rPr lang="en-US" dirty="0"/>
              <a:t>Paul Revere encouraged anti-British attitudes by etching a now-famous engraving depicting British soldiers callously murdering American colonists. </a:t>
            </a:r>
          </a:p>
          <a:p>
            <a:pPr marL="285750" indent="-285750">
              <a:buFont typeface="Arial" panose="020B0604020202020204" pitchFamily="34" charset="0"/>
              <a:buChar char="•"/>
            </a:pPr>
            <a:r>
              <a:rPr lang="en-US" dirty="0"/>
              <a:t>It showed the British as the instigators though the colonists had started the fight.</a:t>
            </a:r>
          </a:p>
          <a:p>
            <a:pPr marL="285750" indent="-285750">
              <a:buFont typeface="Arial" panose="020B0604020202020204" pitchFamily="34" charset="0"/>
              <a:buChar char="•"/>
            </a:pPr>
            <a:r>
              <a:rPr lang="en-US" dirty="0"/>
              <a:t>It took seven months to arraign Preston and the other soldiers involved in the Boston Massacre and bring them to trial. </a:t>
            </a:r>
          </a:p>
          <a:p>
            <a:pPr marL="285750" indent="-285750">
              <a:buFont typeface="Arial" panose="020B0604020202020204" pitchFamily="34" charset="0"/>
              <a:buChar char="•"/>
            </a:pPr>
            <a:r>
              <a:rPr lang="en-US" dirty="0"/>
              <a:t>Ironically, American colonists, lawyers, and future President of the United States, John Adams, defended them. </a:t>
            </a:r>
          </a:p>
          <a:p>
            <a:pPr marL="285750" indent="-285750">
              <a:buFont typeface="Arial" panose="020B0604020202020204" pitchFamily="34" charset="0"/>
              <a:buChar char="•"/>
            </a:pPr>
            <a:r>
              <a:rPr lang="en-US" dirty="0"/>
              <a:t>Adams was no fan of the British but wanted Preston and his men to receive a fair trial. </a:t>
            </a:r>
          </a:p>
          <a:p>
            <a:pPr marL="285750" indent="-285750">
              <a:buFont typeface="Arial" panose="020B0604020202020204" pitchFamily="34" charset="0"/>
              <a:buChar char="•"/>
            </a:pPr>
            <a:r>
              <a:rPr lang="en-US" dirty="0"/>
              <a:t>Confident that impartial jurors were nonexistent in Boston, Adams convinced the judge to seat a jury of non-Bostonians.</a:t>
            </a:r>
          </a:p>
        </p:txBody>
      </p:sp>
      <p:pic>
        <p:nvPicPr>
          <p:cNvPr id="5" name="Picture 4" descr="A picture containing text&#10;&#10;Description automatically generated">
            <a:extLst>
              <a:ext uri="{FF2B5EF4-FFF2-40B4-BE49-F238E27FC236}">
                <a16:creationId xmlns:a16="http://schemas.microsoft.com/office/drawing/2014/main" id="{70ED5F55-1321-43F1-8220-7A4C15EB0099}"/>
              </a:ext>
            </a:extLst>
          </p:cNvPr>
          <p:cNvPicPr>
            <a:picLocks noChangeAspect="1"/>
          </p:cNvPicPr>
          <p:nvPr/>
        </p:nvPicPr>
        <p:blipFill rotWithShape="1">
          <a:blip r:embed="rId3">
            <a:extLst>
              <a:ext uri="{28A0092B-C50C-407E-A947-70E740481C1C}">
                <a14:useLocalDpi xmlns:a14="http://schemas.microsoft.com/office/drawing/2010/main" val="0"/>
              </a:ext>
            </a:extLst>
          </a:blip>
          <a:srcRect l="17245" r="22569"/>
          <a:stretch/>
        </p:blipFill>
        <p:spPr>
          <a:xfrm>
            <a:off x="6299688" y="1227666"/>
            <a:ext cx="4710673" cy="44026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111102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Boston Massacre</a:t>
            </a:r>
            <a:br>
              <a:rPr lang="en-US" dirty="0">
                <a:solidFill>
                  <a:schemeClr val="bg1"/>
                </a:solidFill>
              </a:rPr>
            </a:br>
            <a:r>
              <a:rPr lang="en-US" dirty="0">
                <a:solidFill>
                  <a:schemeClr val="bg1"/>
                </a:solidFill>
              </a:rPr>
              <a:t>(1770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During Preston's trial, Adams argued that confusion that night was rampant. </a:t>
            </a:r>
          </a:p>
          <a:p>
            <a:pPr marL="285750" indent="-285750">
              <a:buFont typeface="Arial" panose="020B0604020202020204" pitchFamily="34" charset="0"/>
              <a:buChar char="•"/>
            </a:pPr>
            <a:r>
              <a:rPr lang="en-US" dirty="0"/>
              <a:t>Eyewitnesses presented contradictory evidence on whether Preston had ordered his men to fire on the colonists.</a:t>
            </a:r>
          </a:p>
          <a:p>
            <a:pPr marL="285750" indent="-285750">
              <a:buFont typeface="Arial" panose="020B0604020202020204" pitchFamily="34" charset="0"/>
              <a:buChar char="•"/>
            </a:pPr>
            <a:r>
              <a:rPr lang="en-US" dirty="0"/>
              <a:t>Preston was found not guilty.</a:t>
            </a:r>
          </a:p>
          <a:p>
            <a:pPr marL="285750" indent="-285750">
              <a:buFont typeface="Arial" panose="020B0604020202020204" pitchFamily="34" charset="0"/>
              <a:buChar char="•"/>
            </a:pPr>
            <a:r>
              <a:rPr lang="en-US" dirty="0"/>
              <a:t>The remaining soldiers claimed self-defense and were all found not guilty of murder. </a:t>
            </a:r>
          </a:p>
          <a:p>
            <a:pPr marL="285750" indent="-285750">
              <a:buFont typeface="Arial" panose="020B0604020202020204" pitchFamily="34" charset="0"/>
              <a:buChar char="•"/>
            </a:pPr>
            <a:r>
              <a:rPr lang="en-US" dirty="0"/>
              <a:t>Two were found guilty of manslaughter and were branded on the thumbs as first offenders per English law. </a:t>
            </a:r>
          </a:p>
          <a:p>
            <a:pPr marL="285750" indent="-285750">
              <a:buFont typeface="Arial" panose="020B0604020202020204" pitchFamily="34" charset="0"/>
              <a:buChar char="•"/>
            </a:pPr>
            <a:r>
              <a:rPr lang="en-US" dirty="0"/>
              <a:t>To Adams' and the jury's credit, the British soldiers received a fair trial despite the vitriol felt towards them and their country.</a:t>
            </a:r>
          </a:p>
          <a:p>
            <a:pPr marL="285750" indent="-285750">
              <a:buFont typeface="Arial" panose="020B0604020202020204" pitchFamily="34" charset="0"/>
              <a:buChar char="•"/>
            </a:pPr>
            <a:r>
              <a:rPr lang="en-US" dirty="0"/>
              <a:t>The Boston Massacre had a significant impact on relations between Britain and the American colonists.</a:t>
            </a:r>
          </a:p>
          <a:p>
            <a:pPr marL="285750" indent="-285750">
              <a:buFont typeface="Arial" panose="020B0604020202020204" pitchFamily="34" charset="0"/>
              <a:buChar char="•"/>
            </a:pPr>
            <a:r>
              <a:rPr lang="en-US" dirty="0"/>
              <a:t> It further incensed colonists already weary of British rule and unfair taxation and roused them to fight for independence. </a:t>
            </a:r>
          </a:p>
          <a:p>
            <a:pPr marL="285750" indent="-285750">
              <a:buFont typeface="Arial" panose="020B0604020202020204" pitchFamily="34" charset="0"/>
              <a:buChar char="•"/>
            </a:pPr>
            <a:r>
              <a:rPr lang="en-US" dirty="0"/>
              <a:t>Over the next five years, the colonists continued their rebellion, staged the Boston Tea Party, formed the First Continental Congress, and defended their militia arsenal at Concord against the redcoats, effectively launching the American Revolution. </a:t>
            </a:r>
          </a:p>
          <a:p>
            <a:pPr marL="285750" indent="-285750">
              <a:buFont typeface="Arial" panose="020B0604020202020204" pitchFamily="34" charset="0"/>
              <a:buChar char="•"/>
            </a:pPr>
            <a:r>
              <a:rPr lang="en-US" dirty="0"/>
              <a:t>Today, Boston's city has a Boston Massacre site marker at the intersection of Congress Street and State Street, a few yards from where the first shots were fired.</a:t>
            </a:r>
          </a:p>
        </p:txBody>
      </p:sp>
      <p:pic>
        <p:nvPicPr>
          <p:cNvPr id="5" name="Picture 4" descr="A painting of a group of people riding horses&#10;&#10;Description automatically generated with low confidence">
            <a:extLst>
              <a:ext uri="{FF2B5EF4-FFF2-40B4-BE49-F238E27FC236}">
                <a16:creationId xmlns:a16="http://schemas.microsoft.com/office/drawing/2014/main" id="{F5EEBD60-1C16-4AD8-8691-ABD4DFC53DDD}"/>
              </a:ext>
            </a:extLst>
          </p:cNvPr>
          <p:cNvPicPr>
            <a:picLocks noChangeAspect="1"/>
          </p:cNvPicPr>
          <p:nvPr/>
        </p:nvPicPr>
        <p:blipFill rotWithShape="1">
          <a:blip r:embed="rId3">
            <a:extLst>
              <a:ext uri="{28A0092B-C50C-407E-A947-70E740481C1C}">
                <a14:useLocalDpi xmlns:a14="http://schemas.microsoft.com/office/drawing/2010/main" val="0"/>
              </a:ext>
            </a:extLst>
          </a:blip>
          <a:srcRect l="4988" r="7928"/>
          <a:stretch/>
        </p:blipFill>
        <p:spPr>
          <a:xfrm>
            <a:off x="6096000" y="1009566"/>
            <a:ext cx="4899378" cy="464616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958483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 Era Medicine</a:t>
            </a:r>
            <a:br>
              <a:rPr lang="en-US" dirty="0">
                <a:solidFill>
                  <a:schemeClr val="bg1"/>
                </a:solidFill>
              </a:rPr>
            </a:br>
            <a:r>
              <a:rPr lang="en-US" dirty="0">
                <a:solidFill>
                  <a:schemeClr val="bg1"/>
                </a:solidFill>
              </a:rPr>
              <a:t>(1750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Colonial-era health care was based primarily on traditional medicines and traditional cures. </a:t>
            </a:r>
          </a:p>
          <a:p>
            <a:pPr marL="285750" indent="-285750">
              <a:buFont typeface="Arial" panose="020B0604020202020204" pitchFamily="34" charset="0"/>
              <a:buChar char="•"/>
            </a:pPr>
            <a:r>
              <a:rPr lang="en-US" dirty="0"/>
              <a:t>Professionalization was very slow before 1750. </a:t>
            </a:r>
          </a:p>
          <a:p>
            <a:pPr marL="285750" indent="-285750">
              <a:buFont typeface="Arial" panose="020B0604020202020204" pitchFamily="34" charset="0"/>
              <a:buChar char="•"/>
            </a:pPr>
            <a:r>
              <a:rPr lang="en-US" dirty="0"/>
              <a:t>There were a handful of cities of more than 20,000 population, each of which had physicians trained in England and Scotland and a growing number of locally trained men. </a:t>
            </a:r>
          </a:p>
          <a:p>
            <a:pPr marL="285750" indent="-285750">
              <a:buFont typeface="Arial" panose="020B0604020202020204" pitchFamily="34" charset="0"/>
              <a:buChar char="•"/>
            </a:pPr>
            <a:r>
              <a:rPr lang="en-US" dirty="0"/>
              <a:t>Mortality was very high for new arrivals and high for children in the colonial era. </a:t>
            </a:r>
          </a:p>
          <a:p>
            <a:pPr marL="285750" indent="-285750">
              <a:buFont typeface="Arial" panose="020B0604020202020204" pitchFamily="34" charset="0"/>
              <a:buChar char="•"/>
            </a:pPr>
            <a:r>
              <a:rPr lang="en-US" dirty="0"/>
              <a:t>The disease environment was very hostile to European settlers, especially in all the Southern colonies. </a:t>
            </a:r>
          </a:p>
          <a:p>
            <a:pPr marL="285750" indent="-285750">
              <a:buFont typeface="Arial" panose="020B0604020202020204" pitchFamily="34" charset="0"/>
              <a:buChar char="•"/>
            </a:pPr>
            <a:r>
              <a:rPr lang="en-US" dirty="0"/>
              <a:t>Malaria was endemic in the South, with very high mortality rates for new arrivals.</a:t>
            </a:r>
          </a:p>
          <a:p>
            <a:pPr marL="285750" indent="-285750">
              <a:buFont typeface="Arial" panose="020B0604020202020204" pitchFamily="34" charset="0"/>
              <a:buChar char="•"/>
            </a:pPr>
            <a:r>
              <a:rPr lang="en-US" dirty="0"/>
              <a:t> Children born in the new world had some immunity—they suffered mild recurrent forms of malaria but survived. </a:t>
            </a:r>
          </a:p>
          <a:p>
            <a:pPr marL="285750" indent="-285750">
              <a:buFont typeface="Arial" panose="020B0604020202020204" pitchFamily="34" charset="0"/>
              <a:buChar char="•"/>
            </a:pPr>
            <a:r>
              <a:rPr lang="en-US" dirty="0"/>
              <a:t>Over one-fourth of the Anglican missionaries died within five years of their arrival in the Carolinas.</a:t>
            </a:r>
          </a:p>
          <a:p>
            <a:pPr marL="285750" indent="-285750">
              <a:buFont typeface="Arial" panose="020B0604020202020204" pitchFamily="34" charset="0"/>
              <a:buChar char="•"/>
            </a:pPr>
            <a:r>
              <a:rPr lang="en-US" dirty="0"/>
              <a:t> Mortality was high for infants and small children, mostly from  yellow fever and malaria.</a:t>
            </a:r>
          </a:p>
          <a:p>
            <a:pPr marL="285750" indent="-285750">
              <a:buFont typeface="Arial" panose="020B0604020202020204" pitchFamily="34" charset="0"/>
              <a:buChar char="•"/>
            </a:pPr>
            <a:r>
              <a:rPr lang="en-US" dirty="0"/>
              <a:t>Most sick people turn to local healers and used folk remedies. Others relied upon the minister-physicians, barber-surgeons, apothecaries, midwives, and ministers; a few employed colonial physicians trained either in Britain or an apprenticeship in the colonies.</a:t>
            </a:r>
          </a:p>
          <a:p>
            <a:pPr marL="285750" indent="-285750">
              <a:buFont typeface="Arial" panose="020B0604020202020204" pitchFamily="34" charset="0"/>
              <a:buChar char="•"/>
            </a:pPr>
            <a:r>
              <a:rPr lang="en-US" dirty="0"/>
              <a:t>By the 18th century, Colonial physicians, following the models in England and Scotland, introduced modern medicine to the cities. This allowed some advances in vaccination, pathology, anatomy, and pharmacology.</a:t>
            </a:r>
          </a:p>
        </p:txBody>
      </p:sp>
      <p:pic>
        <p:nvPicPr>
          <p:cNvPr id="5" name="Picture 4" descr="A picture containing person, crowd&#10;&#10;Description automatically generated">
            <a:extLst>
              <a:ext uri="{FF2B5EF4-FFF2-40B4-BE49-F238E27FC236}">
                <a16:creationId xmlns:a16="http://schemas.microsoft.com/office/drawing/2014/main" id="{F6C037CE-D3EB-4DAB-92A6-646509E42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5847"/>
            <a:ext cx="5253195" cy="485740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452624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Women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Colonial women would be married by the time they were twenty and bore large numbers of children - 8 children were expected, but as the child mortality rate was too high, up to 5 of the children would have died before they reached their teens. </a:t>
            </a:r>
          </a:p>
          <a:p>
            <a:pPr marL="285750" indent="-285750">
              <a:buFont typeface="Arial" panose="020B0604020202020204" pitchFamily="34" charset="0"/>
              <a:buChar char="•"/>
            </a:pPr>
            <a:r>
              <a:rPr lang="en-US" dirty="0"/>
              <a:t>The men held traditional views and attitudes about the status and roles of women. </a:t>
            </a:r>
          </a:p>
          <a:p>
            <a:pPr marL="285750" indent="-285750">
              <a:buFont typeface="Arial" panose="020B0604020202020204" pitchFamily="34" charset="0"/>
              <a:buChar char="•"/>
            </a:pPr>
            <a:r>
              <a:rPr lang="en-US" dirty="0"/>
              <a:t>However, women were in short supply in the colonies, so they tended to be more highly valued than the women in Europe were still viewed as the weaker sex, lacking the physical and mental strength of men, and were emotionally less stable. </a:t>
            </a:r>
          </a:p>
          <a:p>
            <a:pPr marL="285750" indent="-285750">
              <a:buFont typeface="Arial" panose="020B0604020202020204" pitchFamily="34" charset="0"/>
              <a:buChar char="•"/>
            </a:pPr>
            <a:r>
              <a:rPr lang="en-US" dirty="0"/>
              <a:t>Colonial Women were expected to give total respect to the men and to obey them without question.</a:t>
            </a:r>
          </a:p>
          <a:p>
            <a:pPr marL="285750" indent="-285750">
              <a:buFont typeface="Arial" panose="020B0604020202020204" pitchFamily="34" charset="0"/>
              <a:buChar char="•"/>
            </a:pPr>
            <a:r>
              <a:rPr lang="en-US" dirty="0"/>
              <a:t>The life of women was focused on the home.</a:t>
            </a:r>
          </a:p>
          <a:p>
            <a:pPr marL="285750" indent="-285750">
              <a:buFont typeface="Arial" panose="020B0604020202020204" pitchFamily="34" charset="0"/>
              <a:buChar char="•"/>
            </a:pPr>
            <a:r>
              <a:rPr lang="en-US" dirty="0"/>
              <a:t> Colonial women's homes were invariably drafty, badly heated, had no running water, no bathrooms, or indoor toilets.</a:t>
            </a:r>
          </a:p>
          <a:p>
            <a:pPr marL="285750" indent="-285750">
              <a:buFont typeface="Arial" panose="020B0604020202020204" pitchFamily="34" charset="0"/>
              <a:buChar char="•"/>
            </a:pPr>
            <a:r>
              <a:rPr lang="en-US" dirty="0"/>
              <a:t> Lighting was dim and provided by candles and whale-oil lamps. </a:t>
            </a:r>
          </a:p>
          <a:p>
            <a:pPr marL="285750" indent="-285750">
              <a:buFont typeface="Arial" panose="020B0604020202020204" pitchFamily="34" charset="0"/>
              <a:buChar char="•"/>
            </a:pPr>
            <a:r>
              <a:rPr lang="en-US" dirty="0"/>
              <a:t>Travel was difficult as there initially were no roads. </a:t>
            </a:r>
          </a:p>
          <a:p>
            <a:pPr marL="285750" indent="-285750">
              <a:buFont typeface="Arial" panose="020B0604020202020204" pitchFamily="34" charset="0"/>
              <a:buChar char="•"/>
            </a:pPr>
            <a:r>
              <a:rPr lang="en-US" dirty="0"/>
              <a:t>Towns were generally dirty without garbage collection and proper sewers. This led to various diseases with few doctors and limited medical knowledge to heal the sick.</a:t>
            </a:r>
          </a:p>
        </p:txBody>
      </p:sp>
      <p:pic>
        <p:nvPicPr>
          <p:cNvPr id="5" name="Picture 4" descr="A person sitting on a bicycle&#10;&#10;Description automatically generated with low confidence">
            <a:extLst>
              <a:ext uri="{FF2B5EF4-FFF2-40B4-BE49-F238E27FC236}">
                <a16:creationId xmlns:a16="http://schemas.microsoft.com/office/drawing/2014/main" id="{B156D2FC-8DE0-472D-92D8-03B89AFF14C0}"/>
              </a:ext>
            </a:extLst>
          </p:cNvPr>
          <p:cNvPicPr>
            <a:picLocks noChangeAspect="1"/>
          </p:cNvPicPr>
          <p:nvPr/>
        </p:nvPicPr>
        <p:blipFill rotWithShape="1">
          <a:blip r:embed="rId3">
            <a:extLst>
              <a:ext uri="{28A0092B-C50C-407E-A947-70E740481C1C}">
                <a14:useLocalDpi xmlns:a14="http://schemas.microsoft.com/office/drawing/2010/main" val="0"/>
              </a:ext>
            </a:extLst>
          </a:blip>
          <a:srcRect l="6612" t="4759" r="5380" b="29501"/>
          <a:stretch/>
        </p:blipFill>
        <p:spPr>
          <a:xfrm>
            <a:off x="6378221" y="1128889"/>
            <a:ext cx="4617155" cy="46002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694702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Women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The legal rights of Colonial women were few. </a:t>
            </a:r>
          </a:p>
          <a:p>
            <a:pPr marL="285750" indent="-285750">
              <a:buFont typeface="Arial" panose="020B0604020202020204" pitchFamily="34" charset="0"/>
              <a:buChar char="•"/>
            </a:pPr>
            <a:r>
              <a:rPr lang="en-US" sz="900" dirty="0"/>
              <a:t>Divorce was practically unknown as Colonial America was essentially a divorce-free society: Colonial Women did not have the right to vote.</a:t>
            </a:r>
          </a:p>
          <a:p>
            <a:pPr marL="285750" indent="-285750">
              <a:buFont typeface="Arial" panose="020B0604020202020204" pitchFamily="34" charset="0"/>
              <a:buChar char="•"/>
            </a:pPr>
            <a:r>
              <a:rPr lang="en-US" sz="900" dirty="0"/>
              <a:t> Colonial Women did not have the right to hold and form public office.</a:t>
            </a:r>
          </a:p>
          <a:p>
            <a:pPr marL="285750" indent="-285750">
              <a:buFont typeface="Arial" panose="020B0604020202020204" pitchFamily="34" charset="0"/>
              <a:buChar char="•"/>
            </a:pPr>
            <a:r>
              <a:rPr lang="en-US" sz="900" dirty="0"/>
              <a:t>Widows and available women could: Make a will Buy or sell property Act as a guardian or had the right to sue or be sued.</a:t>
            </a:r>
          </a:p>
          <a:p>
            <a:pPr marL="285750" indent="-285750">
              <a:buFont typeface="Arial" panose="020B0604020202020204" pitchFamily="34" charset="0"/>
              <a:buChar char="•"/>
            </a:pPr>
            <a:r>
              <a:rPr lang="en-US" sz="900" dirty="0"/>
              <a:t>A widow received a one-third interest in the personal property of her deceased husband (one-half if there were no children)</a:t>
            </a:r>
          </a:p>
          <a:p>
            <a:pPr marL="285750" indent="-285750">
              <a:buFont typeface="Arial" panose="020B0604020202020204" pitchFamily="34" charset="0"/>
              <a:buChar char="•"/>
            </a:pPr>
            <a:r>
              <a:rPr lang="en-US" sz="900" dirty="0"/>
              <a:t>When a Colonial woman married, her legal identity virtually disappeared. </a:t>
            </a:r>
          </a:p>
          <a:p>
            <a:pPr marL="285750" indent="-285750">
              <a:buFont typeface="Arial" panose="020B0604020202020204" pitchFamily="34" charset="0"/>
              <a:buChar char="•"/>
            </a:pPr>
            <a:r>
              <a:rPr lang="en-US" sz="900" dirty="0"/>
              <a:t>Any property or goods, including livestock and money left to a married woman in a will, also was owned by the husband. </a:t>
            </a:r>
          </a:p>
          <a:p>
            <a:pPr marL="285750" indent="-285750">
              <a:buFont typeface="Arial" panose="020B0604020202020204" pitchFamily="34" charset="0"/>
              <a:buChar char="•"/>
            </a:pPr>
            <a:r>
              <a:rPr lang="en-US" sz="900" dirty="0"/>
              <a:t>A husband owned whatever belonged to his wife, except for personal items such as clothes and jewelry.</a:t>
            </a:r>
          </a:p>
          <a:p>
            <a:pPr marL="285750" indent="-285750">
              <a:buFont typeface="Arial" panose="020B0604020202020204" pitchFamily="34" charset="0"/>
              <a:buChar char="•"/>
            </a:pPr>
            <a:r>
              <a:rPr lang="en-US" sz="900" dirty="0"/>
              <a:t> Children legally belonged to their fathers. </a:t>
            </a:r>
          </a:p>
          <a:p>
            <a:pPr marL="285750" indent="-285750">
              <a:buFont typeface="Arial" panose="020B0604020202020204" pitchFamily="34" charset="0"/>
              <a:buChar char="•"/>
            </a:pPr>
            <a:r>
              <a:rPr lang="en-US" sz="900" dirty="0"/>
              <a:t>Married women had fewer rights than unmarried women or widows.</a:t>
            </a:r>
          </a:p>
          <a:p>
            <a:pPr marL="285750" indent="-285750">
              <a:buFont typeface="Arial" panose="020B0604020202020204" pitchFamily="34" charset="0"/>
              <a:buChar char="•"/>
            </a:pPr>
            <a:r>
              <a:rPr lang="en-US" sz="900" dirty="0"/>
              <a:t> Married women: Could not make a will without the explicit consent of her husband. Could not buy property Could not create a contract Could not sue or be sued in court.</a:t>
            </a:r>
          </a:p>
        </p:txBody>
      </p:sp>
      <p:pic>
        <p:nvPicPr>
          <p:cNvPr id="5" name="Picture 4" descr="A person holding a basket of flowers&#10;&#10;Description automatically generated with medium confidence">
            <a:extLst>
              <a:ext uri="{FF2B5EF4-FFF2-40B4-BE49-F238E27FC236}">
                <a16:creationId xmlns:a16="http://schemas.microsoft.com/office/drawing/2014/main" id="{E8536C10-54CD-4BC9-9E41-43DF86DC8F2B}"/>
              </a:ext>
            </a:extLst>
          </p:cNvPr>
          <p:cNvPicPr>
            <a:picLocks noChangeAspect="1"/>
          </p:cNvPicPr>
          <p:nvPr/>
        </p:nvPicPr>
        <p:blipFill rotWithShape="1">
          <a:blip r:embed="rId3">
            <a:extLst>
              <a:ext uri="{28A0092B-C50C-407E-A947-70E740481C1C}">
                <a14:useLocalDpi xmlns:a14="http://schemas.microsoft.com/office/drawing/2010/main" val="0"/>
              </a:ext>
            </a:extLst>
          </a:blip>
          <a:srcRect l="11928" t="9053" r="13149" b="30000"/>
          <a:stretch/>
        </p:blipFill>
        <p:spPr>
          <a:xfrm>
            <a:off x="6175023" y="895167"/>
            <a:ext cx="4767617" cy="506766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766355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Women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In Puritan society, the crime of adultery was abhorred. </a:t>
            </a:r>
          </a:p>
          <a:p>
            <a:pPr marL="285750" indent="-285750">
              <a:buFont typeface="Arial" panose="020B0604020202020204" pitchFamily="34" charset="0"/>
              <a:buChar char="•"/>
            </a:pPr>
            <a:r>
              <a:rPr lang="en-US" sz="900" dirty="0"/>
              <a:t>Two known adulterers were executed in the Massachusetts Bay Colony, and others were publicly whipped.  </a:t>
            </a:r>
          </a:p>
          <a:p>
            <a:pPr marL="285750" indent="-285750">
              <a:buFont typeface="Arial" panose="020B0604020202020204" pitchFamily="34" charset="0"/>
              <a:buChar char="•"/>
            </a:pPr>
            <a:r>
              <a:rPr lang="en-US" sz="900" dirty="0"/>
              <a:t>Adulterers might have been forced to wear a scarlet "A" if they were lucky.</a:t>
            </a:r>
          </a:p>
          <a:p>
            <a:pPr marL="285750" indent="-285750">
              <a:buFont typeface="Arial" panose="020B0604020202020204" pitchFamily="34" charset="0"/>
              <a:buChar char="•"/>
            </a:pPr>
            <a:r>
              <a:rPr lang="en-US" sz="900" dirty="0"/>
              <a:t> At least two known adulterers were executed in Massachusetts Bay Colony, and punishment by public whippings was commonplace and generally took place on the 'Punishing Scaffold’.</a:t>
            </a:r>
          </a:p>
          <a:p>
            <a:pPr marL="285750" indent="-285750">
              <a:buFont typeface="Arial" panose="020B0604020202020204" pitchFamily="34" charset="0"/>
              <a:buChar char="•"/>
            </a:pPr>
            <a:r>
              <a:rPr lang="en-US" sz="900" dirty="0"/>
              <a:t> The Puritans believed that the scaffold was inhabited by the devil "where evil-doers were set up for public shame".</a:t>
            </a:r>
          </a:p>
          <a:p>
            <a:pPr marL="285750" indent="-285750">
              <a:buFont typeface="Arial" panose="020B0604020202020204" pitchFamily="34" charset="0"/>
              <a:buChar char="•"/>
            </a:pPr>
            <a:r>
              <a:rPr lang="en-US" sz="900" dirty="0"/>
              <a:t>The wealthy Colonial Women from Europe of the later colonial years enjoyed life like that they would have experienced in Europe. </a:t>
            </a:r>
          </a:p>
          <a:p>
            <a:pPr marL="285750" indent="-285750">
              <a:buFont typeface="Arial" panose="020B0604020202020204" pitchFamily="34" charset="0"/>
              <a:buChar char="•"/>
            </a:pPr>
            <a:r>
              <a:rPr lang="en-US" sz="900" dirty="0"/>
              <a:t>Wealth enabled them to live in grand townhouses and colonial mansions. Their clothes were highly elaborate and made of velvets, satins, and silks.</a:t>
            </a:r>
          </a:p>
          <a:p>
            <a:pPr marL="285750" indent="-285750">
              <a:buFont typeface="Arial" panose="020B0604020202020204" pitchFamily="34" charset="0"/>
              <a:buChar char="•"/>
            </a:pPr>
            <a:r>
              <a:rPr lang="en-US" sz="900" dirty="0"/>
              <a:t> Their lifestyle was centered around the house, ensuring the servants and slaves performed the tasks necessary to run such a stylish home.</a:t>
            </a:r>
          </a:p>
          <a:p>
            <a:pPr marL="285750" indent="-285750">
              <a:buFont typeface="Arial" panose="020B0604020202020204" pitchFamily="34" charset="0"/>
              <a:buChar char="•"/>
            </a:pPr>
            <a:r>
              <a:rPr lang="en-US" sz="900" dirty="0"/>
              <a:t> The social life of Colonial women who lived in towns was focused on visiting other women and arranging special social events where their husbands could meet with their contemporaries</a:t>
            </a:r>
            <a:r>
              <a:rPr lang="en-US" sz="700" dirty="0"/>
              <a:t>. </a:t>
            </a:r>
          </a:p>
        </p:txBody>
      </p:sp>
      <p:pic>
        <p:nvPicPr>
          <p:cNvPr id="5" name="Picture 4" descr="A person sitting at a table&#10;&#10;Description automatically generated with low confidence">
            <a:extLst>
              <a:ext uri="{FF2B5EF4-FFF2-40B4-BE49-F238E27FC236}">
                <a16:creationId xmlns:a16="http://schemas.microsoft.com/office/drawing/2014/main" id="{0789F10D-B0ED-476C-991F-F59A2434B128}"/>
              </a:ext>
            </a:extLst>
          </p:cNvPr>
          <p:cNvPicPr>
            <a:picLocks noChangeAspect="1"/>
          </p:cNvPicPr>
          <p:nvPr/>
        </p:nvPicPr>
        <p:blipFill rotWithShape="1">
          <a:blip r:embed="rId3">
            <a:extLst>
              <a:ext uri="{28A0092B-C50C-407E-A947-70E740481C1C}">
                <a14:useLocalDpi xmlns:a14="http://schemas.microsoft.com/office/drawing/2010/main" val="0"/>
              </a:ext>
            </a:extLst>
          </a:blip>
          <a:srcRect r="18952"/>
          <a:stretch/>
        </p:blipFill>
        <p:spPr>
          <a:xfrm>
            <a:off x="6096000" y="804333"/>
            <a:ext cx="5142794" cy="52493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49680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Women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A massive 80% of the total British and continental emigration to America before the American Revolutionary War were Indentured Servants.</a:t>
            </a:r>
          </a:p>
          <a:p>
            <a:pPr marL="285750" indent="-285750">
              <a:buFont typeface="Arial" panose="020B0604020202020204" pitchFamily="34" charset="0"/>
              <a:buChar char="•"/>
            </a:pPr>
            <a:r>
              <a:rPr lang="en-US" sz="900" dirty="0"/>
              <a:t>A woman who became pregnant as an Indentured servant often had years added on to the end of her service time. </a:t>
            </a:r>
          </a:p>
          <a:p>
            <a:pPr marL="285750" indent="-285750">
              <a:buFont typeface="Arial" panose="020B0604020202020204" pitchFamily="34" charset="0"/>
              <a:buChar char="•"/>
            </a:pPr>
            <a:r>
              <a:rPr lang="en-US" sz="900" dirty="0"/>
              <a:t>Unmarried women were expected to marry by the time they were 20.</a:t>
            </a:r>
          </a:p>
          <a:p>
            <a:pPr marL="285750" indent="-285750">
              <a:buFont typeface="Arial" panose="020B0604020202020204" pitchFamily="34" charset="0"/>
              <a:buChar char="•"/>
            </a:pPr>
            <a:r>
              <a:rPr lang="en-US" sz="900" dirty="0"/>
              <a:t> Widows tended to re-marry very quickly. </a:t>
            </a:r>
          </a:p>
          <a:p>
            <a:pPr marL="285750" indent="-285750">
              <a:buFont typeface="Arial" panose="020B0604020202020204" pitchFamily="34" charset="0"/>
              <a:buChar char="•"/>
            </a:pPr>
            <a:r>
              <a:rPr lang="en-US" sz="900" dirty="0"/>
              <a:t>Unmarried women and widows who had no money worked in the houses and farms of other people. </a:t>
            </a:r>
          </a:p>
          <a:p>
            <a:pPr marL="285750" indent="-285750">
              <a:buFont typeface="Arial" panose="020B0604020202020204" pitchFamily="34" charset="0"/>
              <a:buChar char="•"/>
            </a:pPr>
            <a:r>
              <a:rPr lang="en-US" sz="900" dirty="0"/>
              <a:t>Women who did not marry were deemed unnatural and called "spinsters" or "thornbacks.</a:t>
            </a:r>
          </a:p>
          <a:p>
            <a:pPr marL="285750" indent="-285750">
              <a:buFont typeface="Arial" panose="020B0604020202020204" pitchFamily="34" charset="0"/>
              <a:buChar char="•"/>
            </a:pPr>
            <a:r>
              <a:rPr lang="en-US" sz="900" dirty="0"/>
              <a:t> Despite the legal restrictions on colonial women, widows who had money owned their businesses such as taverns, printers, shops, and apothecaries and managed lands they inherited.</a:t>
            </a:r>
          </a:p>
          <a:p>
            <a:pPr marL="285750" indent="-285750">
              <a:buFont typeface="Arial" panose="020B0604020202020204" pitchFamily="34" charset="0"/>
              <a:buChar char="•"/>
            </a:pPr>
            <a:r>
              <a:rPr lang="en-US" sz="900" dirty="0"/>
              <a:t>The slaves in Colonial America had no rights at all. </a:t>
            </a:r>
          </a:p>
          <a:p>
            <a:pPr marL="285750" indent="-285750">
              <a:buFont typeface="Arial" panose="020B0604020202020204" pitchFamily="34" charset="0"/>
              <a:buChar char="•"/>
            </a:pPr>
            <a:r>
              <a:rPr lang="en-US" sz="900" dirty="0"/>
              <a:t>The first actual definition by the colonies of slavery defined slaves as those of "lifelong, inheritable, racial status." </a:t>
            </a:r>
          </a:p>
          <a:p>
            <a:pPr marL="285750" indent="-285750">
              <a:buFont typeface="Arial" panose="020B0604020202020204" pitchFamily="34" charset="0"/>
              <a:buChar char="•"/>
            </a:pPr>
            <a:r>
              <a:rPr lang="en-US" sz="900" dirty="0"/>
              <a:t>20% of North America's population were slaves, and 90% lived in the Southern Colonies. </a:t>
            </a:r>
          </a:p>
          <a:p>
            <a:pPr marL="285750" indent="-285750">
              <a:buFont typeface="Arial" panose="020B0604020202020204" pitchFamily="34" charset="0"/>
              <a:buChar char="•"/>
            </a:pPr>
            <a:endParaRPr lang="en-US" sz="700" dirty="0"/>
          </a:p>
        </p:txBody>
      </p:sp>
      <p:pic>
        <p:nvPicPr>
          <p:cNvPr id="5" name="Picture 4" descr="A picture containing text, linedrawing&#10;&#10;Description automatically generated">
            <a:extLst>
              <a:ext uri="{FF2B5EF4-FFF2-40B4-BE49-F238E27FC236}">
                <a16:creationId xmlns:a16="http://schemas.microsoft.com/office/drawing/2014/main" id="{B22326FA-574C-4775-80D9-0D56F1A59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089" y="1060273"/>
            <a:ext cx="4549422" cy="48087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978922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Women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They were bought and sold at the whim of their owners. Cheap labor was essential for the Slave Plantations to become profitable. </a:t>
            </a:r>
          </a:p>
          <a:p>
            <a:pPr marL="285750" indent="-285750">
              <a:buFont typeface="Arial" panose="020B0604020202020204" pitchFamily="34" charset="0"/>
              <a:buChar char="•"/>
            </a:pPr>
            <a:r>
              <a:rPr lang="en-US" sz="900" dirty="0"/>
              <a:t>Slaves, both men, and women worked all year round, undertaking back-breaking work for up to eighteen hours every day. </a:t>
            </a:r>
          </a:p>
          <a:p>
            <a:pPr marL="285750" indent="-285750">
              <a:buFont typeface="Arial" panose="020B0604020202020204" pitchFamily="34" charset="0"/>
              <a:buChar char="•"/>
            </a:pPr>
            <a:r>
              <a:rPr lang="en-US" sz="900" dirty="0"/>
              <a:t>The women were compelled to do as much work as men, even if they were pregnant.</a:t>
            </a:r>
          </a:p>
          <a:p>
            <a:pPr marL="285750" indent="-285750">
              <a:buFont typeface="Arial" panose="020B0604020202020204" pitchFamily="34" charset="0"/>
              <a:buChar char="•"/>
            </a:pPr>
            <a:r>
              <a:rPr lang="en-US" sz="900" dirty="0"/>
              <a:t>  The colonial women who were plantation slaves lived in bare, crude wooden cabins consisting of one or two rooms, often with a dirt floor, in the slave quarters.</a:t>
            </a:r>
          </a:p>
          <a:p>
            <a:pPr marL="285750" indent="-285750">
              <a:buFont typeface="Arial" panose="020B0604020202020204" pitchFamily="34" charset="0"/>
              <a:buChar char="•"/>
            </a:pPr>
            <a:r>
              <a:rPr lang="en-US" sz="900" dirty="0"/>
              <a:t>Their children became the property of their owners.</a:t>
            </a:r>
          </a:p>
          <a:p>
            <a:pPr marL="285750" indent="-285750">
              <a:buFont typeface="Arial" panose="020B0604020202020204" pitchFamily="34" charset="0"/>
              <a:buChar char="•"/>
            </a:pPr>
            <a:r>
              <a:rPr lang="en-US" sz="900" dirty="0"/>
              <a:t>Native Indian women were viewed as "Nothing more than slaves" by many new European settlers.</a:t>
            </a:r>
          </a:p>
          <a:p>
            <a:pPr marL="285750" indent="-285750">
              <a:buFont typeface="Arial" panose="020B0604020202020204" pitchFamily="34" charset="0"/>
              <a:buChar char="•"/>
            </a:pPr>
            <a:r>
              <a:rPr lang="en-US" sz="900" dirty="0"/>
              <a:t> However, the woman's role in Native American society was deemed equally necessary to that of the men, and Native American women had powers such as deciding when war should start and when war should end.</a:t>
            </a:r>
          </a:p>
          <a:p>
            <a:pPr marL="285750" indent="-285750">
              <a:buFont typeface="Arial" panose="020B0604020202020204" pitchFamily="34" charset="0"/>
              <a:buChar char="•"/>
            </a:pPr>
            <a:r>
              <a:rPr lang="en-US" sz="900" dirty="0"/>
              <a:t> Native American women's work varied according to the environment in which they lived but included processing and preparing food, moving camp, making clothes, bedding, utensils, and tools. </a:t>
            </a:r>
          </a:p>
          <a:p>
            <a:pPr marL="285750" indent="-285750">
              <a:buFont typeface="Arial" panose="020B0604020202020204" pitchFamily="34" charset="0"/>
              <a:buChar char="•"/>
            </a:pPr>
            <a:r>
              <a:rPr lang="en-US" sz="900" dirty="0"/>
              <a:t>Many Native American women were also responsible for collecting herbs, fruit, and nuts, educating the children, preparing medicines, and nursing the sick.</a:t>
            </a:r>
          </a:p>
        </p:txBody>
      </p:sp>
      <p:pic>
        <p:nvPicPr>
          <p:cNvPr id="5" name="Picture 4" descr="A picture containing text, book, black&#10;&#10;Description automatically generated">
            <a:extLst>
              <a:ext uri="{FF2B5EF4-FFF2-40B4-BE49-F238E27FC236}">
                <a16:creationId xmlns:a16="http://schemas.microsoft.com/office/drawing/2014/main" id="{506E2E48-4877-494B-B035-A50394E78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356" y="878253"/>
            <a:ext cx="4499856" cy="51014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933275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Diet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Local cuisine patterns had been established by the mid-18th century. </a:t>
            </a:r>
          </a:p>
          <a:p>
            <a:pPr marL="285750" indent="-285750">
              <a:buFont typeface="Arial" panose="020B0604020202020204" pitchFamily="34" charset="0"/>
              <a:buChar char="•"/>
            </a:pPr>
            <a:r>
              <a:rPr lang="en-US" sz="900" dirty="0"/>
              <a:t>A striking difference for the colonists in New England compared to other regions was seasonality. </a:t>
            </a:r>
          </a:p>
          <a:p>
            <a:pPr marL="285750" indent="-285750">
              <a:buFont typeface="Arial" panose="020B0604020202020204" pitchFamily="34" charset="0"/>
              <a:buChar char="•"/>
            </a:pPr>
            <a:r>
              <a:rPr lang="en-US" sz="900" dirty="0"/>
              <a:t>While in the southern colonies, they could farm almost year-round, the growing seasons were very restricted in the northern colonies. </a:t>
            </a:r>
          </a:p>
          <a:p>
            <a:pPr marL="285750" indent="-285750">
              <a:buFont typeface="Arial" panose="020B0604020202020204" pitchFamily="34" charset="0"/>
              <a:buChar char="•"/>
            </a:pPr>
            <a:r>
              <a:rPr lang="en-US" sz="900" dirty="0"/>
              <a:t>Wheat, however, the grain used to bake bread back in England, was almost impossible to grow, and imports of wheat were far from cost productive.</a:t>
            </a:r>
          </a:p>
          <a:p>
            <a:pPr marL="285750" indent="-285750">
              <a:buFont typeface="Arial" panose="020B0604020202020204" pitchFamily="34" charset="0"/>
              <a:buChar char="•"/>
            </a:pPr>
            <a:r>
              <a:rPr lang="en-US" sz="900" dirty="0"/>
              <a:t>Substitutes in cases such as this included cornmeal.</a:t>
            </a:r>
          </a:p>
          <a:p>
            <a:pPr marL="285750" indent="-285750">
              <a:buFont typeface="Arial" panose="020B0604020202020204" pitchFamily="34" charset="0"/>
              <a:buChar char="•"/>
            </a:pPr>
            <a:r>
              <a:rPr lang="en-US" sz="900" dirty="0"/>
              <a:t> The Johnnycake was a poor substitute for wheaten bread, but acceptance by both the northern and southern colonies seems evident. </a:t>
            </a:r>
          </a:p>
          <a:p>
            <a:pPr marL="285750" indent="-285750">
              <a:buFont typeface="Arial" panose="020B0604020202020204" pitchFamily="34" charset="0"/>
              <a:buChar char="•"/>
            </a:pPr>
            <a:r>
              <a:rPr lang="en-US" sz="900" dirty="0"/>
              <a:t>The commonly hunted game included deer, bear, buffalo, and wild turkey. </a:t>
            </a:r>
          </a:p>
          <a:p>
            <a:pPr marL="285750" indent="-285750">
              <a:buFont typeface="Arial" panose="020B0604020202020204" pitchFamily="34" charset="0"/>
              <a:buChar char="•"/>
            </a:pPr>
            <a:r>
              <a:rPr lang="en-US" sz="900" dirty="0"/>
              <a:t>The animals' larger muscles were roasted and served with currant sauce, while the other smaller portions went into soups, stews, sausages, pies, and pastries.</a:t>
            </a:r>
          </a:p>
          <a:p>
            <a:pPr marL="285750" indent="-285750">
              <a:buFont typeface="Arial" panose="020B0604020202020204" pitchFamily="34" charset="0"/>
              <a:buChar char="•"/>
            </a:pPr>
            <a:r>
              <a:rPr lang="en-US" sz="900" dirty="0"/>
              <a:t> In addition to game, colonists' protein intake was supplemented by mutton.</a:t>
            </a:r>
          </a:p>
          <a:p>
            <a:pPr marL="285750" indent="-285750">
              <a:buFont typeface="Arial" panose="020B0604020202020204" pitchFamily="34" charset="0"/>
              <a:buChar char="•"/>
            </a:pPr>
            <a:r>
              <a:rPr lang="en-US" sz="900" dirty="0"/>
              <a:t> The Spanish in Florida originally introduced sheep to the New World, but this development never quite reached the North, and there they were introduced by the Dutch and English. </a:t>
            </a:r>
          </a:p>
        </p:txBody>
      </p:sp>
      <p:pic>
        <p:nvPicPr>
          <p:cNvPr id="5" name="Picture 4" descr="A picture containing stacked, stack&#10;&#10;Description automatically generated">
            <a:extLst>
              <a:ext uri="{FF2B5EF4-FFF2-40B4-BE49-F238E27FC236}">
                <a16:creationId xmlns:a16="http://schemas.microsoft.com/office/drawing/2014/main" id="{2DB9AA5E-69DD-468F-8AB3-38ED3B0BEDC1}"/>
              </a:ext>
            </a:extLst>
          </p:cNvPr>
          <p:cNvPicPr>
            <a:picLocks noChangeAspect="1"/>
          </p:cNvPicPr>
          <p:nvPr/>
        </p:nvPicPr>
        <p:blipFill rotWithShape="1">
          <a:blip r:embed="rId3">
            <a:extLst>
              <a:ext uri="{28A0092B-C50C-407E-A947-70E740481C1C}">
                <a14:useLocalDpi xmlns:a14="http://schemas.microsoft.com/office/drawing/2010/main" val="0"/>
              </a:ext>
            </a:extLst>
          </a:blip>
          <a:srcRect l="27280"/>
          <a:stretch/>
        </p:blipFill>
        <p:spPr>
          <a:xfrm>
            <a:off x="6024266" y="1274618"/>
            <a:ext cx="5268728" cy="438727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976969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Diet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Many homes had a sack made of deerskin filled with bear oil for cooking, while solidified bear fat resembled shortening. </a:t>
            </a:r>
          </a:p>
          <a:p>
            <a:pPr marL="285750" indent="-285750">
              <a:buFont typeface="Arial" panose="020B0604020202020204" pitchFamily="34" charset="0"/>
              <a:buChar char="•"/>
            </a:pPr>
            <a:r>
              <a:rPr lang="en-US" sz="900" dirty="0"/>
              <a:t>Rendered pork fat made the most popular cooking medium, especially from the cuisine of bacon.</a:t>
            </a:r>
          </a:p>
          <a:p>
            <a:pPr marL="285750" indent="-285750">
              <a:buFont typeface="Arial" panose="020B0604020202020204" pitchFamily="34" charset="0"/>
              <a:buChar char="•"/>
            </a:pPr>
            <a:r>
              <a:rPr lang="en-US" sz="900" dirty="0"/>
              <a:t> Pork fat was used more often in the southern colonies than the northern territories as the Spanish introduced pigs earlier to the South. </a:t>
            </a:r>
          </a:p>
          <a:p>
            <a:pPr marL="285750" indent="-285750">
              <a:buFont typeface="Arial" panose="020B0604020202020204" pitchFamily="34" charset="0"/>
              <a:buChar char="•"/>
            </a:pPr>
            <a:r>
              <a:rPr lang="en-US" sz="900" dirty="0"/>
              <a:t>The colonists enjoyed butter in cooking, but it was rare before the American Revolution, as cattle were not yet plentiful. </a:t>
            </a:r>
          </a:p>
          <a:p>
            <a:pPr marL="285750" indent="-285750">
              <a:buFont typeface="Arial" panose="020B0604020202020204" pitchFamily="34" charset="0"/>
              <a:buChar char="•"/>
            </a:pPr>
            <a:r>
              <a:rPr lang="en-US" sz="900" dirty="0"/>
              <a:t>Before the Revolution, New Englanders consumed large quantities of rum and beer, as maritime trade provided them relatively easy access to the goods needed to produce these items. </a:t>
            </a:r>
          </a:p>
          <a:p>
            <a:pPr marL="285750" indent="-285750">
              <a:buFont typeface="Arial" panose="020B0604020202020204" pitchFamily="34" charset="0"/>
              <a:buChar char="•"/>
            </a:pPr>
            <a:r>
              <a:rPr lang="en-US" sz="900" dirty="0"/>
              <a:t>Rum was the distilled spirit of choice, as the main ingredient, molasses, was readily available from trade with the West Indies. </a:t>
            </a:r>
          </a:p>
          <a:p>
            <a:pPr marL="285750" indent="-285750">
              <a:buFont typeface="Arial" panose="020B0604020202020204" pitchFamily="34" charset="0"/>
              <a:buChar char="•"/>
            </a:pPr>
            <a:r>
              <a:rPr lang="en-US" sz="900" dirty="0"/>
              <a:t>Further into the interior, however, one would often find colonists consuming whiskey, as they did not have equal access to sugar cane. </a:t>
            </a:r>
          </a:p>
          <a:p>
            <a:pPr marL="285750" indent="-285750">
              <a:buFont typeface="Arial" panose="020B0604020202020204" pitchFamily="34" charset="0"/>
              <a:buChar char="•"/>
            </a:pPr>
            <a:r>
              <a:rPr lang="en-US" sz="900" dirty="0"/>
              <a:t>They did have ready access to corn and rye, which they used to produce their whiskey. </a:t>
            </a:r>
          </a:p>
        </p:txBody>
      </p:sp>
      <p:pic>
        <p:nvPicPr>
          <p:cNvPr id="5" name="Picture 4" descr="A picture containing text, several&#10;&#10;Description automatically generated">
            <a:extLst>
              <a:ext uri="{FF2B5EF4-FFF2-40B4-BE49-F238E27FC236}">
                <a16:creationId xmlns:a16="http://schemas.microsoft.com/office/drawing/2014/main" id="{8EB16C7D-66DD-4228-9084-E3BAE8A459C7}"/>
              </a:ext>
            </a:extLst>
          </p:cNvPr>
          <p:cNvPicPr>
            <a:picLocks noChangeAspect="1"/>
          </p:cNvPicPr>
          <p:nvPr/>
        </p:nvPicPr>
        <p:blipFill rotWithShape="1">
          <a:blip r:embed="rId3">
            <a:extLst>
              <a:ext uri="{28A0092B-C50C-407E-A947-70E740481C1C}">
                <a14:useLocalDpi xmlns:a14="http://schemas.microsoft.com/office/drawing/2010/main" val="0"/>
              </a:ext>
            </a:extLst>
          </a:blip>
          <a:srcRect l="19062" t="34437" r="14205" b="13976"/>
          <a:stretch/>
        </p:blipFill>
        <p:spPr>
          <a:xfrm>
            <a:off x="6096000" y="1283831"/>
            <a:ext cx="5161312" cy="42903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853870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Late Colonial Diet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900" dirty="0"/>
              <a:t>However, until the Revolution, many considered whiskey to be coarse alcohol unfit for human consumption, as many believed that it caused the poor to become raucous and unkempt drunkards.</a:t>
            </a:r>
          </a:p>
          <a:p>
            <a:pPr marL="285750" indent="-285750">
              <a:buFont typeface="Arial" panose="020B0604020202020204" pitchFamily="34" charset="0"/>
              <a:buChar char="•"/>
            </a:pPr>
            <a:r>
              <a:rPr lang="en-US" sz="900" dirty="0"/>
              <a:t> In addition to these alcohol-based products produced in America, imports were seen on merchant shelves, including wine and brandy.</a:t>
            </a:r>
          </a:p>
          <a:p>
            <a:pPr marL="285750" indent="-285750">
              <a:buFont typeface="Arial" panose="020B0604020202020204" pitchFamily="34" charset="0"/>
              <a:buChar char="•"/>
            </a:pPr>
            <a:r>
              <a:rPr lang="en-US" sz="900" dirty="0"/>
              <a:t> In comparison to the northern colonies, the Southern Colonies were quite diverse in their agricultural diet. </a:t>
            </a:r>
          </a:p>
          <a:p>
            <a:pPr marL="285750" indent="-285750">
              <a:buFont typeface="Arial" panose="020B0604020202020204" pitchFamily="34" charset="0"/>
              <a:buChar char="•"/>
            </a:pPr>
            <a:r>
              <a:rPr lang="en-US" sz="900" dirty="0"/>
              <a:t>The uplands of Piedmont and the coastal lowlands made up the two main parts of the southern colonies.</a:t>
            </a:r>
          </a:p>
          <a:p>
            <a:pPr marL="285750" indent="-285750">
              <a:buFont typeface="Arial" panose="020B0604020202020204" pitchFamily="34" charset="0"/>
              <a:buChar char="•"/>
            </a:pPr>
            <a:r>
              <a:rPr lang="en-US" sz="900" dirty="0"/>
              <a:t> The uplands' diet often included wild game, cabbage, string beans, corn, squashes, and white potatoes.</a:t>
            </a:r>
          </a:p>
          <a:p>
            <a:pPr marL="285750" indent="-285750">
              <a:buFont typeface="Arial" panose="020B0604020202020204" pitchFamily="34" charset="0"/>
              <a:buChar char="•"/>
            </a:pPr>
            <a:r>
              <a:rPr lang="en-US" sz="900" dirty="0"/>
              <a:t> People had biscuits as part of their breakfast, along with healthy portions of pork.</a:t>
            </a:r>
          </a:p>
          <a:p>
            <a:pPr marL="285750" indent="-285750">
              <a:buFont typeface="Arial" panose="020B0604020202020204" pitchFamily="34" charset="0"/>
              <a:buChar char="•"/>
            </a:pPr>
            <a:r>
              <a:rPr lang="en-US" sz="900" dirty="0"/>
              <a:t> Louisiana's lowlands included a varied diet heavily influenced by the French, Spanish, Acadians, Germans, Native Americans, Africans, and Caribbeans.</a:t>
            </a:r>
          </a:p>
          <a:p>
            <a:pPr marL="285750" indent="-285750">
              <a:buFont typeface="Arial" panose="020B0604020202020204" pitchFamily="34" charset="0"/>
              <a:buChar char="•"/>
            </a:pPr>
            <a:r>
              <a:rPr lang="en-US" sz="900" dirty="0"/>
              <a:t> Rice played a large part of the diet in Louisiana. Also, unlike the uplands, the lowlands subsistence of protein came mostly from coastal seafood. </a:t>
            </a:r>
          </a:p>
          <a:p>
            <a:pPr marL="285750" indent="-285750">
              <a:buFont typeface="Arial" panose="020B0604020202020204" pitchFamily="34" charset="0"/>
              <a:buChar char="•"/>
            </a:pPr>
            <a:r>
              <a:rPr lang="en-US" sz="900" dirty="0"/>
              <a:t>Much of the diet involved the use of peppers, as it still does to this day.</a:t>
            </a:r>
          </a:p>
        </p:txBody>
      </p:sp>
      <p:pic>
        <p:nvPicPr>
          <p:cNvPr id="5" name="Picture 4" descr="A group of people in a room&#10;&#10;Description automatically generated with medium confidence">
            <a:extLst>
              <a:ext uri="{FF2B5EF4-FFF2-40B4-BE49-F238E27FC236}">
                <a16:creationId xmlns:a16="http://schemas.microsoft.com/office/drawing/2014/main" id="{59E519FC-864F-4380-9497-2C2967972592}"/>
              </a:ext>
            </a:extLst>
          </p:cNvPr>
          <p:cNvPicPr>
            <a:picLocks noChangeAspect="1"/>
          </p:cNvPicPr>
          <p:nvPr/>
        </p:nvPicPr>
        <p:blipFill rotWithShape="1">
          <a:blip r:embed="rId3">
            <a:extLst>
              <a:ext uri="{28A0092B-C50C-407E-A947-70E740481C1C}">
                <a14:useLocalDpi xmlns:a14="http://schemas.microsoft.com/office/drawing/2010/main" val="0"/>
              </a:ext>
            </a:extLst>
          </a:blip>
          <a:srcRect l="47601"/>
          <a:stretch/>
        </p:blipFill>
        <p:spPr>
          <a:xfrm>
            <a:off x="6299201" y="960974"/>
            <a:ext cx="4572000" cy="490801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585867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Greek Life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The North American fraternity and sorority system began with students who wanted to meet secretly, usually for discussions and debates not thought appropriately by their schools' faculty.</a:t>
            </a:r>
          </a:p>
          <a:p>
            <a:pPr marL="285750" indent="-285750">
              <a:buFont typeface="Arial" panose="020B0604020202020204" pitchFamily="34" charset="0"/>
              <a:buChar char="•"/>
            </a:pPr>
            <a:r>
              <a:rPr lang="en-US" dirty="0"/>
              <a:t> Before 1776 in what would become the United States of America, collegiate student fraternal organizations that promoted scholarship existed only at Yale, the College of William and Mary, and The College of New Jersey.</a:t>
            </a:r>
          </a:p>
          <a:p>
            <a:pPr marL="285750" indent="-285750">
              <a:buFont typeface="Arial" panose="020B0604020202020204" pitchFamily="34" charset="0"/>
              <a:buChar char="•"/>
            </a:pPr>
            <a:r>
              <a:rPr lang="en-US" dirty="0"/>
              <a:t> After that, literary societies came into existence at virtually all the colleges and universities in America.</a:t>
            </a:r>
          </a:p>
          <a:p>
            <a:pPr marL="285750" indent="-285750">
              <a:buFont typeface="Arial" panose="020B0604020202020204" pitchFamily="34" charset="0"/>
              <a:buChar char="•"/>
            </a:pPr>
            <a:r>
              <a:rPr lang="en-US" dirty="0"/>
              <a:t>The Latin Societies were formal organizations, often with large assembly rooms.</a:t>
            </a:r>
          </a:p>
          <a:p>
            <a:pPr marL="285750" indent="-285750">
              <a:buFont typeface="Arial" panose="020B0604020202020204" pitchFamily="34" charset="0"/>
              <a:buChar char="•"/>
            </a:pPr>
            <a:r>
              <a:rPr lang="en-US" dirty="0"/>
              <a:t> These organizations typically existed in pairs (two competing organizations on campus) and took roughly half the students as members. </a:t>
            </a:r>
          </a:p>
          <a:p>
            <a:pPr marL="285750" indent="-285750">
              <a:buFont typeface="Arial" panose="020B0604020202020204" pitchFamily="34" charset="0"/>
              <a:buChar char="•"/>
            </a:pPr>
            <a:r>
              <a:rPr lang="en-US" dirty="0"/>
              <a:t>At some colleges, students would even be assigned to society by a lot. </a:t>
            </a:r>
          </a:p>
          <a:p>
            <a:pPr marL="285750" indent="-285750">
              <a:buFont typeface="Arial" panose="020B0604020202020204" pitchFamily="34" charset="0"/>
              <a:buChar char="•"/>
            </a:pPr>
            <a:r>
              <a:rPr lang="en-US" dirty="0"/>
              <a:t>These societies' literary exercises usually consisted of a debate, and the meetings were open to the public.</a:t>
            </a:r>
          </a:p>
          <a:p>
            <a:pPr marL="285750" indent="-285750">
              <a:buFont typeface="Arial" panose="020B0604020202020204" pitchFamily="34" charset="0"/>
              <a:buChar char="•"/>
            </a:pPr>
            <a:r>
              <a:rPr lang="en-US" dirty="0"/>
              <a:t> In addition to a discussion, members could be assigned original poems, essays, and fiction to compose and deliver. Each society had distinctive meetings, with political, social, or religious discussion.</a:t>
            </a:r>
          </a:p>
          <a:p>
            <a:pPr marL="285750" indent="-285750">
              <a:buFont typeface="Arial" panose="020B0604020202020204" pitchFamily="34" charset="0"/>
              <a:buChar char="•"/>
            </a:pPr>
            <a:r>
              <a:rPr lang="en-US" dirty="0"/>
              <a:t>These organizations also often adopted mottoes in Greek or Latin, and some had Greek letter names, such as Phi Kappa society at the University of Georgia.</a:t>
            </a:r>
          </a:p>
        </p:txBody>
      </p:sp>
      <p:pic>
        <p:nvPicPr>
          <p:cNvPr id="5" name="Picture 4" descr="A room with a fireplace and chairs&#10;&#10;Description automatically generated with medium confidence">
            <a:extLst>
              <a:ext uri="{FF2B5EF4-FFF2-40B4-BE49-F238E27FC236}">
                <a16:creationId xmlns:a16="http://schemas.microsoft.com/office/drawing/2014/main" id="{ECAF2E3F-C125-4A06-B757-C31CA77645CF}"/>
              </a:ext>
            </a:extLst>
          </p:cNvPr>
          <p:cNvPicPr>
            <a:picLocks noChangeAspect="1"/>
          </p:cNvPicPr>
          <p:nvPr/>
        </p:nvPicPr>
        <p:blipFill rotWithShape="1">
          <a:blip r:embed="rId3">
            <a:extLst>
              <a:ext uri="{28A0092B-C50C-407E-A947-70E740481C1C}">
                <a14:useLocalDpi xmlns:a14="http://schemas.microsoft.com/office/drawing/2010/main" val="0"/>
              </a:ext>
            </a:extLst>
          </a:blip>
          <a:srcRect l="14690" r="13381"/>
          <a:stretch/>
        </p:blipFill>
        <p:spPr>
          <a:xfrm>
            <a:off x="6225309" y="1158026"/>
            <a:ext cx="4895273" cy="45419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014648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Greek Life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These organizations figure prominently in fraternities and sororities development because many early fraternities were considered 'private' versions of the 'open' Latin societies.</a:t>
            </a:r>
          </a:p>
          <a:p>
            <a:pPr marL="285750" indent="-285750">
              <a:buFont typeface="Arial" panose="020B0604020202020204" pitchFamily="34" charset="0"/>
              <a:buChar char="•"/>
            </a:pPr>
            <a:r>
              <a:rPr lang="en-US" dirty="0"/>
              <a:t>The Phi Beta Kappa Society, founded on December 5, 1776, at the College of William and Mary in Williamsburg, Virginia, was the first fraternal organization in the United States of America, established the precedent for naming American college societies after the Greek letters.</a:t>
            </a:r>
          </a:p>
          <a:p>
            <a:pPr marL="285750" indent="-285750">
              <a:buFont typeface="Arial" panose="020B0604020202020204" pitchFamily="34" charset="0"/>
              <a:buChar char="•"/>
            </a:pPr>
            <a:r>
              <a:rPr lang="en-US" dirty="0"/>
              <a:t>There were Latin-named literary societies at William &amp; Mary, which were large debating societies, which  had lost all reputation for letters, and were noted only for the debauchery &amp; hospitality of their members.</a:t>
            </a:r>
          </a:p>
          <a:p>
            <a:pPr marL="285750" indent="-285750">
              <a:buFont typeface="Arial" panose="020B0604020202020204" pitchFamily="34" charset="0"/>
              <a:buChar char="•"/>
            </a:pPr>
            <a:r>
              <a:rPr lang="en-US" dirty="0"/>
              <a:t>The founders of Phi Beta Kappa declared that the society was formed for congeniality and promoted good fellowship, with "friendship as its basis and benevolence and literature as its pillars." </a:t>
            </a:r>
          </a:p>
          <a:p>
            <a:pPr marL="285750" indent="-285750">
              <a:buFont typeface="Arial" panose="020B0604020202020204" pitchFamily="34" charset="0"/>
              <a:buChar char="•"/>
            </a:pPr>
            <a:r>
              <a:rPr lang="en-US" dirty="0"/>
              <a:t>At first, the only secrets were the mysterious letters used on the badge.</a:t>
            </a:r>
          </a:p>
          <a:p>
            <a:pPr marL="285750" indent="-285750">
              <a:buFont typeface="Arial" panose="020B0604020202020204" pitchFamily="34" charset="0"/>
              <a:buChar char="•"/>
            </a:pPr>
            <a:r>
              <a:rPr lang="en-US" dirty="0"/>
              <a:t>the society initiated a Yale student before disbanding at British forces' advance. This student brought Phi Beta Kappa to Yale and Harvard, and from there, the society was able to continue.</a:t>
            </a:r>
          </a:p>
          <a:p>
            <a:pPr marL="285750" indent="-285750">
              <a:buFont typeface="Arial" panose="020B0604020202020204" pitchFamily="34" charset="0"/>
              <a:buChar char="•"/>
            </a:pPr>
            <a:r>
              <a:rPr lang="en-US" dirty="0"/>
              <a:t>The chapters became larger and focused on rhetoric and class elections while abandoning the close social bond that had defined the first chapter. </a:t>
            </a:r>
          </a:p>
          <a:p>
            <a:pPr marL="285750" indent="-285750">
              <a:buFont typeface="Arial" panose="020B0604020202020204" pitchFamily="34" charset="0"/>
              <a:buChar char="•"/>
            </a:pPr>
            <a:r>
              <a:rPr lang="en-US" dirty="0"/>
              <a:t>Membership was becoming more of an honor and less part of a functioning society.</a:t>
            </a:r>
          </a:p>
          <a:p>
            <a:pPr marL="285750" indent="-285750">
              <a:buFont typeface="Arial" panose="020B0604020202020204" pitchFamily="34" charset="0"/>
              <a:buChar char="•"/>
            </a:pPr>
            <a:r>
              <a:rPr lang="en-US" dirty="0"/>
              <a:t>No other Greek-letter student society was formed until the inception of Chi Delta Theta, a senior class society at Yale, in 1821. </a:t>
            </a:r>
          </a:p>
        </p:txBody>
      </p:sp>
      <p:pic>
        <p:nvPicPr>
          <p:cNvPr id="5" name="Picture 4" descr="A portrait of a person&#10;&#10;Description automatically generated with medium confidence">
            <a:extLst>
              <a:ext uri="{FF2B5EF4-FFF2-40B4-BE49-F238E27FC236}">
                <a16:creationId xmlns:a16="http://schemas.microsoft.com/office/drawing/2014/main" id="{AE109F7C-4C4B-402C-81ED-D529D7B79891}"/>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1178" r="694" b="18989"/>
          <a:stretch/>
        </p:blipFill>
        <p:spPr>
          <a:xfrm>
            <a:off x="6224252" y="1207654"/>
            <a:ext cx="4832397" cy="444269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7" name="TextBox 6">
            <a:extLst>
              <a:ext uri="{FF2B5EF4-FFF2-40B4-BE49-F238E27FC236}">
                <a16:creationId xmlns:a16="http://schemas.microsoft.com/office/drawing/2014/main" id="{E95E8F12-A6D2-4393-A7EB-0D54428A7908}"/>
              </a:ext>
            </a:extLst>
          </p:cNvPr>
          <p:cNvSpPr txBox="1"/>
          <p:nvPr/>
        </p:nvSpPr>
        <p:spPr>
          <a:xfrm>
            <a:off x="6803304" y="5107708"/>
            <a:ext cx="4253345" cy="369332"/>
          </a:xfrm>
          <a:prstGeom prst="rect">
            <a:avLst/>
          </a:prstGeom>
          <a:noFill/>
        </p:spPr>
        <p:txBody>
          <a:bodyPr wrap="square" rtlCol="0">
            <a:spAutoFit/>
          </a:bodyPr>
          <a:lstStyle/>
          <a:p>
            <a:r>
              <a:rPr lang="en-US" dirty="0">
                <a:solidFill>
                  <a:srgbClr val="FF0000"/>
                </a:solidFill>
              </a:rPr>
              <a:t>John Heath, Founder of Phi Beta Kappa</a:t>
            </a:r>
          </a:p>
        </p:txBody>
      </p:sp>
    </p:spTree>
    <p:extLst>
      <p:ext uri="{BB962C8B-B14F-4D97-AF65-F5344CB8AC3E}">
        <p14:creationId xmlns:p14="http://schemas.microsoft.com/office/powerpoint/2010/main" val="251879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Colonial Era Medicine</a:t>
            </a:r>
            <a:br>
              <a:rPr lang="en-US" dirty="0">
                <a:solidFill>
                  <a:schemeClr val="bg1"/>
                </a:solidFill>
              </a:rPr>
            </a:br>
            <a:r>
              <a:rPr lang="en-US" dirty="0">
                <a:solidFill>
                  <a:schemeClr val="bg1"/>
                </a:solidFill>
              </a:rPr>
              <a:t>(1750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In most American colonies, medicine was rudimentary for the first few generations, as few upper-class British physicians emigrated to the colonies. </a:t>
            </a:r>
          </a:p>
          <a:p>
            <a:pPr marL="285750" indent="-285750">
              <a:buFont typeface="Arial" panose="020B0604020202020204" pitchFamily="34" charset="0"/>
              <a:buChar char="•"/>
            </a:pPr>
            <a:r>
              <a:rPr lang="en-US" dirty="0"/>
              <a:t>The early medical society was organized in Boston in 1735. </a:t>
            </a:r>
          </a:p>
          <a:p>
            <a:pPr marL="285750" indent="-285750">
              <a:buFont typeface="Arial" panose="020B0604020202020204" pitchFamily="34" charset="0"/>
              <a:buChar char="•"/>
            </a:pPr>
            <a:r>
              <a:rPr lang="en-US" dirty="0"/>
              <a:t>In the 18th century, 117 Americans from wealthy families had graduated in medicine in Edinburgh, Scotland. </a:t>
            </a:r>
          </a:p>
          <a:p>
            <a:pPr marL="285750" indent="-285750">
              <a:buFont typeface="Arial" panose="020B0604020202020204" pitchFamily="34" charset="0"/>
              <a:buChar char="•"/>
            </a:pPr>
            <a:r>
              <a:rPr lang="en-US" dirty="0"/>
              <a:t>Still, most physicians learned as apprentices in the colonies. </a:t>
            </a:r>
          </a:p>
          <a:p>
            <a:pPr marL="285750" indent="-285750">
              <a:buFont typeface="Arial" panose="020B0604020202020204" pitchFamily="34" charset="0"/>
              <a:buChar char="•"/>
            </a:pPr>
            <a:r>
              <a:rPr lang="en-US" dirty="0"/>
              <a:t>In Philadelphia, the Medical College of Philadelphia was founded in 1765 and became affiliated with the university in 1791. </a:t>
            </a:r>
          </a:p>
          <a:p>
            <a:pPr marL="285750" indent="-285750">
              <a:buFont typeface="Arial" panose="020B0604020202020204" pitchFamily="34" charset="0"/>
              <a:buChar char="•"/>
            </a:pPr>
            <a:r>
              <a:rPr lang="en-US" dirty="0"/>
              <a:t> In New York, the medical department of King's College was established in 1767, and in 1770, awarded the first American M.D. degree.</a:t>
            </a:r>
          </a:p>
          <a:p>
            <a:pPr marL="285750" indent="-285750">
              <a:buFont typeface="Arial" panose="020B0604020202020204" pitchFamily="34" charset="0"/>
              <a:buChar char="•"/>
            </a:pPr>
            <a:r>
              <a:rPr lang="en-US" dirty="0"/>
              <a:t>Smallpox inoculation was introduced 1700s, well before it was accepted in Europe.</a:t>
            </a:r>
          </a:p>
          <a:p>
            <a:pPr marL="285750" indent="-285750">
              <a:buFont typeface="Arial" panose="020B0604020202020204" pitchFamily="34" charset="0"/>
              <a:buChar char="•"/>
            </a:pPr>
            <a:r>
              <a:rPr lang="en-US" dirty="0"/>
              <a:t>The first textbook appeared in 1775, though physicians had easy access to British texts. </a:t>
            </a:r>
          </a:p>
          <a:p>
            <a:pPr marL="285750" indent="-285750">
              <a:buFont typeface="Arial" panose="020B0604020202020204" pitchFamily="34" charset="0"/>
              <a:buChar char="•"/>
            </a:pPr>
            <a:r>
              <a:rPr lang="en-US" dirty="0"/>
              <a:t>The European populations had historical exposure and partial immunity to smallpox. Still, the Native American people did not. Their death rates were high enough for one epidemic to virtually destroy a small tribe.</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E8F2E111-870D-431F-A95D-6F53A26A638B}"/>
              </a:ext>
            </a:extLst>
          </p:cNvPr>
          <p:cNvPicPr>
            <a:picLocks noChangeAspect="1"/>
          </p:cNvPicPr>
          <p:nvPr/>
        </p:nvPicPr>
        <p:blipFill rotWithShape="1">
          <a:blip r:embed="rId3">
            <a:extLst>
              <a:ext uri="{28A0092B-C50C-407E-A947-70E740481C1C}">
                <a14:useLocalDpi xmlns:a14="http://schemas.microsoft.com/office/drawing/2010/main" val="0"/>
              </a:ext>
            </a:extLst>
          </a:blip>
          <a:srcRect l="-1673" t="6997" r="7200" b="-3238"/>
          <a:stretch/>
        </p:blipFill>
        <p:spPr>
          <a:xfrm>
            <a:off x="6006603" y="1174458"/>
            <a:ext cx="5191678" cy="461394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775257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Boston Tea Party</a:t>
            </a:r>
            <a:br>
              <a:rPr lang="en-US" dirty="0">
                <a:solidFill>
                  <a:schemeClr val="bg1"/>
                </a:solidFill>
              </a:rPr>
            </a:br>
            <a:r>
              <a:rPr lang="en-US" dirty="0">
                <a:solidFill>
                  <a:schemeClr val="bg1"/>
                </a:solidFill>
              </a:rPr>
              <a:t>(1773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For years, Americans refused to buy British tea because it included a tax levied on tea drinkers. </a:t>
            </a:r>
          </a:p>
          <a:p>
            <a:pPr marL="285750" indent="-285750">
              <a:buFont typeface="Arial" panose="020B0604020202020204" pitchFamily="34" charset="0"/>
              <a:buChar char="•"/>
            </a:pPr>
            <a:r>
              <a:rPr lang="en-US" dirty="0"/>
              <a:t>This thought repulsed colonists who didn’t believe they should be taxed without a representative sitting in the British Parliament to voice their concerns. </a:t>
            </a:r>
          </a:p>
          <a:p>
            <a:pPr marL="285750" indent="-285750">
              <a:buFont typeface="Arial" panose="020B0604020202020204" pitchFamily="34" charset="0"/>
              <a:buChar char="•"/>
            </a:pPr>
            <a:r>
              <a:rPr lang="en-US" dirty="0"/>
              <a:t>Instead, Americans bought tea smuggled into the colonies.</a:t>
            </a:r>
          </a:p>
          <a:p>
            <a:pPr marL="285750" indent="-285750">
              <a:buFont typeface="Arial" panose="020B0604020202020204" pitchFamily="34" charset="0"/>
              <a:buChar char="•"/>
            </a:pPr>
            <a:r>
              <a:rPr lang="en-US" dirty="0"/>
              <a:t> But in May 1773, Parliament gave the East India Company a tea monopoly in America that made British tea much cheaper than smuggled tea.</a:t>
            </a:r>
          </a:p>
          <a:p>
            <a:pPr marL="285750" indent="-285750">
              <a:buFont typeface="Arial" panose="020B0604020202020204" pitchFamily="34" charset="0"/>
              <a:buChar char="•"/>
            </a:pPr>
            <a:r>
              <a:rPr lang="en-US" dirty="0"/>
              <a:t> The hatred had been brewing among the American colonists for months.</a:t>
            </a:r>
          </a:p>
          <a:p>
            <a:pPr marL="285750" indent="-285750">
              <a:buFont typeface="Arial" panose="020B0604020202020204" pitchFamily="34" charset="0"/>
              <a:buChar char="•"/>
            </a:pPr>
            <a:r>
              <a:rPr lang="en-US" dirty="0"/>
              <a:t> On October 16, 1773, a group of Philadelphia patriots decided to tell the British Crown that it would mount a boycott of tea, months before a similar Boston act.</a:t>
            </a:r>
          </a:p>
          <a:p>
            <a:pPr marL="285750" indent="-285750">
              <a:buFont typeface="Arial" panose="020B0604020202020204" pitchFamily="34" charset="0"/>
              <a:buChar char="•"/>
            </a:pPr>
            <a:r>
              <a:rPr lang="en-US" dirty="0"/>
              <a:t>The publication of a document from the meeting called Philadelphia Resolutions triggered public protests in Boston and Philadelphia.</a:t>
            </a:r>
          </a:p>
          <a:p>
            <a:pPr marL="285750" indent="-285750">
              <a:buFont typeface="Arial" panose="020B0604020202020204" pitchFamily="34" charset="0"/>
              <a:buChar char="•"/>
            </a:pPr>
            <a:r>
              <a:rPr lang="en-US" dirty="0"/>
              <a:t> “The claim of parliament to tax America is, in other words, a claim of right to levy contributions on us at pleasure,” the Resolutions said.</a:t>
            </a:r>
          </a:p>
          <a:p>
            <a:pPr marL="285750" indent="-285750">
              <a:buFont typeface="Arial" panose="020B0604020202020204" pitchFamily="34" charset="0"/>
              <a:buChar char="•"/>
            </a:pPr>
            <a:r>
              <a:rPr lang="en-US" dirty="0"/>
              <a:t> “The duty, imposed by parliament upon tea landed in America, is a tax on the Americans, or levying contributions on them, without their consent.”</a:t>
            </a:r>
          </a:p>
          <a:p>
            <a:pPr marL="285750" indent="-285750">
              <a:buFont typeface="Arial" panose="020B0604020202020204" pitchFamily="34" charset="0"/>
              <a:buChar char="•"/>
            </a:pPr>
            <a:r>
              <a:rPr lang="en-US" dirty="0"/>
              <a:t> The Resolutions also made it clear that the group thought the Crown would use the money raised by the tea tax through the Townshend Acts to eliminate local governments run by the colonies.</a:t>
            </a:r>
          </a:p>
          <a:p>
            <a:pPr marL="285750" indent="-285750">
              <a:buFont typeface="Arial" panose="020B0604020202020204" pitchFamily="34" charset="0"/>
              <a:buChar char="•"/>
            </a:pPr>
            <a:r>
              <a:rPr lang="en-US" dirty="0"/>
              <a:t> The group called on Americans to prevent “a violent attack upon the liberties of America” by stopping the unloading of tea shipments and any tea sales.</a:t>
            </a:r>
          </a:p>
        </p:txBody>
      </p:sp>
      <p:pic>
        <p:nvPicPr>
          <p:cNvPr id="5" name="Picture 4" descr="A group of people on a boat&#10;&#10;Description automatically generated with low confidence">
            <a:extLst>
              <a:ext uri="{FF2B5EF4-FFF2-40B4-BE49-F238E27FC236}">
                <a16:creationId xmlns:a16="http://schemas.microsoft.com/office/drawing/2014/main" id="{9C58F833-D900-4B13-AB11-F122AB449BA9}"/>
              </a:ext>
            </a:extLst>
          </p:cNvPr>
          <p:cNvPicPr>
            <a:picLocks noChangeAspect="1"/>
          </p:cNvPicPr>
          <p:nvPr/>
        </p:nvPicPr>
        <p:blipFill rotWithShape="1">
          <a:blip r:embed="rId3">
            <a:extLst>
              <a:ext uri="{28A0092B-C50C-407E-A947-70E740481C1C}">
                <a14:useLocalDpi xmlns:a14="http://schemas.microsoft.com/office/drawing/2010/main" val="0"/>
              </a:ext>
            </a:extLst>
          </a:blip>
          <a:srcRect l="46085" t="27339" r="3133" b="9020"/>
          <a:stretch/>
        </p:blipFill>
        <p:spPr>
          <a:xfrm>
            <a:off x="6096000" y="1138382"/>
            <a:ext cx="5157776" cy="4581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057035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Boston Tea Party</a:t>
            </a:r>
            <a:br>
              <a:rPr lang="en-US" dirty="0">
                <a:solidFill>
                  <a:schemeClr val="bg1"/>
                </a:solidFill>
              </a:rPr>
            </a:br>
            <a:r>
              <a:rPr lang="en-US" dirty="0">
                <a:solidFill>
                  <a:schemeClr val="bg1"/>
                </a:solidFill>
              </a:rPr>
              <a:t>(1773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900" dirty="0"/>
              <a:t>Two months later, in Boston, three ships arrived with 342 chests of tea. </a:t>
            </a:r>
          </a:p>
          <a:p>
            <a:pPr marL="285750" indent="-285750">
              <a:buFont typeface="Arial" panose="020B0604020202020204" pitchFamily="34" charset="0"/>
              <a:buChar char="•"/>
            </a:pPr>
            <a:r>
              <a:rPr lang="en-US" sz="900" dirty="0"/>
              <a:t>In what became known as the Boston Tea Party, a party of men dressed as Native Americans dumped the tea chest’s contents into Boston Harbor after the governor, Thomas Hutchinson, refused colonists’ demands for the ships to depart peacefully with their cargo unloaded. </a:t>
            </a:r>
          </a:p>
          <a:p>
            <a:pPr marL="285750" indent="-285750">
              <a:buFont typeface="Arial" panose="020B0604020202020204" pitchFamily="34" charset="0"/>
              <a:buChar char="•"/>
            </a:pPr>
            <a:r>
              <a:rPr lang="en-US" sz="900" dirty="0"/>
              <a:t>In late December 1773, one ship with 698 cases of tea attempted to land in Philadelphia, but it was turned away. </a:t>
            </a:r>
          </a:p>
          <a:p>
            <a:pPr marL="285750" indent="-285750">
              <a:buFont typeface="Arial" panose="020B0604020202020204" pitchFamily="34" charset="0"/>
              <a:buChar char="•"/>
            </a:pPr>
            <a:r>
              <a:rPr lang="en-US" sz="900" dirty="0"/>
              <a:t>A group of 6,000 Philadelphians met at the State House to discuss the situation in what was the largest mass gathering in the colonies. </a:t>
            </a:r>
          </a:p>
          <a:p>
            <a:pPr marL="285750" indent="-285750">
              <a:buFont typeface="Arial" panose="020B0604020202020204" pitchFamily="34" charset="0"/>
              <a:buChar char="•"/>
            </a:pPr>
            <a:r>
              <a:rPr lang="en-US" sz="900" dirty="0"/>
              <a:t>The violent protests in Boston Harbor were met with a direct response from Great Britain. </a:t>
            </a:r>
          </a:p>
          <a:p>
            <a:pPr marL="285750" indent="-285750">
              <a:buFont typeface="Arial" panose="020B0604020202020204" pitchFamily="34" charset="0"/>
              <a:buChar char="•"/>
            </a:pPr>
            <a:r>
              <a:rPr lang="en-US" sz="900" dirty="0"/>
              <a:t>In April 1774, the British Parliament passed the Intolerable Acts, which punished Massachusetts for the Tea Party incident.</a:t>
            </a:r>
          </a:p>
          <a:p>
            <a:pPr marL="285750" indent="-285750">
              <a:buFont typeface="Arial" panose="020B0604020202020204" pitchFamily="34" charset="0"/>
              <a:buChar char="•"/>
            </a:pPr>
            <a:r>
              <a:rPr lang="en-US" sz="900" dirty="0"/>
              <a:t> The Acts took away home rule from Massachusetts and forced all Americans to board British troops in unoccupied buildings.</a:t>
            </a:r>
          </a:p>
          <a:p>
            <a:pPr marL="285750" indent="-285750">
              <a:buFont typeface="Arial" panose="020B0604020202020204" pitchFamily="34" charset="0"/>
              <a:buChar char="•"/>
            </a:pPr>
            <a:r>
              <a:rPr lang="en-US" sz="900" dirty="0"/>
              <a:t> At the same time, Franklin wrote a public letter in London, under an assumed name, that made it clear how he felt about Parliament, “who appear to be no better acquainted with their History or Constitution than they are with the Inhabitants of the Moon.”</a:t>
            </a:r>
          </a:p>
          <a:p>
            <a:pPr marL="285750" indent="-285750">
              <a:buFont typeface="Arial" panose="020B0604020202020204" pitchFamily="34" charset="0"/>
              <a:buChar char="•"/>
            </a:pPr>
            <a:r>
              <a:rPr lang="en-US" sz="900" dirty="0"/>
              <a:t>“The Flame of Liberty in North America shall not be extinguished. Cruelty and Oppression and Revenge shall only serve as Oil to increase the Fire,” Franklin added. </a:t>
            </a:r>
          </a:p>
        </p:txBody>
      </p:sp>
      <p:pic>
        <p:nvPicPr>
          <p:cNvPr id="5" name="Picture 4" descr="A group of people sitting on stairs&#10;&#10;Description automatically generated with low confidence">
            <a:extLst>
              <a:ext uri="{FF2B5EF4-FFF2-40B4-BE49-F238E27FC236}">
                <a16:creationId xmlns:a16="http://schemas.microsoft.com/office/drawing/2014/main" id="{163D70D2-15BA-4539-9847-AED0563864F1}"/>
              </a:ext>
            </a:extLst>
          </p:cNvPr>
          <p:cNvPicPr>
            <a:picLocks noChangeAspect="1"/>
          </p:cNvPicPr>
          <p:nvPr/>
        </p:nvPicPr>
        <p:blipFill rotWithShape="1">
          <a:blip r:embed="rId3">
            <a:extLst>
              <a:ext uri="{28A0092B-C50C-407E-A947-70E740481C1C}">
                <a14:useLocalDpi xmlns:a14="http://schemas.microsoft.com/office/drawing/2010/main" val="0"/>
              </a:ext>
            </a:extLst>
          </a:blip>
          <a:srcRect l="23007" t="14366" r="24855" b="21118"/>
          <a:stretch/>
        </p:blipFill>
        <p:spPr>
          <a:xfrm>
            <a:off x="6050950" y="1182255"/>
            <a:ext cx="5057420" cy="452928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347103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Thomas Paine</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Thomas Paine, an English-American writer whose Common Sense pamphlet was important influences on the American Revolution. </a:t>
            </a:r>
          </a:p>
          <a:p>
            <a:pPr marL="285750" indent="-285750">
              <a:buFont typeface="Arial" panose="020B0604020202020204" pitchFamily="34" charset="0"/>
              <a:buChar char="•"/>
            </a:pPr>
            <a:r>
              <a:rPr lang="en-US" dirty="0"/>
              <a:t>Other works that contributed to his reputation were Rights of Man, a defense of the French Revolution and republican principles, and The Age of Reason, an exposition of the place of religion in society.</a:t>
            </a:r>
          </a:p>
          <a:p>
            <a:pPr marL="285750" indent="-285750">
              <a:buFont typeface="Arial" panose="020B0604020202020204" pitchFamily="34" charset="0"/>
              <a:buChar char="•"/>
            </a:pPr>
            <a:r>
              <a:rPr lang="en-US" dirty="0"/>
              <a:t>Paine was born of a Quaker father and an Anglican mother. His formal education was meager, just enough to enable him to master reading, writing, and arithmetic.</a:t>
            </a:r>
          </a:p>
          <a:p>
            <a:pPr marL="285750" indent="-285750">
              <a:buFont typeface="Arial" panose="020B0604020202020204" pitchFamily="34" charset="0"/>
              <a:buChar char="•"/>
            </a:pPr>
            <a:r>
              <a:rPr lang="en-US" dirty="0"/>
              <a:t> At 13, he began work with his father as a corset maker and then tried various other occupations unsuccessfully, finally becoming an excise officer. His duties were to hunt for smugglers and collect the excise taxes on liquor and tobacco. </a:t>
            </a:r>
          </a:p>
          <a:p>
            <a:pPr marL="285750" indent="-285750">
              <a:buFont typeface="Arial" panose="020B0604020202020204" pitchFamily="34" charset="0"/>
              <a:buChar char="•"/>
            </a:pPr>
            <a:r>
              <a:rPr lang="en-US" dirty="0"/>
              <a:t>The pay was insufficient to cover living costs, but he used part of his earnings to purchase books and scientific apparatus.</a:t>
            </a:r>
          </a:p>
          <a:p>
            <a:pPr marL="285750" indent="-285750">
              <a:buFont typeface="Arial" panose="020B0604020202020204" pitchFamily="34" charset="0"/>
              <a:buChar char="•"/>
            </a:pPr>
            <a:r>
              <a:rPr lang="en-US" dirty="0"/>
              <a:t>Repeated failures marked Paine's life in England. He had two brief marriages. He was unsuccessful or unhappy in every job he tried.</a:t>
            </a:r>
          </a:p>
          <a:p>
            <a:pPr marL="285750" indent="-285750">
              <a:buFont typeface="Arial" panose="020B0604020202020204" pitchFamily="34" charset="0"/>
              <a:buChar char="•"/>
            </a:pPr>
            <a:r>
              <a:rPr lang="en-US" dirty="0"/>
              <a:t> He was dismissed from the excise office after he published a strong argument in 1772 for a raise in pay as the only way to end corruption in the service.</a:t>
            </a:r>
          </a:p>
          <a:p>
            <a:pPr marL="285750" indent="-285750">
              <a:buFont typeface="Arial" panose="020B0604020202020204" pitchFamily="34" charset="0"/>
              <a:buChar char="•"/>
            </a:pPr>
            <a:r>
              <a:rPr lang="en-US" dirty="0"/>
              <a:t> When his situation appeared hopeless, he met Benjamin Franklin in London, who advised him to seek his fortune in America and gave him letters of introduction.</a:t>
            </a:r>
          </a:p>
        </p:txBody>
      </p:sp>
      <p:pic>
        <p:nvPicPr>
          <p:cNvPr id="5" name="Picture 4" descr="A portrait of a person&#10;&#10;Description automatically generated">
            <a:extLst>
              <a:ext uri="{FF2B5EF4-FFF2-40B4-BE49-F238E27FC236}">
                <a16:creationId xmlns:a16="http://schemas.microsoft.com/office/drawing/2014/main" id="{1D1AAE72-BE97-4153-A72C-E5B569A82361}"/>
              </a:ext>
            </a:extLst>
          </p:cNvPr>
          <p:cNvPicPr>
            <a:picLocks noChangeAspect="1"/>
          </p:cNvPicPr>
          <p:nvPr/>
        </p:nvPicPr>
        <p:blipFill rotWithShape="1">
          <a:blip r:embed="rId3">
            <a:extLst>
              <a:ext uri="{28A0092B-C50C-407E-A947-70E740481C1C}">
                <a14:useLocalDpi xmlns:a14="http://schemas.microsoft.com/office/drawing/2010/main" val="0"/>
              </a:ext>
            </a:extLst>
          </a:blip>
          <a:srcRect r="8347" b="29432"/>
          <a:stretch/>
        </p:blipFill>
        <p:spPr>
          <a:xfrm>
            <a:off x="6324599" y="1019463"/>
            <a:ext cx="4647778" cy="458700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059816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Thomas Paine</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Paine arrived in Philadelphia on November 30, 1774. He helped found and edit the Pennsylvania Magazine for 18 months.</a:t>
            </a:r>
          </a:p>
          <a:p>
            <a:pPr marL="285750" indent="-285750">
              <a:buFont typeface="Arial" panose="020B0604020202020204" pitchFamily="34" charset="0"/>
              <a:buChar char="•"/>
            </a:pPr>
            <a:r>
              <a:rPr lang="en-US" dirty="0"/>
              <a:t>Paine had arrived in America when the conflict between the colonists and England was reaching its height.</a:t>
            </a:r>
          </a:p>
          <a:p>
            <a:pPr marL="285750" indent="-285750">
              <a:buFont typeface="Arial" panose="020B0604020202020204" pitchFamily="34" charset="0"/>
              <a:buChar char="•"/>
            </a:pPr>
            <a:r>
              <a:rPr lang="en-US" dirty="0"/>
              <a:t> After blood was spilled at the Battles of Lexington and Concord, Paine argued that America's cause should be not just a revolt against taxation but a demand for independence.</a:t>
            </a:r>
          </a:p>
          <a:p>
            <a:pPr marL="285750" indent="-285750">
              <a:buFont typeface="Arial" panose="020B0604020202020204" pitchFamily="34" charset="0"/>
              <a:buChar char="•"/>
            </a:pPr>
            <a:r>
              <a:rPr lang="en-US" dirty="0"/>
              <a:t> He put this idea into Common Sense, which came off the press on January 10, 1776.</a:t>
            </a:r>
          </a:p>
          <a:p>
            <a:pPr marL="285750" indent="-285750">
              <a:buFont typeface="Arial" panose="020B0604020202020204" pitchFamily="34" charset="0"/>
              <a:buChar char="•"/>
            </a:pPr>
            <a:r>
              <a:rPr lang="en-US" dirty="0"/>
              <a:t> The 50-page pamphlet sold more than 500,000 copies within a few months. </a:t>
            </a:r>
          </a:p>
          <a:p>
            <a:pPr marL="285750" indent="-285750">
              <a:buFont typeface="Arial" panose="020B0604020202020204" pitchFamily="34" charset="0"/>
              <a:buChar char="•"/>
            </a:pPr>
            <a:r>
              <a:rPr lang="en-US" dirty="0"/>
              <a:t>More than any other publication, Common Sense paved the way for the Declaration of Independence, unanimously ratified on July 4, 1776.</a:t>
            </a:r>
          </a:p>
          <a:p>
            <a:pPr marL="285750" indent="-285750">
              <a:buFont typeface="Arial" panose="020B0604020202020204" pitchFamily="34" charset="0"/>
              <a:buChar char="•"/>
            </a:pPr>
            <a:r>
              <a:rPr lang="en-US" dirty="0"/>
              <a:t>During the war that followed, Paine served as a volunteer aide-de-camp to Gen. Nathanael Greene.</a:t>
            </a:r>
          </a:p>
          <a:p>
            <a:pPr marL="285750" indent="-285750">
              <a:buFont typeface="Arial" panose="020B0604020202020204" pitchFamily="34" charset="0"/>
              <a:buChar char="•"/>
            </a:pPr>
            <a:r>
              <a:rPr lang="en-US" dirty="0"/>
              <a:t>"The American Crisis. The number I," published on December 19, 1776, when George Washington's army was on the verge of disintegration, so moved Washington that he ordered it read to all the troops at Valley Forge. </a:t>
            </a:r>
          </a:p>
          <a:p>
            <a:pPr marL="285750" indent="-285750">
              <a:buFont typeface="Arial" panose="020B0604020202020204" pitchFamily="34" charset="0"/>
              <a:buChar char="•"/>
            </a:pPr>
            <a:r>
              <a:rPr lang="en-US" dirty="0"/>
              <a:t>Its opening is among the most stirring passages in the literature of the American Revolution:</a:t>
            </a:r>
          </a:p>
        </p:txBody>
      </p:sp>
      <p:pic>
        <p:nvPicPr>
          <p:cNvPr id="5" name="Picture 4" descr="A person sitting in a chair&#10;&#10;Description automatically generated with medium confidence">
            <a:extLst>
              <a:ext uri="{FF2B5EF4-FFF2-40B4-BE49-F238E27FC236}">
                <a16:creationId xmlns:a16="http://schemas.microsoft.com/office/drawing/2014/main" id="{7626DA59-0DBE-446D-B5AF-4548E06042AB}"/>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23143" r="16830" b="44455"/>
          <a:stretch/>
        </p:blipFill>
        <p:spPr>
          <a:xfrm>
            <a:off x="6188365" y="1258455"/>
            <a:ext cx="4877500" cy="45050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223172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Thomas Paine</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These are the times that try men's souls. The summer soldier and the sunshine patriot will, in this crisis, shrink from the service of his country; but he that stands it now deserves the love and thanks of man and woman. Tyranny, like hell, is not easily conquered; yet we have this consolation with us—that the harder the conflict, the more glorious the triumph. What we obtain too cheap, we esteem too lightly: It is dearness only that gives everything its value. Heaven knows how to put a proper price upon its goods, and it would be strange indeed if so celestial an article as freedom should not be highly rated. Britain, with an army to enforce her tyranny, has declared that she has a right not only to tax but "to bind us in all cases whatsoever," and if being bound in that manner is not slavery, then is there not such a thing as slavery upon earth. Even the expression is impious, for so unlimited a power can belong only to God.</a:t>
            </a:r>
          </a:p>
          <a:p>
            <a:pPr marL="285750" indent="-285750">
              <a:buFont typeface="Arial" panose="020B0604020202020204" pitchFamily="34" charset="0"/>
              <a:buChar char="•"/>
            </a:pPr>
            <a:r>
              <a:rPr lang="en-US" dirty="0"/>
              <a:t>This paper, combined with the subsequent victory of Washington's army in the Battle of Trenton later in the month, had the probable effect of inspiring many soldiers, whose term of service would expire January 1, to reenlist.</a:t>
            </a:r>
          </a:p>
        </p:txBody>
      </p:sp>
      <p:pic>
        <p:nvPicPr>
          <p:cNvPr id="5" name="Picture 4" descr="A picture containing text, wall, book, person&#10;&#10;Description automatically generated">
            <a:extLst>
              <a:ext uri="{FF2B5EF4-FFF2-40B4-BE49-F238E27FC236}">
                <a16:creationId xmlns:a16="http://schemas.microsoft.com/office/drawing/2014/main" id="{F0C7734D-2C1C-4707-9B17-DDDC345A8A6F}"/>
              </a:ext>
            </a:extLst>
          </p:cNvPr>
          <p:cNvPicPr>
            <a:picLocks noChangeAspect="1"/>
          </p:cNvPicPr>
          <p:nvPr/>
        </p:nvPicPr>
        <p:blipFill rotWithShape="1">
          <a:blip r:embed="rId3">
            <a:extLst>
              <a:ext uri="{28A0092B-C50C-407E-A947-70E740481C1C}">
                <a14:useLocalDpi xmlns:a14="http://schemas.microsoft.com/office/drawing/2010/main" val="0"/>
              </a:ext>
            </a:extLst>
          </a:blip>
          <a:srcRect l="8571" t="520" r="25012" b="50086"/>
          <a:stretch/>
        </p:blipFill>
        <p:spPr>
          <a:xfrm>
            <a:off x="6096000" y="895927"/>
            <a:ext cx="4921678" cy="47752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447465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Thomas Paine</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Paine's desperate need for employment was relieved when he was appointed clerk of the General Assembly of Pennsylvania on November 2, 1779. </a:t>
            </a:r>
          </a:p>
          <a:p>
            <a:pPr marL="285750" indent="-285750">
              <a:buFont typeface="Arial" panose="020B0604020202020204" pitchFamily="34" charset="0"/>
              <a:buChar char="•"/>
            </a:pPr>
            <a:r>
              <a:rPr lang="en-US" dirty="0"/>
              <a:t>In this capacity, he had frequent opportunity to observe that American troops were at the end of their patience because of lack of pay and scarcity of supplies.</a:t>
            </a:r>
          </a:p>
          <a:p>
            <a:pPr marL="285750" indent="-285750">
              <a:buFont typeface="Arial" panose="020B0604020202020204" pitchFamily="34" charset="0"/>
              <a:buChar char="•"/>
            </a:pPr>
            <a:r>
              <a:rPr lang="en-US" dirty="0"/>
              <a:t> Paine took $500 from his salary and started a subscription for the relief of the soldiers. In 1781, pursuing the same goal, he accompanied John Laurens to France.</a:t>
            </a:r>
          </a:p>
          <a:p>
            <a:pPr marL="285750" indent="-285750">
              <a:buFont typeface="Arial" panose="020B0604020202020204" pitchFamily="34" charset="0"/>
              <a:buChar char="•"/>
            </a:pPr>
            <a:r>
              <a:rPr lang="en-US" dirty="0"/>
              <a:t> The money, clothing, and ammunition they brought back with them were essential to the Revolution's final success. </a:t>
            </a:r>
          </a:p>
          <a:p>
            <a:pPr marL="285750" indent="-285750">
              <a:buFont typeface="Arial" panose="020B0604020202020204" pitchFamily="34" charset="0"/>
              <a:buChar char="•"/>
            </a:pPr>
            <a:r>
              <a:rPr lang="en-US" dirty="0"/>
              <a:t>In "Public Good", he included a call for a national convention to remedy the ineffectual Articles of Confederation and establish a strong central government under "a continental constitution."</a:t>
            </a:r>
          </a:p>
          <a:p>
            <a:pPr marL="285750" indent="-285750">
              <a:buFont typeface="Arial" panose="020B0604020202020204" pitchFamily="34" charset="0"/>
              <a:buChar char="•"/>
            </a:pPr>
            <a:r>
              <a:rPr lang="en-US" dirty="0"/>
              <a:t>At the end of the American Revolution, Paine again found himself poverty-stricken. </a:t>
            </a:r>
          </a:p>
          <a:p>
            <a:pPr marL="285750" indent="-285750">
              <a:buFont typeface="Arial" panose="020B0604020202020204" pitchFamily="34" charset="0"/>
              <a:buChar char="•"/>
            </a:pPr>
            <a:r>
              <a:rPr lang="en-US" dirty="0"/>
              <a:t>His patriotic writings had sold by the hundreds of thousands, but he had refused to accept any profits so that cheap editions might be widely circulated.</a:t>
            </a:r>
          </a:p>
          <a:p>
            <a:pPr marL="285750" indent="-285750">
              <a:buFont typeface="Arial" panose="020B0604020202020204" pitchFamily="34" charset="0"/>
              <a:buChar char="•"/>
            </a:pPr>
            <a:r>
              <a:rPr lang="en-US" dirty="0"/>
              <a:t> In a petition to Congress endorsed by Washington, he pleaded for financial assistance. Paine's opponents buried it in Congress, but Pennsylvania gave him £500 and New York a farm in New Rochelle.</a:t>
            </a:r>
          </a:p>
          <a:p>
            <a:pPr marL="285750" indent="-285750">
              <a:buFont typeface="Arial" panose="020B0604020202020204" pitchFamily="34" charset="0"/>
              <a:buChar char="•"/>
            </a:pPr>
            <a:r>
              <a:rPr lang="en-US" dirty="0"/>
              <a:t> Paine devoted his time to inventions, concentrating on an iron bridge without piers and a smokeless candle.</a:t>
            </a:r>
          </a:p>
          <a:p>
            <a:pPr marL="285750" indent="-285750">
              <a:buFont typeface="Arial" panose="020B0604020202020204" pitchFamily="34" charset="0"/>
              <a:buChar char="•"/>
            </a:pPr>
            <a:r>
              <a:rPr lang="en-US" dirty="0"/>
              <a:t>But it was the French Revolution that now filled Paine's thoughts. Rights of Man immediately created a sensation</a:t>
            </a:r>
          </a:p>
        </p:txBody>
      </p:sp>
      <p:pic>
        <p:nvPicPr>
          <p:cNvPr id="5" name="Picture 4" descr="A picture containing text&#10;&#10;Description automatically generated">
            <a:extLst>
              <a:ext uri="{FF2B5EF4-FFF2-40B4-BE49-F238E27FC236}">
                <a16:creationId xmlns:a16="http://schemas.microsoft.com/office/drawing/2014/main" id="{5BBFC04D-8E74-4AC2-9692-4F755A707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906" y="915988"/>
            <a:ext cx="4953000" cy="4953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542907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Thomas Paine</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What began as a defense of the French Revolution evolved into an analysis of the fundamental reasons for discontent in European society and a remedy for the evils of arbitrary government, poverty, illiteracy, unemployment, and war.</a:t>
            </a:r>
          </a:p>
          <a:p>
            <a:pPr marL="285750" indent="-285750">
              <a:buFont typeface="Arial" panose="020B0604020202020204" pitchFamily="34" charset="0"/>
              <a:buChar char="•"/>
            </a:pPr>
            <a:r>
              <a:rPr lang="en-US" dirty="0"/>
              <a:t>Paine spoke out effectively in favor of republicanism as against monarchy and outlined a plan for popular education, relief of the poor, pensions for aged people, and public works for the unemployed, all to be financed by the levying of a progressive income tax. </a:t>
            </a:r>
          </a:p>
          <a:p>
            <a:pPr marL="285750" indent="-285750">
              <a:buFont typeface="Arial" panose="020B0604020202020204" pitchFamily="34" charset="0"/>
              <a:buChar char="•"/>
            </a:pPr>
            <a:r>
              <a:rPr lang="en-US" dirty="0"/>
              <a:t>Paine's proposals spelled "bloody revolution," and the government ordered the book banned and the publisher jailed to the ruling class. </a:t>
            </a:r>
          </a:p>
          <a:p>
            <a:pPr marL="285750" indent="-285750">
              <a:buFont typeface="Arial" panose="020B0604020202020204" pitchFamily="34" charset="0"/>
              <a:buChar char="•"/>
            </a:pPr>
            <a:r>
              <a:rPr lang="en-US" dirty="0"/>
              <a:t>Paine himself was indicted for treason, and an order went out for his arrest.</a:t>
            </a:r>
          </a:p>
          <a:p>
            <a:pPr marL="285750" indent="-285750">
              <a:buFont typeface="Arial" panose="020B0604020202020204" pitchFamily="34" charset="0"/>
              <a:buChar char="•"/>
            </a:pPr>
            <a:r>
              <a:rPr lang="en-US" dirty="0"/>
              <a:t> But he was </a:t>
            </a:r>
            <a:r>
              <a:rPr lang="en-US" dirty="0" err="1"/>
              <a:t>en</a:t>
            </a:r>
            <a:r>
              <a:rPr lang="en-US" dirty="0"/>
              <a:t> route to France, having been elected to a seat in the National Convention before the demand for his arrest could be delivered. </a:t>
            </a:r>
          </a:p>
          <a:p>
            <a:pPr marL="285750" indent="-285750">
              <a:buFont typeface="Arial" panose="020B0604020202020204" pitchFamily="34" charset="0"/>
              <a:buChar char="•"/>
            </a:pPr>
            <a:r>
              <a:rPr lang="en-US" dirty="0"/>
              <a:t>Paine was tried in absentia, found guilty of seditious libel, declared an outlaw, and the Rights of Man was ordered permanently suppressed.</a:t>
            </a:r>
          </a:p>
          <a:p>
            <a:pPr marL="285750" indent="-285750">
              <a:buFont typeface="Arial" panose="020B0604020202020204" pitchFamily="34" charset="0"/>
              <a:buChar char="•"/>
            </a:pPr>
            <a:r>
              <a:rPr lang="en-US" dirty="0"/>
              <a:t>While in prison, the first part of Paine's Age of Reason was published (1794), and Part II followed it after his release (1796). </a:t>
            </a:r>
          </a:p>
          <a:p>
            <a:pPr marL="285750" indent="-285750">
              <a:buFont typeface="Arial" panose="020B0604020202020204" pitchFamily="34" charset="0"/>
              <a:buChar char="•"/>
            </a:pPr>
            <a:r>
              <a:rPr lang="en-US" dirty="0"/>
              <a:t>Although Paine made it clear that he believed in a Supreme Being and, as a Deist, opposed only organized religion, the work won him a reputation as an atheist among the orthodox. </a:t>
            </a:r>
          </a:p>
        </p:txBody>
      </p:sp>
      <p:pic>
        <p:nvPicPr>
          <p:cNvPr id="5" name="Picture 4" descr="A person with long hair&#10;&#10;Description automatically generated with low confidence">
            <a:extLst>
              <a:ext uri="{FF2B5EF4-FFF2-40B4-BE49-F238E27FC236}">
                <a16:creationId xmlns:a16="http://schemas.microsoft.com/office/drawing/2014/main" id="{81A2AEC4-74D1-4765-9976-0C99E83C5F54}"/>
              </a:ext>
            </a:extLst>
          </p:cNvPr>
          <p:cNvPicPr>
            <a:picLocks noChangeAspect="1"/>
          </p:cNvPicPr>
          <p:nvPr/>
        </p:nvPicPr>
        <p:blipFill rotWithShape="1">
          <a:blip r:embed="rId3">
            <a:extLst>
              <a:ext uri="{28A0092B-C50C-407E-A947-70E740481C1C}">
                <a14:useLocalDpi xmlns:a14="http://schemas.microsoft.com/office/drawing/2010/main" val="0"/>
              </a:ext>
            </a:extLst>
          </a:blip>
          <a:srcRect l="27255" r="26400" b="41818"/>
          <a:stretch/>
        </p:blipFill>
        <p:spPr>
          <a:xfrm>
            <a:off x="6095999" y="1108288"/>
            <a:ext cx="4929571" cy="464142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640442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Thomas Paine</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Paine remained in France until September 1, 1802, when he sailed for the United States. </a:t>
            </a:r>
          </a:p>
          <a:p>
            <a:pPr marL="285750" indent="-285750">
              <a:buFont typeface="Arial" panose="020B0604020202020204" pitchFamily="34" charset="0"/>
              <a:buChar char="•"/>
            </a:pPr>
            <a:r>
              <a:rPr lang="en-US" dirty="0"/>
              <a:t>He quickly discovered that his services to the country had been all but forgotten and that he was widely regarded only as of the world's greatest infidel. </a:t>
            </a:r>
          </a:p>
          <a:p>
            <a:pPr marL="285750" indent="-285750">
              <a:buFont typeface="Arial" panose="020B0604020202020204" pitchFamily="34" charset="0"/>
              <a:buChar char="•"/>
            </a:pPr>
            <a:r>
              <a:rPr lang="en-US" dirty="0"/>
              <a:t>Despite his poverty and physical condition, worsened by occasional drunkenness, Paine continued his attacks on privilege and religious superstitions. </a:t>
            </a:r>
          </a:p>
          <a:p>
            <a:pPr marL="285750" indent="-285750">
              <a:buFont typeface="Arial" panose="020B0604020202020204" pitchFamily="34" charset="0"/>
              <a:buChar char="•"/>
            </a:pPr>
            <a:r>
              <a:rPr lang="en-US" dirty="0"/>
              <a:t>He died in New York City in 1809 and was buried in New Rochelle on the farm given to him by the state of New York as a reward for his Revolutionary writings. </a:t>
            </a:r>
          </a:p>
          <a:p>
            <a:pPr marL="285750" indent="-285750">
              <a:buFont typeface="Arial" panose="020B0604020202020204" pitchFamily="34" charset="0"/>
              <a:buChar char="•"/>
            </a:pPr>
            <a:r>
              <a:rPr lang="en-US" dirty="0"/>
              <a:t>Ten years later, William Cobbett, the political journalist, exhumed the bones and took them to England, where he hoped to give Paine a funeral worthy of his outstanding contributions to humanity. But the plan backfired, and the bones were lost, never to be recovered.</a:t>
            </a:r>
          </a:p>
          <a:p>
            <a:pPr marL="285750" indent="-285750">
              <a:buFont typeface="Arial" panose="020B0604020202020204" pitchFamily="34" charset="0"/>
              <a:buChar char="•"/>
            </a:pPr>
            <a:r>
              <a:rPr lang="en-US" dirty="0"/>
              <a:t>At Paine's death, most U.S. newspapers reprinted the obituary notice from the New York Citizen, which read in part: "He had lived long, did some good and much harm.“</a:t>
            </a:r>
          </a:p>
          <a:p>
            <a:pPr marL="285750" indent="-285750">
              <a:buFont typeface="Arial" panose="020B0604020202020204" pitchFamily="34" charset="0"/>
              <a:buChar char="•"/>
            </a:pPr>
            <a:r>
              <a:rPr lang="en-US" dirty="0"/>
              <a:t> This remained the verdict of history for more than a century following his death, but the tide has turned: on January 30, 1937, The Times of London referred to him as "the English Voltaire," and on May 18, 1952, Paine's bust was placed in the New York University Hall of Fame.</a:t>
            </a:r>
          </a:p>
        </p:txBody>
      </p:sp>
      <p:pic>
        <p:nvPicPr>
          <p:cNvPr id="5" name="Picture 4" descr="A person sitting in a chair&#10;&#10;Description automatically generated with medium confidence">
            <a:extLst>
              <a:ext uri="{FF2B5EF4-FFF2-40B4-BE49-F238E27FC236}">
                <a16:creationId xmlns:a16="http://schemas.microsoft.com/office/drawing/2014/main" id="{2D806616-8CA1-42AD-8335-384EAD335D51}"/>
              </a:ext>
            </a:extLst>
          </p:cNvPr>
          <p:cNvPicPr>
            <a:picLocks noChangeAspect="1"/>
          </p:cNvPicPr>
          <p:nvPr/>
        </p:nvPicPr>
        <p:blipFill rotWithShape="1">
          <a:blip r:embed="rId3">
            <a:extLst>
              <a:ext uri="{28A0092B-C50C-407E-A947-70E740481C1C}">
                <a14:useLocalDpi xmlns:a14="http://schemas.microsoft.com/office/drawing/2010/main" val="0"/>
              </a:ext>
            </a:extLst>
          </a:blip>
          <a:srcRect l="15104" t="11610" r="20796" b="34120"/>
          <a:stretch/>
        </p:blipFill>
        <p:spPr>
          <a:xfrm>
            <a:off x="6382516" y="1033320"/>
            <a:ext cx="4534865" cy="483566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250852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American Revolution</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A group of colonial delegates (including George Washington of Virginia, John and Samuel Adams of Massachusetts, Patrick Henry of Virginia, and John Jay of New York) met in Philadelphia in September 1774 to voice their grievances against the British crown. </a:t>
            </a:r>
          </a:p>
          <a:p>
            <a:pPr marL="285750" indent="-285750">
              <a:buFont typeface="Arial" panose="020B0604020202020204" pitchFamily="34" charset="0"/>
              <a:buChar char="•"/>
            </a:pPr>
            <a:r>
              <a:rPr lang="en-US" dirty="0"/>
              <a:t>This First Continental Congress did not go so far as to demand independence from Britain. Still, it denounced taxation without representation and the maintenance of the British army in the colonies without their consent.</a:t>
            </a:r>
          </a:p>
          <a:p>
            <a:pPr marL="285750" indent="-285750">
              <a:buFont typeface="Arial" panose="020B0604020202020204" pitchFamily="34" charset="0"/>
              <a:buChar char="•"/>
            </a:pPr>
            <a:r>
              <a:rPr lang="en-US" dirty="0"/>
              <a:t> It issued a declaration of the rights due to every citizen, including life, liberty, property, assembly, and trial by jury.</a:t>
            </a:r>
          </a:p>
          <a:p>
            <a:pPr marL="285750" indent="-285750">
              <a:buFont typeface="Arial" panose="020B0604020202020204" pitchFamily="34" charset="0"/>
              <a:buChar char="•"/>
            </a:pPr>
            <a:r>
              <a:rPr lang="en-US" dirty="0"/>
              <a:t> The Continental Congress voted to meet again in May 1775 to consider further action, but violence had already broken out by that time. </a:t>
            </a:r>
          </a:p>
          <a:p>
            <a:pPr marL="285750" indent="-285750">
              <a:buFont typeface="Arial" panose="020B0604020202020204" pitchFamily="34" charset="0"/>
              <a:buChar char="•"/>
            </a:pPr>
            <a:r>
              <a:rPr lang="en-US" dirty="0"/>
              <a:t>On April 18, 1775, hundreds of British troops marched from Boston to nearby Concord, Massachusetts, to seize an arms cache. </a:t>
            </a:r>
          </a:p>
          <a:p>
            <a:pPr marL="285750" indent="-285750">
              <a:buFont typeface="Arial" panose="020B0604020202020204" pitchFamily="34" charset="0"/>
              <a:buChar char="•"/>
            </a:pPr>
            <a:r>
              <a:rPr lang="en-US" dirty="0"/>
              <a:t>Paul Revere and other riders sounded the alarm, and colonial militiamen began mobilizing to intercept the Redcoats. </a:t>
            </a:r>
          </a:p>
        </p:txBody>
      </p:sp>
      <p:pic>
        <p:nvPicPr>
          <p:cNvPr id="5" name="Picture 4" descr="A picture containing text, grass, outdoor, person&#10;&#10;Description automatically generated">
            <a:extLst>
              <a:ext uri="{FF2B5EF4-FFF2-40B4-BE49-F238E27FC236}">
                <a16:creationId xmlns:a16="http://schemas.microsoft.com/office/drawing/2014/main" id="{9AACDA10-9DE5-4C73-8E2F-0637B2BDFC62}"/>
              </a:ext>
            </a:extLst>
          </p:cNvPr>
          <p:cNvPicPr>
            <a:picLocks noChangeAspect="1"/>
          </p:cNvPicPr>
          <p:nvPr/>
        </p:nvPicPr>
        <p:blipFill rotWithShape="1">
          <a:blip r:embed="rId3">
            <a:extLst>
              <a:ext uri="{28A0092B-C50C-407E-A947-70E740481C1C}">
                <a14:useLocalDpi xmlns:a14="http://schemas.microsoft.com/office/drawing/2010/main" val="0"/>
              </a:ext>
            </a:extLst>
          </a:blip>
          <a:srcRect l="15737" r="22272"/>
          <a:stretch/>
        </p:blipFill>
        <p:spPr>
          <a:xfrm>
            <a:off x="6332706" y="1029611"/>
            <a:ext cx="4610911" cy="47987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051853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American Revolution</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On April 19, local militiamen clashed with British soldiers in the Battles of Lexington and Concord in Massachusetts, marking the "shot heard round the world" that signified the Revolutionary War. </a:t>
            </a:r>
          </a:p>
          <a:p>
            <a:pPr marL="285750" indent="-285750">
              <a:buFont typeface="Arial" panose="020B0604020202020204" pitchFamily="34" charset="0"/>
              <a:buChar char="•"/>
            </a:pPr>
            <a:r>
              <a:rPr lang="en-US" dirty="0"/>
              <a:t>When the Second Continental Congress convened in Philadelphia, delegates–including new additions Benjamin Franklin and Thomas Jefferson–voted to form a Continental Army, with Washington as its commander in chief.</a:t>
            </a:r>
          </a:p>
          <a:p>
            <a:pPr marL="285750" indent="-285750">
              <a:buFont typeface="Arial" panose="020B0604020202020204" pitchFamily="34" charset="0"/>
              <a:buChar char="•"/>
            </a:pPr>
            <a:r>
              <a:rPr lang="en-US" dirty="0"/>
              <a:t> On June 17, in the Revolution's first major battle, colonial forces inflicted heavy casualties on General William Howe's British regiment at Breed's Hill in Boston. The Battle of Bunker Hill, ended in a British victory but lent encouragement to the revolutionary cause. </a:t>
            </a:r>
          </a:p>
          <a:p>
            <a:pPr marL="285750" indent="-285750">
              <a:buFont typeface="Arial" panose="020B0604020202020204" pitchFamily="34" charset="0"/>
              <a:buChar char="•"/>
            </a:pPr>
            <a:r>
              <a:rPr lang="en-US" dirty="0"/>
              <a:t>Throughout that fall and winter, Washington's forces struggled to keep the British in Boston.</a:t>
            </a:r>
          </a:p>
          <a:p>
            <a:pPr marL="285750" indent="-285750">
              <a:buFont typeface="Arial" panose="020B0604020202020204" pitchFamily="34" charset="0"/>
              <a:buChar char="•"/>
            </a:pPr>
            <a:r>
              <a:rPr lang="en-US" dirty="0"/>
              <a:t> Still, artillery captured at Fort Ticonderoga in New York helped shift the balance of that struggle in late winter.</a:t>
            </a:r>
          </a:p>
          <a:p>
            <a:pPr marL="285750" indent="-285750">
              <a:buFont typeface="Arial" panose="020B0604020202020204" pitchFamily="34" charset="0"/>
              <a:buChar char="•"/>
            </a:pPr>
            <a:r>
              <a:rPr lang="en-US" dirty="0"/>
              <a:t> The British evacuated the city in March 1776, with Howe and his men retreating to Canada to prepare for a major invasion of New York.</a:t>
            </a:r>
          </a:p>
        </p:txBody>
      </p:sp>
      <p:pic>
        <p:nvPicPr>
          <p:cNvPr id="5" name="Picture 4" descr="A group of people in a battle&#10;&#10;Description automatically generated with low confidence">
            <a:extLst>
              <a:ext uri="{FF2B5EF4-FFF2-40B4-BE49-F238E27FC236}">
                <a16:creationId xmlns:a16="http://schemas.microsoft.com/office/drawing/2014/main" id="{7ABA01E9-FF09-4572-8998-8C7C36F1C8C8}"/>
              </a:ext>
            </a:extLst>
          </p:cNvPr>
          <p:cNvPicPr>
            <a:picLocks noChangeAspect="1"/>
          </p:cNvPicPr>
          <p:nvPr/>
        </p:nvPicPr>
        <p:blipFill rotWithShape="1">
          <a:blip r:embed="rId3">
            <a:extLst>
              <a:ext uri="{28A0092B-C50C-407E-A947-70E740481C1C}">
                <a14:useLocalDpi xmlns:a14="http://schemas.microsoft.com/office/drawing/2010/main" val="0"/>
              </a:ext>
            </a:extLst>
          </a:blip>
          <a:srcRect l="30652" r="34760"/>
          <a:stretch/>
        </p:blipFill>
        <p:spPr>
          <a:xfrm>
            <a:off x="6096000" y="1163968"/>
            <a:ext cx="4808706" cy="453006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681379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Georgia Plan</a:t>
            </a:r>
            <a:br>
              <a:rPr lang="en-US" dirty="0">
                <a:solidFill>
                  <a:schemeClr val="bg1"/>
                </a:solidFill>
              </a:rPr>
            </a:br>
            <a:r>
              <a:rPr lang="en-US" dirty="0">
                <a:solidFill>
                  <a:schemeClr val="bg1"/>
                </a:solidFill>
              </a:rPr>
              <a:t>(1733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When he founded Savannah, the capital of his newly chartered Georgia colony, James Oglethorpe had some utopian ideas. His planned city would be built around four squares and four simple prohibitions. No rum. No slavery. No lawyers. No Papists.</a:t>
            </a:r>
          </a:p>
          <a:p>
            <a:pPr marL="285750" indent="-285750">
              <a:buFont typeface="Arial" panose="020B0604020202020204" pitchFamily="34" charset="0"/>
              <a:buChar char="•"/>
            </a:pPr>
            <a:r>
              <a:rPr lang="en-US" dirty="0"/>
              <a:t>Georgia was founded in 1733, 126 years after Jamestown was successfully planted. </a:t>
            </a:r>
          </a:p>
          <a:p>
            <a:pPr marL="285750" indent="-285750">
              <a:buFont typeface="Arial" panose="020B0604020202020204" pitchFamily="34" charset="0"/>
              <a:buChar char="•"/>
            </a:pPr>
            <a:r>
              <a:rPr lang="en-US" dirty="0"/>
              <a:t>Enlightened thinkers championed the causes of liberty and progress. Many believed in the innate goodness of human beings. They asserted that even the worst elements of society might prosper if given the right set of circumstances. </a:t>
            </a:r>
          </a:p>
          <a:p>
            <a:pPr marL="285750" indent="-285750">
              <a:buFont typeface="Arial" panose="020B0604020202020204" pitchFamily="34" charset="0"/>
              <a:buChar char="•"/>
            </a:pPr>
            <a:r>
              <a:rPr lang="en-US" dirty="0"/>
              <a:t>Oglethorpe and charitable investors asked King George to create a utopian experiment for English citizens imprisoned for debt.</a:t>
            </a:r>
          </a:p>
          <a:p>
            <a:pPr marL="285750" indent="-285750">
              <a:buFont typeface="Arial" panose="020B0604020202020204" pitchFamily="34" charset="0"/>
              <a:buChar char="•"/>
            </a:pPr>
            <a:r>
              <a:rPr lang="en-US" dirty="0"/>
              <a:t>England's prison population could be decreased, and thousands of individuals could be given a new chance at life. With these lofty goals, Georgia was created.</a:t>
            </a:r>
          </a:p>
          <a:p>
            <a:pPr marL="285750" indent="-285750">
              <a:buFont typeface="Arial" panose="020B0604020202020204" pitchFamily="34" charset="0"/>
              <a:buChar char="•"/>
            </a:pPr>
            <a:r>
              <a:rPr lang="en-US" dirty="0"/>
              <a:t>King George was not concerned with the plight of the English debtor. </a:t>
            </a:r>
          </a:p>
          <a:p>
            <a:pPr marL="285750" indent="-285750">
              <a:buFont typeface="Arial" panose="020B0604020202020204" pitchFamily="34" charset="0"/>
              <a:buChar char="•"/>
            </a:pPr>
            <a:r>
              <a:rPr lang="en-US" dirty="0"/>
              <a:t>His advisers pointed out that such a colony in Georgia might provide defense for the South Carolina rice plantations from Spanish Florida. </a:t>
            </a:r>
          </a:p>
          <a:p>
            <a:pPr marL="285750" indent="-285750">
              <a:buFont typeface="Arial" panose="020B0604020202020204" pitchFamily="34" charset="0"/>
              <a:buChar char="•"/>
            </a:pPr>
            <a:r>
              <a:rPr lang="en-US" dirty="0"/>
              <a:t>He gave his consent to a charter, and Oglethorpe acted.</a:t>
            </a:r>
          </a:p>
        </p:txBody>
      </p:sp>
      <p:pic>
        <p:nvPicPr>
          <p:cNvPr id="5" name="Picture 4" descr="A picture containing text&#10;&#10;Description automatically generated">
            <a:extLst>
              <a:ext uri="{FF2B5EF4-FFF2-40B4-BE49-F238E27FC236}">
                <a16:creationId xmlns:a16="http://schemas.microsoft.com/office/drawing/2014/main" id="{C94F49D1-9E4F-4C5C-9960-6CEAC7195DDA}"/>
              </a:ext>
            </a:extLst>
          </p:cNvPr>
          <p:cNvPicPr>
            <a:picLocks noChangeAspect="1"/>
          </p:cNvPicPr>
          <p:nvPr/>
        </p:nvPicPr>
        <p:blipFill rotWithShape="1">
          <a:blip r:embed="rId3">
            <a:extLst>
              <a:ext uri="{28A0092B-C50C-407E-A947-70E740481C1C}">
                <a14:useLocalDpi xmlns:a14="http://schemas.microsoft.com/office/drawing/2010/main" val="0"/>
              </a:ext>
            </a:extLst>
          </a:blip>
          <a:srcRect l="4513" r="6727"/>
          <a:stretch/>
        </p:blipFill>
        <p:spPr>
          <a:xfrm>
            <a:off x="6207853" y="1059757"/>
            <a:ext cx="4974672" cy="44895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1204404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American Revolution</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47500" lnSpcReduction="20000"/>
          </a:bodyPr>
          <a:lstStyle/>
          <a:p>
            <a:pPr marL="285750" indent="-285750">
              <a:buFont typeface="Arial" panose="020B0604020202020204" pitchFamily="34" charset="0"/>
              <a:buChar char="•"/>
            </a:pPr>
            <a:r>
              <a:rPr lang="en-US" dirty="0"/>
              <a:t>By June 1776, with the Revolutionary War in full swing, a growing majority of the colonists had come to favor independence from Britain. </a:t>
            </a:r>
          </a:p>
          <a:p>
            <a:pPr marL="285750" indent="-285750">
              <a:buFont typeface="Arial" panose="020B0604020202020204" pitchFamily="34" charset="0"/>
              <a:buChar char="•"/>
            </a:pPr>
            <a:r>
              <a:rPr lang="en-US" dirty="0"/>
              <a:t>On July 4, the Continental Congress voted to adopt the Declaration of Independence, drafted by a five-person committee including Franklin and John Adams but written mainly by Jefferson.</a:t>
            </a:r>
          </a:p>
          <a:p>
            <a:pPr marL="285750" indent="-285750">
              <a:buFont typeface="Arial" panose="020B0604020202020204" pitchFamily="34" charset="0"/>
              <a:buChar char="•"/>
            </a:pPr>
            <a:r>
              <a:rPr lang="en-US" dirty="0"/>
              <a:t> That same month, determined to crush the rebellion, the British government sent a large fleet and more than 34,000 troops to New York.</a:t>
            </a:r>
          </a:p>
          <a:p>
            <a:pPr marL="285750" indent="-285750">
              <a:buFont typeface="Arial" panose="020B0604020202020204" pitchFamily="34" charset="0"/>
              <a:buChar char="•"/>
            </a:pPr>
            <a:r>
              <a:rPr lang="en-US" dirty="0"/>
              <a:t> In August, Howe's Redcoats routed the Continental Army on Long Island; Washington was forced to evacuate his troops from New York City by September.</a:t>
            </a:r>
          </a:p>
          <a:p>
            <a:pPr marL="285750" indent="-285750">
              <a:buFont typeface="Arial" panose="020B0604020202020204" pitchFamily="34" charset="0"/>
              <a:buChar char="•"/>
            </a:pPr>
            <a:r>
              <a:rPr lang="en-US" dirty="0"/>
              <a:t> Pushed across the Delaware River, Washington fought back with a surprise attack in Trenton, New Jersey, on Christmas night.</a:t>
            </a:r>
          </a:p>
          <a:p>
            <a:pPr marL="285750" indent="-285750">
              <a:buFont typeface="Arial" panose="020B0604020202020204" pitchFamily="34" charset="0"/>
              <a:buChar char="•"/>
            </a:pPr>
            <a:r>
              <a:rPr lang="en-US" dirty="0"/>
              <a:t> It won another victory at Princeton to revive the rebels' flagging hopes before making winter quarters at Morristown.</a:t>
            </a:r>
          </a:p>
          <a:p>
            <a:pPr marL="285750" indent="-285750">
              <a:buFont typeface="Arial" panose="020B0604020202020204" pitchFamily="34" charset="0"/>
              <a:buChar char="•"/>
            </a:pPr>
            <a:r>
              <a:rPr lang="en-US" dirty="0"/>
              <a:t>British strategy in 1777 involved two main prongs of attack aimed at separating New England (where the rebellion enjoyed the most popular support) from the other colonies.</a:t>
            </a:r>
          </a:p>
          <a:p>
            <a:pPr marL="285750" indent="-285750">
              <a:buFont typeface="Arial" panose="020B0604020202020204" pitchFamily="34" charset="0"/>
              <a:buChar char="•"/>
            </a:pPr>
            <a:r>
              <a:rPr lang="en-US" dirty="0"/>
              <a:t> To that end, General John Burgoyne's army marched south from Canada toward a planned meeting with Howe's forces on the Hudson River.</a:t>
            </a:r>
          </a:p>
          <a:p>
            <a:pPr marL="285750" indent="-285750">
              <a:buFont typeface="Arial" panose="020B0604020202020204" pitchFamily="34" charset="0"/>
              <a:buChar char="•"/>
            </a:pPr>
            <a:r>
              <a:rPr lang="en-US" dirty="0"/>
              <a:t> Burgoyne's men dealt a devastating loss to the Americans in July by retaking Fort Ticonderoga. </a:t>
            </a:r>
          </a:p>
          <a:p>
            <a:pPr marL="285750" indent="-285750">
              <a:buFont typeface="Arial" panose="020B0604020202020204" pitchFamily="34" charset="0"/>
              <a:buChar char="•"/>
            </a:pPr>
            <a:r>
              <a:rPr lang="en-US" dirty="0"/>
              <a:t>Howe decided to move his troops southward from New York to confront Washington's army near the Chesapeake Bay.</a:t>
            </a:r>
          </a:p>
          <a:p>
            <a:pPr marL="285750" indent="-285750">
              <a:buFont typeface="Arial" panose="020B0604020202020204" pitchFamily="34" charset="0"/>
              <a:buChar char="•"/>
            </a:pPr>
            <a:r>
              <a:rPr lang="en-US" dirty="0"/>
              <a:t> The British defeated the Americans at Brandywine Creek, Pennsylvania, on September 11 and entered Philadelphia on September 25. </a:t>
            </a:r>
          </a:p>
          <a:p>
            <a:pPr marL="285750" indent="-285750">
              <a:buFont typeface="Arial" panose="020B0604020202020204" pitchFamily="34" charset="0"/>
              <a:buChar char="•"/>
            </a:pPr>
            <a:r>
              <a:rPr lang="en-US" dirty="0"/>
              <a:t>Washington rebounded to strike Germantown in early October before withdrawing to winter quarters near Valley Forge.</a:t>
            </a:r>
          </a:p>
        </p:txBody>
      </p:sp>
      <p:pic>
        <p:nvPicPr>
          <p:cNvPr id="5" name="Picture 4" descr="A picture containing text, outdoor&#10;&#10;Description automatically generated">
            <a:extLst>
              <a:ext uri="{FF2B5EF4-FFF2-40B4-BE49-F238E27FC236}">
                <a16:creationId xmlns:a16="http://schemas.microsoft.com/office/drawing/2014/main" id="{B20678B7-C86B-4566-8B11-1CEF3E615711}"/>
              </a:ext>
            </a:extLst>
          </p:cNvPr>
          <p:cNvPicPr>
            <a:picLocks noChangeAspect="1"/>
          </p:cNvPicPr>
          <p:nvPr/>
        </p:nvPicPr>
        <p:blipFill rotWithShape="1">
          <a:blip r:embed="rId3">
            <a:extLst>
              <a:ext uri="{28A0092B-C50C-407E-A947-70E740481C1C}">
                <a14:useLocalDpi xmlns:a14="http://schemas.microsoft.com/office/drawing/2010/main" val="0"/>
              </a:ext>
            </a:extLst>
          </a:blip>
          <a:srcRect l="14405" r="17859"/>
          <a:stretch/>
        </p:blipFill>
        <p:spPr>
          <a:xfrm>
            <a:off x="6215974" y="951706"/>
            <a:ext cx="4863830" cy="49545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2888921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American Revolution</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During the long, hard winter at Valley Forge, Washington's troops benefited from the training and discipline of the Prussian military officer Baron Friedrich von Steuben (sent by the French) and the leadership of the French aristocrat Marquis de Lafayette. </a:t>
            </a:r>
          </a:p>
          <a:p>
            <a:pPr marL="285750" indent="-285750">
              <a:buFont typeface="Arial" panose="020B0604020202020204" pitchFamily="34" charset="0"/>
              <a:buChar char="•"/>
            </a:pPr>
            <a:r>
              <a:rPr lang="en-US" dirty="0"/>
              <a:t>On June 28, 1778, as British forces under Sir Henry Clinton (who had replaced Howe as supreme commander) attempted to withdraw from Philadelphia to New York, Washington's army attacked them near Monmouth, New Jersey.</a:t>
            </a:r>
          </a:p>
          <a:p>
            <a:pPr marL="285750" indent="-285750">
              <a:buFont typeface="Arial" panose="020B0604020202020204" pitchFamily="34" charset="0"/>
              <a:buChar char="•"/>
            </a:pPr>
            <a:r>
              <a:rPr lang="en-US" dirty="0"/>
              <a:t> The battle effectively ended in a draw, as the Americans held their ground, but Clinton could get his army and supplies safely to New York. On July 8, a French fleet arrived off the Atlantic coast, ready to battle with the British.</a:t>
            </a:r>
          </a:p>
          <a:p>
            <a:pPr marL="285750" indent="-285750">
              <a:buFont typeface="Arial" panose="020B0604020202020204" pitchFamily="34" charset="0"/>
              <a:buChar char="•"/>
            </a:pPr>
            <a:r>
              <a:rPr lang="en-US" dirty="0"/>
              <a:t> A joint attack on the British at Newport, Rhode Island, in late July, failed, and for the most part, the war settled into a stalemate phase in the North.</a:t>
            </a:r>
          </a:p>
          <a:p>
            <a:pPr marL="285750" indent="-285750">
              <a:buFont typeface="Arial" panose="020B0604020202020204" pitchFamily="34" charset="0"/>
              <a:buChar char="•"/>
            </a:pPr>
            <a:r>
              <a:rPr lang="en-US" dirty="0"/>
              <a:t>The Americans suffered several setbacks from 1779 to 1781, including General Benedict Arnold's defection to the British and the first serious mutinies within the Continental Army.</a:t>
            </a:r>
          </a:p>
          <a:p>
            <a:pPr marL="285750" indent="-285750">
              <a:buFont typeface="Arial" panose="020B0604020202020204" pitchFamily="34" charset="0"/>
              <a:buChar char="•"/>
            </a:pPr>
            <a:r>
              <a:rPr lang="en-US" dirty="0"/>
              <a:t>Under Lord Charles Cornwallis, British forces began an offensive in the region, crushing Gates' American troops at Camden in mid-August.</a:t>
            </a:r>
          </a:p>
        </p:txBody>
      </p:sp>
      <p:pic>
        <p:nvPicPr>
          <p:cNvPr id="5" name="Picture 4" descr="A picture containing text&#10;&#10;Description automatically generated">
            <a:extLst>
              <a:ext uri="{FF2B5EF4-FFF2-40B4-BE49-F238E27FC236}">
                <a16:creationId xmlns:a16="http://schemas.microsoft.com/office/drawing/2014/main" id="{16F8A107-BAB4-436E-BD66-E657F28D171E}"/>
              </a:ext>
            </a:extLst>
          </p:cNvPr>
          <p:cNvPicPr>
            <a:picLocks noChangeAspect="1"/>
          </p:cNvPicPr>
          <p:nvPr/>
        </p:nvPicPr>
        <p:blipFill rotWithShape="1">
          <a:blip r:embed="rId3">
            <a:extLst>
              <a:ext uri="{28A0092B-C50C-407E-A947-70E740481C1C}">
                <a14:useLocalDpi xmlns:a14="http://schemas.microsoft.com/office/drawing/2010/main" val="0"/>
              </a:ext>
            </a:extLst>
          </a:blip>
          <a:srcRect l="7554" t="11981" r="3329" b="18421"/>
          <a:stretch/>
        </p:blipFill>
        <p:spPr>
          <a:xfrm>
            <a:off x="6478620" y="1050587"/>
            <a:ext cx="4513635" cy="47470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808679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American Revolution</a:t>
            </a:r>
            <a:br>
              <a:rPr lang="en-US" dirty="0">
                <a:solidFill>
                  <a:schemeClr val="bg1"/>
                </a:solidFill>
              </a:rPr>
            </a:br>
            <a:r>
              <a:rPr lang="en-US" dirty="0">
                <a:solidFill>
                  <a:schemeClr val="bg1"/>
                </a:solidFill>
              </a:rPr>
              <a:t>(1776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By the fall of 1781, Nathaniel Greene's American forces had managed to force Cornwallis and his men to withdraw to Virginia's Yorktown peninsula, near where the York River empties into the Chesapeake Bay.</a:t>
            </a:r>
          </a:p>
          <a:p>
            <a:pPr marL="285750" indent="-285750">
              <a:buFont typeface="Arial" panose="020B0604020202020204" pitchFamily="34" charset="0"/>
              <a:buChar char="•"/>
            </a:pPr>
            <a:r>
              <a:rPr lang="en-US" dirty="0"/>
              <a:t> Supported by a French army commanded by General Jean Baptiste de Rochambeau, Washington moved against Yorktown with around 14,000 soldiers.</a:t>
            </a:r>
          </a:p>
          <a:p>
            <a:pPr marL="285750" indent="-285750">
              <a:buFont typeface="Arial" panose="020B0604020202020204" pitchFamily="34" charset="0"/>
              <a:buChar char="•"/>
            </a:pPr>
            <a:r>
              <a:rPr lang="en-US" dirty="0"/>
              <a:t> In contrast, a fleet of 36 French warships offshore prevented British reinforcement or evacuation. </a:t>
            </a:r>
          </a:p>
          <a:p>
            <a:pPr marL="285750" indent="-285750">
              <a:buFont typeface="Arial" panose="020B0604020202020204" pitchFamily="34" charset="0"/>
              <a:buChar char="•"/>
            </a:pPr>
            <a:r>
              <a:rPr lang="en-US" dirty="0"/>
              <a:t>Trapped and overpowered, Cornwallis was forced to surrender his entire army on October 19. </a:t>
            </a:r>
          </a:p>
          <a:p>
            <a:pPr marL="285750" indent="-285750">
              <a:buFont typeface="Arial" panose="020B0604020202020204" pitchFamily="34" charset="0"/>
              <a:buChar char="•"/>
            </a:pPr>
            <a:r>
              <a:rPr lang="en-US" dirty="0"/>
              <a:t>Though the American independence movement effectively triumphed at the Battle of Yorktown, contemporary observers did not see that decisive victory yet. </a:t>
            </a:r>
          </a:p>
          <a:p>
            <a:pPr marL="285750" indent="-285750">
              <a:buFont typeface="Arial" panose="020B0604020202020204" pitchFamily="34" charset="0"/>
              <a:buChar char="•"/>
            </a:pPr>
            <a:r>
              <a:rPr lang="en-US" dirty="0"/>
              <a:t>British forces remained stationed around Charleston, and the powerful main army still resided in New York.</a:t>
            </a:r>
          </a:p>
          <a:p>
            <a:pPr marL="285750" indent="-285750">
              <a:buFont typeface="Arial" panose="020B0604020202020204" pitchFamily="34" charset="0"/>
              <a:buChar char="•"/>
            </a:pPr>
            <a:r>
              <a:rPr lang="en-US" dirty="0"/>
              <a:t>British and American negotiators in Paris signed preliminary peace terms in Paris late that November. </a:t>
            </a:r>
          </a:p>
          <a:p>
            <a:pPr marL="285750" indent="-285750">
              <a:buFont typeface="Arial" panose="020B0604020202020204" pitchFamily="34" charset="0"/>
              <a:buChar char="•"/>
            </a:pPr>
            <a:r>
              <a:rPr lang="en-US" dirty="0"/>
              <a:t>On September 3, 1783, Great Britain formally recognized the United States' independence in the Treaty of Paris. </a:t>
            </a:r>
          </a:p>
          <a:p>
            <a:pPr marL="285750" indent="-285750">
              <a:buFont typeface="Arial" panose="020B0604020202020204" pitchFamily="34" charset="0"/>
              <a:buChar char="•"/>
            </a:pPr>
            <a:r>
              <a:rPr lang="en-US" dirty="0"/>
              <a:t>At the same time, Britain signed separate peace treaties with France and Spain (which had entered the conflict in 1779), bringing the American Revolution to a close after eight years.</a:t>
            </a:r>
          </a:p>
        </p:txBody>
      </p:sp>
      <p:pic>
        <p:nvPicPr>
          <p:cNvPr id="5" name="Picture 4" descr="A picture containing text, group, mountain, old&#10;&#10;Description automatically generated">
            <a:extLst>
              <a:ext uri="{FF2B5EF4-FFF2-40B4-BE49-F238E27FC236}">
                <a16:creationId xmlns:a16="http://schemas.microsoft.com/office/drawing/2014/main" id="{FF404197-0734-473E-B3DF-A435D5E352AB}"/>
              </a:ext>
            </a:extLst>
          </p:cNvPr>
          <p:cNvPicPr>
            <a:picLocks noChangeAspect="1"/>
          </p:cNvPicPr>
          <p:nvPr/>
        </p:nvPicPr>
        <p:blipFill rotWithShape="1">
          <a:blip r:embed="rId3">
            <a:extLst>
              <a:ext uri="{28A0092B-C50C-407E-A947-70E740481C1C}">
                <a14:useLocalDpi xmlns:a14="http://schemas.microsoft.com/office/drawing/2010/main" val="0"/>
              </a:ext>
            </a:extLst>
          </a:blip>
          <a:srcRect l="26556" t="30000" r="34443" b="11347"/>
          <a:stretch/>
        </p:blipFill>
        <p:spPr>
          <a:xfrm>
            <a:off x="6293796" y="1011059"/>
            <a:ext cx="4562272" cy="45239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741257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Georgia Plan</a:t>
            </a:r>
            <a:br>
              <a:rPr lang="en-US" dirty="0">
                <a:solidFill>
                  <a:schemeClr val="bg1"/>
                </a:solidFill>
              </a:rPr>
            </a:br>
            <a:r>
              <a:rPr lang="en-US" dirty="0">
                <a:solidFill>
                  <a:schemeClr val="bg1"/>
                </a:solidFill>
              </a:rPr>
              <a:t>(1733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the words of Oglethorpe back in 1737:</a:t>
            </a:r>
          </a:p>
          <a:p>
            <a:pPr marL="285750" indent="-285750">
              <a:buFont typeface="Arial" panose="020B0604020202020204" pitchFamily="34" charset="0"/>
              <a:buChar char="•"/>
            </a:pPr>
            <a:r>
              <a:rPr lang="en-US" dirty="0"/>
              <a:t>"...And this would turn out very well indeed in that it would encourage very many good families of average means to go to settle there as well as some excellent workmen as carpenters, masons, tile makers, blacksmiths, farriers, locksmiths, wheelwrights, coopers, vine growers, shepherds, laborers, and others who would be most useful there. Instead of this, the greatest part of those who have already gone there is nothing but miserable ones both as to their manners and as to their fortunes..."	</a:t>
            </a:r>
          </a:p>
          <a:p>
            <a:pPr marL="285750" indent="-285750">
              <a:buFont typeface="Arial" panose="020B0604020202020204" pitchFamily="34" charset="0"/>
              <a:buChar char="•"/>
            </a:pPr>
            <a:r>
              <a:rPr lang="en-US" dirty="0"/>
              <a:t>Here, the settlers would have to conform to Oglethorpe's plan, in which there was no elected assembly. </a:t>
            </a:r>
          </a:p>
          <a:p>
            <a:pPr marL="285750" indent="-285750">
              <a:buFont typeface="Arial" panose="020B0604020202020204" pitchFamily="34" charset="0"/>
              <a:buChar char="•"/>
            </a:pPr>
            <a:r>
              <a:rPr lang="en-US" dirty="0"/>
              <a:t>Three significant laws governed the colony. </a:t>
            </a:r>
          </a:p>
          <a:p>
            <a:pPr marL="285750" indent="-285750">
              <a:buFont typeface="Arial" panose="020B0604020202020204" pitchFamily="34" charset="0"/>
              <a:buChar char="•"/>
            </a:pPr>
            <a:r>
              <a:rPr lang="en-US" dirty="0"/>
              <a:t>No slavery was permitted in Georgia, and the possession of alcohol was prohibited. </a:t>
            </a:r>
          </a:p>
          <a:p>
            <a:pPr marL="285750" indent="-285750">
              <a:buFont typeface="Arial" panose="020B0604020202020204" pitchFamily="34" charset="0"/>
              <a:buChar char="•"/>
            </a:pPr>
            <a:r>
              <a:rPr lang="en-US" dirty="0"/>
              <a:t>Each debtor was to receive 50 acres of land to farm. This land could not be sold. </a:t>
            </a:r>
          </a:p>
          <a:p>
            <a:pPr marL="285750" indent="-285750">
              <a:buFont typeface="Arial" panose="020B0604020202020204" pitchFamily="34" charset="0"/>
              <a:buChar char="•"/>
            </a:pPr>
            <a:r>
              <a:rPr lang="en-US" dirty="0"/>
              <a:t>Silkworms were transported from Europe with the hope of developing a silk industry in Georgia's mulberry trees.</a:t>
            </a:r>
          </a:p>
        </p:txBody>
      </p:sp>
      <p:pic>
        <p:nvPicPr>
          <p:cNvPr id="5" name="Picture 4" descr="A picture containing text&#10;&#10;Description automatically generated">
            <a:extLst>
              <a:ext uri="{FF2B5EF4-FFF2-40B4-BE49-F238E27FC236}">
                <a16:creationId xmlns:a16="http://schemas.microsoft.com/office/drawing/2014/main" id="{9848CD55-9116-4E64-BEE4-998BF9A703E5}"/>
              </a:ext>
            </a:extLst>
          </p:cNvPr>
          <p:cNvPicPr>
            <a:picLocks noChangeAspect="1"/>
          </p:cNvPicPr>
          <p:nvPr/>
        </p:nvPicPr>
        <p:blipFill rotWithShape="1">
          <a:blip r:embed="rId3">
            <a:extLst>
              <a:ext uri="{28A0092B-C50C-407E-A947-70E740481C1C}">
                <a14:useLocalDpi xmlns:a14="http://schemas.microsoft.com/office/drawing/2010/main" val="0"/>
              </a:ext>
            </a:extLst>
          </a:blip>
          <a:srcRect t="34417" r="36367"/>
          <a:stretch/>
        </p:blipFill>
        <p:spPr>
          <a:xfrm>
            <a:off x="6020499" y="755008"/>
            <a:ext cx="5027802" cy="51819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02374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Georgia Plan</a:t>
            </a:r>
            <a:br>
              <a:rPr lang="en-US" dirty="0">
                <a:solidFill>
                  <a:schemeClr val="bg1"/>
                </a:solidFill>
              </a:rPr>
            </a:br>
            <a:r>
              <a:rPr lang="en-US" dirty="0">
                <a:solidFill>
                  <a:schemeClr val="bg1"/>
                </a:solidFill>
              </a:rPr>
              <a:t>(1733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55000" lnSpcReduction="20000"/>
          </a:bodyPr>
          <a:lstStyle/>
          <a:p>
            <a:pPr marL="285750" indent="-285750">
              <a:buFont typeface="Arial" panose="020B0604020202020204" pitchFamily="34" charset="0"/>
              <a:buChar char="•"/>
            </a:pPr>
            <a:r>
              <a:rPr lang="en-US" dirty="0"/>
              <a:t>The plan itself was a miserable failure.</a:t>
            </a:r>
          </a:p>
          <a:p>
            <a:pPr marL="285750" indent="-285750">
              <a:buFont typeface="Arial" panose="020B0604020202020204" pitchFamily="34" charset="0"/>
              <a:buChar char="•"/>
            </a:pPr>
            <a:r>
              <a:rPr lang="en-US" dirty="0"/>
              <a:t> Georgia residents complained that some citizens received fertile land while others were forced to work uncooperative soil. </a:t>
            </a:r>
          </a:p>
          <a:p>
            <a:pPr marL="285750" indent="-285750">
              <a:buFont typeface="Arial" panose="020B0604020202020204" pitchFamily="34" charset="0"/>
              <a:buChar char="•"/>
            </a:pPr>
            <a:r>
              <a:rPr lang="en-US" dirty="0"/>
              <a:t>Since they could not buy or sell their land, they felt trapped.</a:t>
            </a:r>
          </a:p>
          <a:p>
            <a:pPr marL="285750" indent="-285750">
              <a:buFont typeface="Arial" panose="020B0604020202020204" pitchFamily="34" charset="0"/>
              <a:buChar char="•"/>
            </a:pPr>
            <a:r>
              <a:rPr lang="en-US" dirty="0"/>
              <a:t> The mulberry tree plan failed because the trees in Georgia were the wrong type for cultivating silk.</a:t>
            </a:r>
          </a:p>
          <a:p>
            <a:pPr marL="285750" indent="-285750">
              <a:buFont typeface="Arial" panose="020B0604020202020204" pitchFamily="34" charset="0"/>
              <a:buChar char="•"/>
            </a:pPr>
            <a:r>
              <a:rPr lang="en-US" dirty="0"/>
              <a:t> The alcohol ban was openly flouted. </a:t>
            </a:r>
          </a:p>
          <a:p>
            <a:pPr marL="285750" indent="-285750">
              <a:buFont typeface="Arial" panose="020B0604020202020204" pitchFamily="34" charset="0"/>
              <a:buChar char="•"/>
            </a:pPr>
            <a:r>
              <a:rPr lang="en-US" dirty="0"/>
              <a:t>Cries to permit slavery followed as the Georgians envied the success of their neighbors. </a:t>
            </a:r>
          </a:p>
          <a:p>
            <a:pPr marL="285750" indent="-285750">
              <a:buFont typeface="Arial" panose="020B0604020202020204" pitchFamily="34" charset="0"/>
              <a:buChar char="•"/>
            </a:pPr>
            <a:r>
              <a:rPr lang="en-US" dirty="0"/>
              <a:t>Eventually, many fled the colony for the Carolinas. </a:t>
            </a:r>
          </a:p>
          <a:p>
            <a:pPr marL="285750" indent="-285750">
              <a:buFont typeface="Arial" panose="020B0604020202020204" pitchFamily="34" charset="0"/>
              <a:buChar char="•"/>
            </a:pPr>
            <a:r>
              <a:rPr lang="en-US" dirty="0"/>
              <a:t>King George revoked the charter in 1752, and Georgia became a royal colony. One of the world's best-organized utopian experiments ended abruptly.</a:t>
            </a:r>
          </a:p>
          <a:p>
            <a:pPr marL="285750" indent="-285750">
              <a:buFont typeface="Arial" panose="020B0604020202020204" pitchFamily="34" charset="0"/>
              <a:buChar char="•"/>
            </a:pPr>
            <a:r>
              <a:rPr lang="en-US" dirty="0"/>
              <a:t>The ban on slavery was noble but sadly ahead of its time.</a:t>
            </a:r>
          </a:p>
          <a:p>
            <a:pPr marL="285750" indent="-285750">
              <a:buFont typeface="Arial" panose="020B0604020202020204" pitchFamily="34" charset="0"/>
              <a:buChar char="•"/>
            </a:pPr>
            <a:r>
              <a:rPr lang="en-US" dirty="0"/>
              <a:t> Slavery was legal in South Carolina, and nearby Charleston was flourishing. Jealous of their neighbor's wealth, it didn't take long for Georgians to revolt against their leader's decree.</a:t>
            </a:r>
          </a:p>
          <a:p>
            <a:pPr marL="285750" indent="-285750">
              <a:buFont typeface="Arial" panose="020B0604020202020204" pitchFamily="34" charset="0"/>
              <a:buChar char="•"/>
            </a:pPr>
            <a:r>
              <a:rPr lang="en-US" dirty="0"/>
              <a:t> The ban on Catholics is more curious, considering Savannah's tolerance toward other religions. But Georgia was initially founded as a buffer zone between the Carolinas and Spanish Florida.</a:t>
            </a:r>
          </a:p>
          <a:p>
            <a:pPr marL="285750" indent="-285750">
              <a:buFont typeface="Arial" panose="020B0604020202020204" pitchFamily="34" charset="0"/>
              <a:buChar char="•"/>
            </a:pPr>
            <a:r>
              <a:rPr lang="en-US" dirty="0"/>
              <a:t> It wasn't the Catholic belief in conversion that earned Oglethorpe's distrust, but because they might be Spanish spies. This was another law that would be relaxed soon after the colony's founding. </a:t>
            </a:r>
          </a:p>
        </p:txBody>
      </p:sp>
      <p:pic>
        <p:nvPicPr>
          <p:cNvPr id="5" name="Picture 4" descr="A group of people in clothing&#10;&#10;Description automatically generated with low confidence">
            <a:extLst>
              <a:ext uri="{FF2B5EF4-FFF2-40B4-BE49-F238E27FC236}">
                <a16:creationId xmlns:a16="http://schemas.microsoft.com/office/drawing/2014/main" id="{F005B1CE-322E-4ED4-A5F9-790B862E1479}"/>
              </a:ext>
            </a:extLst>
          </p:cNvPr>
          <p:cNvPicPr>
            <a:picLocks noChangeAspect="1"/>
          </p:cNvPicPr>
          <p:nvPr/>
        </p:nvPicPr>
        <p:blipFill rotWithShape="1">
          <a:blip r:embed="rId3">
            <a:extLst>
              <a:ext uri="{28A0092B-C50C-407E-A947-70E740481C1C}">
                <a14:useLocalDpi xmlns:a14="http://schemas.microsoft.com/office/drawing/2010/main" val="0"/>
              </a:ext>
            </a:extLst>
          </a:blip>
          <a:srcRect l="12200" t="18663" r="32544" b="23196"/>
          <a:stretch/>
        </p:blipFill>
        <p:spPr>
          <a:xfrm>
            <a:off x="6322502" y="1031085"/>
            <a:ext cx="4558018" cy="47958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Tree>
    <p:extLst>
      <p:ext uri="{BB962C8B-B14F-4D97-AF65-F5344CB8AC3E}">
        <p14:creationId xmlns:p14="http://schemas.microsoft.com/office/powerpoint/2010/main" val="3488282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10520</TotalTime>
  <Words>15883</Words>
  <Application>Microsoft Office PowerPoint</Application>
  <PresentationFormat>Widescreen</PresentationFormat>
  <Paragraphs>668</Paragraphs>
  <Slides>73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Calibri Light</vt:lpstr>
      <vt:lpstr>Office Theme</vt:lpstr>
      <vt:lpstr>Module Four: Death and Taxes</vt:lpstr>
      <vt:lpstr>Plantation Act (1740 CE)</vt:lpstr>
      <vt:lpstr>Plantation Act (1740 CE)</vt:lpstr>
      <vt:lpstr>Plantation Act (1740 CE)</vt:lpstr>
      <vt:lpstr>Colonial Era Medicine (1750 CE)</vt:lpstr>
      <vt:lpstr>Colonial Era Medicine (1750 CE)</vt:lpstr>
      <vt:lpstr>Georgia Plan (1733 CE)</vt:lpstr>
      <vt:lpstr>Georgia Plan (1733 CE)</vt:lpstr>
      <vt:lpstr>Georgia Plan (1733 CE)</vt:lpstr>
      <vt:lpstr>Women’s First Vote (1756 CE)</vt:lpstr>
      <vt:lpstr>Women’s First Vote (1756 CE)</vt:lpstr>
      <vt:lpstr>Saint Malo (1763 CE)</vt:lpstr>
      <vt:lpstr>Saint Malo (1763 CE)</vt:lpstr>
      <vt:lpstr>Saint Malo (1763 CE)</vt:lpstr>
      <vt:lpstr>Albany Plan of the Union (1754 CE)</vt:lpstr>
      <vt:lpstr>Albany Plan of the Union (1754 CE)</vt:lpstr>
      <vt:lpstr>Albany Plan of the Union (1754 CE)</vt:lpstr>
      <vt:lpstr>Albany Plan of the Union (1754 CE)</vt:lpstr>
      <vt:lpstr>French and Indian War (1754 CE)</vt:lpstr>
      <vt:lpstr>French and Indian War (1754 CE)</vt:lpstr>
      <vt:lpstr>French and Indian War (1754 CE)</vt:lpstr>
      <vt:lpstr>French and Indian War (1754 CE)</vt:lpstr>
      <vt:lpstr>French and Indian War (1754 CE)</vt:lpstr>
      <vt:lpstr>French and Indian War (1754 CE)</vt:lpstr>
      <vt:lpstr>French and Indian War (1754 CE)</vt:lpstr>
      <vt:lpstr>Fort Michilimackinac (1763 CE)</vt:lpstr>
      <vt:lpstr>Fort Michilimackinac (1763 CE)</vt:lpstr>
      <vt:lpstr>Fort Michilimackinac (1763 CE)</vt:lpstr>
      <vt:lpstr>Louisiana (1762 CE) </vt:lpstr>
      <vt:lpstr>Louisiana (1762 CE) </vt:lpstr>
      <vt:lpstr>Pontiac's War (1763 CE)</vt:lpstr>
      <vt:lpstr>Pontiac's War (1763 CE)</vt:lpstr>
      <vt:lpstr>Proclamation Line of 1763</vt:lpstr>
      <vt:lpstr>Proclamation Line of 1763</vt:lpstr>
      <vt:lpstr>The Stamp Act (1765 CE)</vt:lpstr>
      <vt:lpstr>The Stamp Act (1765 CE)</vt:lpstr>
      <vt:lpstr>The Stamp Act (1765 CE)</vt:lpstr>
      <vt:lpstr>The Stamp Act (1765 CE)</vt:lpstr>
      <vt:lpstr>The Stamp Act (1765 CE)</vt:lpstr>
      <vt:lpstr>Colonial Education</vt:lpstr>
      <vt:lpstr>Colonial Education</vt:lpstr>
      <vt:lpstr>Colonial Education</vt:lpstr>
      <vt:lpstr>The Townshend Acts (1767 CE)</vt:lpstr>
      <vt:lpstr>The Townshend Acts (1767 CE)</vt:lpstr>
      <vt:lpstr>The Townshend Acts (1767 CE)</vt:lpstr>
      <vt:lpstr>The Boston Massacre (1770 CE)</vt:lpstr>
      <vt:lpstr>The Boston Massacre (1770 CE)</vt:lpstr>
      <vt:lpstr>The Boston Massacre (1770 CE)</vt:lpstr>
      <vt:lpstr>The Boston Massacre (1770 CE)</vt:lpstr>
      <vt:lpstr>Late Colonial Women</vt:lpstr>
      <vt:lpstr>Late Colonial Women</vt:lpstr>
      <vt:lpstr>Late Colonial Women</vt:lpstr>
      <vt:lpstr>Late Colonial Women</vt:lpstr>
      <vt:lpstr>Late Colonial Women</vt:lpstr>
      <vt:lpstr>Late Colonial Diet</vt:lpstr>
      <vt:lpstr>Late Colonial Diet</vt:lpstr>
      <vt:lpstr>Late Colonial Diet</vt:lpstr>
      <vt:lpstr>Greek Life</vt:lpstr>
      <vt:lpstr>Greek Life</vt:lpstr>
      <vt:lpstr>Boston Tea Party (1773 CE)</vt:lpstr>
      <vt:lpstr>Boston Tea Party (1773 CE)</vt:lpstr>
      <vt:lpstr>Thomas Paine (1776 CE)</vt:lpstr>
      <vt:lpstr>Thomas Paine (1776 CE)</vt:lpstr>
      <vt:lpstr>Thomas Paine (1776 CE)</vt:lpstr>
      <vt:lpstr>Thomas Paine (1776 CE)</vt:lpstr>
      <vt:lpstr>Thomas Paine (1776 CE)</vt:lpstr>
      <vt:lpstr>Thomas Paine (1776 CE)</vt:lpstr>
      <vt:lpstr>The American Revolution (1776 CE)</vt:lpstr>
      <vt:lpstr>The American Revolution (1776 CE)</vt:lpstr>
      <vt:lpstr>The American Revolution (1776 CE)</vt:lpstr>
      <vt:lpstr>The American Revolution (1776 CE)</vt:lpstr>
      <vt:lpstr>The American Revolution (1776 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111</cp:revision>
  <dcterms:created xsi:type="dcterms:W3CDTF">2022-08-08T13:58:43Z</dcterms:created>
  <dcterms:modified xsi:type="dcterms:W3CDTF">2022-10-08T14:09:25Z</dcterms:modified>
</cp:coreProperties>
</file>