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436" r:id="rId3"/>
    <p:sldId id="437" r:id="rId4"/>
    <p:sldId id="438" r:id="rId5"/>
    <p:sldId id="439" r:id="rId6"/>
    <p:sldId id="440" r:id="rId7"/>
    <p:sldId id="441" r:id="rId8"/>
    <p:sldId id="442" r:id="rId9"/>
    <p:sldId id="443" r:id="rId10"/>
    <p:sldId id="444" r:id="rId11"/>
    <p:sldId id="445" r:id="rId12"/>
    <p:sldId id="410" r:id="rId13"/>
    <p:sldId id="411" r:id="rId14"/>
    <p:sldId id="446" r:id="rId15"/>
    <p:sldId id="447" r:id="rId16"/>
    <p:sldId id="448" r:id="rId17"/>
    <p:sldId id="449" r:id="rId18"/>
    <p:sldId id="450" r:id="rId19"/>
    <p:sldId id="451" r:id="rId20"/>
    <p:sldId id="452" r:id="rId21"/>
    <p:sldId id="453" r:id="rId22"/>
    <p:sldId id="454" r:id="rId23"/>
    <p:sldId id="455" r:id="rId24"/>
    <p:sldId id="456" r:id="rId25"/>
    <p:sldId id="420" r:id="rId26"/>
    <p:sldId id="457" r:id="rId27"/>
    <p:sldId id="421" r:id="rId28"/>
    <p:sldId id="458" r:id="rId29"/>
    <p:sldId id="459" r:id="rId30"/>
    <p:sldId id="460" r:id="rId31"/>
    <p:sldId id="461" r:id="rId32"/>
    <p:sldId id="424" r:id="rId33"/>
    <p:sldId id="462" r:id="rId34"/>
    <p:sldId id="463" r:id="rId35"/>
    <p:sldId id="464" r:id="rId36"/>
    <p:sldId id="465" r:id="rId37"/>
    <p:sldId id="466" r:id="rId38"/>
    <p:sldId id="467" r:id="rId39"/>
    <p:sldId id="468" r:id="rId40"/>
    <p:sldId id="257" r:id="rId41"/>
    <p:sldId id="383" r:id="rId42"/>
    <p:sldId id="384" r:id="rId43"/>
    <p:sldId id="358" r:id="rId44"/>
    <p:sldId id="359" r:id="rId45"/>
    <p:sldId id="360" r:id="rId46"/>
    <p:sldId id="386" r:id="rId47"/>
    <p:sldId id="387" r:id="rId48"/>
    <p:sldId id="361" r:id="rId49"/>
    <p:sldId id="388" r:id="rId50"/>
    <p:sldId id="393" r:id="rId51"/>
    <p:sldId id="362" r:id="rId52"/>
    <p:sldId id="389" r:id="rId53"/>
    <p:sldId id="390" r:id="rId54"/>
    <p:sldId id="363" r:id="rId55"/>
    <p:sldId id="391" r:id="rId56"/>
    <p:sldId id="392" r:id="rId57"/>
    <p:sldId id="35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78" autoAdjust="0"/>
    <p:restoredTop sz="91892" autoAdjust="0"/>
  </p:normalViewPr>
  <p:slideViewPr>
    <p:cSldViewPr snapToGrid="0">
      <p:cViewPr varScale="1">
        <p:scale>
          <a:sx n="103" d="100"/>
          <a:sy n="103" d="100"/>
        </p:scale>
        <p:origin x="12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D01B-F383-438A-B4B0-D3BAFACA8230}"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93372-82B5-40FA-81B7-F382B9F83E9E}" type="slidenum">
              <a:rPr lang="en-US" smtClean="0"/>
              <a:t>‹#›</a:t>
            </a:fld>
            <a:endParaRPr lang="en-US"/>
          </a:p>
        </p:txBody>
      </p:sp>
    </p:spTree>
    <p:extLst>
      <p:ext uri="{BB962C8B-B14F-4D97-AF65-F5344CB8AC3E}">
        <p14:creationId xmlns:p14="http://schemas.microsoft.com/office/powerpoint/2010/main" val="3148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a:t>
            </a:fld>
            <a:endParaRPr lang="en-US"/>
          </a:p>
        </p:txBody>
      </p:sp>
    </p:spTree>
    <p:extLst>
      <p:ext uri="{BB962C8B-B14F-4D97-AF65-F5344CB8AC3E}">
        <p14:creationId xmlns:p14="http://schemas.microsoft.com/office/powerpoint/2010/main" val="64421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11</a:t>
            </a:fld>
            <a:endParaRPr lang="en-US"/>
          </a:p>
        </p:txBody>
      </p:sp>
    </p:spTree>
    <p:extLst>
      <p:ext uri="{BB962C8B-B14F-4D97-AF65-F5344CB8AC3E}">
        <p14:creationId xmlns:p14="http://schemas.microsoft.com/office/powerpoint/2010/main" val="2784596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12</a:t>
            </a:fld>
            <a:endParaRPr lang="en-US"/>
          </a:p>
        </p:txBody>
      </p:sp>
    </p:spTree>
    <p:extLst>
      <p:ext uri="{BB962C8B-B14F-4D97-AF65-F5344CB8AC3E}">
        <p14:creationId xmlns:p14="http://schemas.microsoft.com/office/powerpoint/2010/main" val="2798766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13</a:t>
            </a:fld>
            <a:endParaRPr lang="en-US"/>
          </a:p>
        </p:txBody>
      </p:sp>
    </p:spTree>
    <p:extLst>
      <p:ext uri="{BB962C8B-B14F-4D97-AF65-F5344CB8AC3E}">
        <p14:creationId xmlns:p14="http://schemas.microsoft.com/office/powerpoint/2010/main" val="10331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14</a:t>
            </a:fld>
            <a:endParaRPr lang="en-US"/>
          </a:p>
        </p:txBody>
      </p:sp>
    </p:spTree>
    <p:extLst>
      <p:ext uri="{BB962C8B-B14F-4D97-AF65-F5344CB8AC3E}">
        <p14:creationId xmlns:p14="http://schemas.microsoft.com/office/powerpoint/2010/main" val="2912745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15</a:t>
            </a:fld>
            <a:endParaRPr lang="en-US"/>
          </a:p>
        </p:txBody>
      </p:sp>
    </p:spTree>
    <p:extLst>
      <p:ext uri="{BB962C8B-B14F-4D97-AF65-F5344CB8AC3E}">
        <p14:creationId xmlns:p14="http://schemas.microsoft.com/office/powerpoint/2010/main" val="98925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16</a:t>
            </a:fld>
            <a:endParaRPr lang="en-US"/>
          </a:p>
        </p:txBody>
      </p:sp>
    </p:spTree>
    <p:extLst>
      <p:ext uri="{BB962C8B-B14F-4D97-AF65-F5344CB8AC3E}">
        <p14:creationId xmlns:p14="http://schemas.microsoft.com/office/powerpoint/2010/main" val="3623865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17</a:t>
            </a:fld>
            <a:endParaRPr lang="en-US"/>
          </a:p>
        </p:txBody>
      </p:sp>
    </p:spTree>
    <p:extLst>
      <p:ext uri="{BB962C8B-B14F-4D97-AF65-F5344CB8AC3E}">
        <p14:creationId xmlns:p14="http://schemas.microsoft.com/office/powerpoint/2010/main" val="50525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18</a:t>
            </a:fld>
            <a:endParaRPr lang="en-US"/>
          </a:p>
        </p:txBody>
      </p:sp>
    </p:spTree>
    <p:extLst>
      <p:ext uri="{BB962C8B-B14F-4D97-AF65-F5344CB8AC3E}">
        <p14:creationId xmlns:p14="http://schemas.microsoft.com/office/powerpoint/2010/main" val="231809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19</a:t>
            </a:fld>
            <a:endParaRPr lang="en-US"/>
          </a:p>
        </p:txBody>
      </p:sp>
    </p:spTree>
    <p:extLst>
      <p:ext uri="{BB962C8B-B14F-4D97-AF65-F5344CB8AC3E}">
        <p14:creationId xmlns:p14="http://schemas.microsoft.com/office/powerpoint/2010/main" val="277946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20</a:t>
            </a:fld>
            <a:endParaRPr lang="en-US"/>
          </a:p>
        </p:txBody>
      </p:sp>
    </p:spTree>
    <p:extLst>
      <p:ext uri="{BB962C8B-B14F-4D97-AF65-F5344CB8AC3E}">
        <p14:creationId xmlns:p14="http://schemas.microsoft.com/office/powerpoint/2010/main" val="233974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a:t>
            </a:fld>
            <a:endParaRPr lang="en-US"/>
          </a:p>
        </p:txBody>
      </p:sp>
    </p:spTree>
    <p:extLst>
      <p:ext uri="{BB962C8B-B14F-4D97-AF65-F5344CB8AC3E}">
        <p14:creationId xmlns:p14="http://schemas.microsoft.com/office/powerpoint/2010/main" val="1129668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21</a:t>
            </a:fld>
            <a:endParaRPr lang="en-US"/>
          </a:p>
        </p:txBody>
      </p:sp>
    </p:spTree>
    <p:extLst>
      <p:ext uri="{BB962C8B-B14F-4D97-AF65-F5344CB8AC3E}">
        <p14:creationId xmlns:p14="http://schemas.microsoft.com/office/powerpoint/2010/main" val="120096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22</a:t>
            </a:fld>
            <a:endParaRPr lang="en-US"/>
          </a:p>
        </p:txBody>
      </p:sp>
    </p:spTree>
    <p:extLst>
      <p:ext uri="{BB962C8B-B14F-4D97-AF65-F5344CB8AC3E}">
        <p14:creationId xmlns:p14="http://schemas.microsoft.com/office/powerpoint/2010/main" val="299882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23</a:t>
            </a:fld>
            <a:endParaRPr lang="en-US"/>
          </a:p>
        </p:txBody>
      </p:sp>
    </p:spTree>
    <p:extLst>
      <p:ext uri="{BB962C8B-B14F-4D97-AF65-F5344CB8AC3E}">
        <p14:creationId xmlns:p14="http://schemas.microsoft.com/office/powerpoint/2010/main" val="485823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24</a:t>
            </a:fld>
            <a:endParaRPr lang="en-US"/>
          </a:p>
        </p:txBody>
      </p:sp>
    </p:spTree>
    <p:extLst>
      <p:ext uri="{BB962C8B-B14F-4D97-AF65-F5344CB8AC3E}">
        <p14:creationId xmlns:p14="http://schemas.microsoft.com/office/powerpoint/2010/main" val="1707029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25</a:t>
            </a:fld>
            <a:endParaRPr lang="en-US"/>
          </a:p>
        </p:txBody>
      </p:sp>
    </p:spTree>
    <p:extLst>
      <p:ext uri="{BB962C8B-B14F-4D97-AF65-F5344CB8AC3E}">
        <p14:creationId xmlns:p14="http://schemas.microsoft.com/office/powerpoint/2010/main" val="1759277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26</a:t>
            </a:fld>
            <a:endParaRPr lang="en-US"/>
          </a:p>
        </p:txBody>
      </p:sp>
    </p:spTree>
    <p:extLst>
      <p:ext uri="{BB962C8B-B14F-4D97-AF65-F5344CB8AC3E}">
        <p14:creationId xmlns:p14="http://schemas.microsoft.com/office/powerpoint/2010/main" val="1460136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27</a:t>
            </a:fld>
            <a:endParaRPr lang="en-US"/>
          </a:p>
        </p:txBody>
      </p:sp>
    </p:spTree>
    <p:extLst>
      <p:ext uri="{BB962C8B-B14F-4D97-AF65-F5344CB8AC3E}">
        <p14:creationId xmlns:p14="http://schemas.microsoft.com/office/powerpoint/2010/main" val="2881944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28</a:t>
            </a:fld>
            <a:endParaRPr lang="en-US"/>
          </a:p>
        </p:txBody>
      </p:sp>
    </p:spTree>
    <p:extLst>
      <p:ext uri="{BB962C8B-B14F-4D97-AF65-F5344CB8AC3E}">
        <p14:creationId xmlns:p14="http://schemas.microsoft.com/office/powerpoint/2010/main" val="724852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29</a:t>
            </a:fld>
            <a:endParaRPr lang="en-US"/>
          </a:p>
        </p:txBody>
      </p:sp>
    </p:spTree>
    <p:extLst>
      <p:ext uri="{BB962C8B-B14F-4D97-AF65-F5344CB8AC3E}">
        <p14:creationId xmlns:p14="http://schemas.microsoft.com/office/powerpoint/2010/main" val="2178619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30</a:t>
            </a:fld>
            <a:endParaRPr lang="en-US"/>
          </a:p>
        </p:txBody>
      </p:sp>
    </p:spTree>
    <p:extLst>
      <p:ext uri="{BB962C8B-B14F-4D97-AF65-F5344CB8AC3E}">
        <p14:creationId xmlns:p14="http://schemas.microsoft.com/office/powerpoint/2010/main" val="88588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a:t>
            </a:fld>
            <a:endParaRPr lang="en-US"/>
          </a:p>
        </p:txBody>
      </p:sp>
    </p:spTree>
    <p:extLst>
      <p:ext uri="{BB962C8B-B14F-4D97-AF65-F5344CB8AC3E}">
        <p14:creationId xmlns:p14="http://schemas.microsoft.com/office/powerpoint/2010/main" val="2962000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31</a:t>
            </a:fld>
            <a:endParaRPr lang="en-US"/>
          </a:p>
        </p:txBody>
      </p:sp>
    </p:spTree>
    <p:extLst>
      <p:ext uri="{BB962C8B-B14F-4D97-AF65-F5344CB8AC3E}">
        <p14:creationId xmlns:p14="http://schemas.microsoft.com/office/powerpoint/2010/main" val="3294815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32</a:t>
            </a:fld>
            <a:endParaRPr lang="en-US"/>
          </a:p>
        </p:txBody>
      </p:sp>
    </p:spTree>
    <p:extLst>
      <p:ext uri="{BB962C8B-B14F-4D97-AF65-F5344CB8AC3E}">
        <p14:creationId xmlns:p14="http://schemas.microsoft.com/office/powerpoint/2010/main" val="2236118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33</a:t>
            </a:fld>
            <a:endParaRPr lang="en-US"/>
          </a:p>
        </p:txBody>
      </p:sp>
    </p:spTree>
    <p:extLst>
      <p:ext uri="{BB962C8B-B14F-4D97-AF65-F5344CB8AC3E}">
        <p14:creationId xmlns:p14="http://schemas.microsoft.com/office/powerpoint/2010/main" val="1498016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34</a:t>
            </a:fld>
            <a:endParaRPr lang="en-US"/>
          </a:p>
        </p:txBody>
      </p:sp>
    </p:spTree>
    <p:extLst>
      <p:ext uri="{BB962C8B-B14F-4D97-AF65-F5344CB8AC3E}">
        <p14:creationId xmlns:p14="http://schemas.microsoft.com/office/powerpoint/2010/main" val="1996628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35</a:t>
            </a:fld>
            <a:endParaRPr lang="en-US"/>
          </a:p>
        </p:txBody>
      </p:sp>
    </p:spTree>
    <p:extLst>
      <p:ext uri="{BB962C8B-B14F-4D97-AF65-F5344CB8AC3E}">
        <p14:creationId xmlns:p14="http://schemas.microsoft.com/office/powerpoint/2010/main" val="565352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36</a:t>
            </a:fld>
            <a:endParaRPr lang="en-US"/>
          </a:p>
        </p:txBody>
      </p:sp>
    </p:spTree>
    <p:extLst>
      <p:ext uri="{BB962C8B-B14F-4D97-AF65-F5344CB8AC3E}">
        <p14:creationId xmlns:p14="http://schemas.microsoft.com/office/powerpoint/2010/main" val="3186648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37</a:t>
            </a:fld>
            <a:endParaRPr lang="en-US"/>
          </a:p>
        </p:txBody>
      </p:sp>
    </p:spTree>
    <p:extLst>
      <p:ext uri="{BB962C8B-B14F-4D97-AF65-F5344CB8AC3E}">
        <p14:creationId xmlns:p14="http://schemas.microsoft.com/office/powerpoint/2010/main" val="252966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38</a:t>
            </a:fld>
            <a:endParaRPr lang="en-US"/>
          </a:p>
        </p:txBody>
      </p:sp>
    </p:spTree>
    <p:extLst>
      <p:ext uri="{BB962C8B-B14F-4D97-AF65-F5344CB8AC3E}">
        <p14:creationId xmlns:p14="http://schemas.microsoft.com/office/powerpoint/2010/main" val="4164123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39</a:t>
            </a:fld>
            <a:endParaRPr lang="en-US"/>
          </a:p>
        </p:txBody>
      </p:sp>
    </p:spTree>
    <p:extLst>
      <p:ext uri="{BB962C8B-B14F-4D97-AF65-F5344CB8AC3E}">
        <p14:creationId xmlns:p14="http://schemas.microsoft.com/office/powerpoint/2010/main" val="1950009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40</a:t>
            </a:fld>
            <a:endParaRPr lang="en-US"/>
          </a:p>
        </p:txBody>
      </p:sp>
    </p:spTree>
    <p:extLst>
      <p:ext uri="{BB962C8B-B14F-4D97-AF65-F5344CB8AC3E}">
        <p14:creationId xmlns:p14="http://schemas.microsoft.com/office/powerpoint/2010/main" val="81178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a:t>
            </a:fld>
            <a:endParaRPr lang="en-US"/>
          </a:p>
        </p:txBody>
      </p:sp>
    </p:spTree>
    <p:extLst>
      <p:ext uri="{BB962C8B-B14F-4D97-AF65-F5344CB8AC3E}">
        <p14:creationId xmlns:p14="http://schemas.microsoft.com/office/powerpoint/2010/main" val="4137558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41</a:t>
            </a:fld>
            <a:endParaRPr lang="en-US"/>
          </a:p>
        </p:txBody>
      </p:sp>
    </p:spTree>
    <p:extLst>
      <p:ext uri="{BB962C8B-B14F-4D97-AF65-F5344CB8AC3E}">
        <p14:creationId xmlns:p14="http://schemas.microsoft.com/office/powerpoint/2010/main" val="3127575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42</a:t>
            </a:fld>
            <a:endParaRPr lang="en-US"/>
          </a:p>
        </p:txBody>
      </p:sp>
    </p:spTree>
    <p:extLst>
      <p:ext uri="{BB962C8B-B14F-4D97-AF65-F5344CB8AC3E}">
        <p14:creationId xmlns:p14="http://schemas.microsoft.com/office/powerpoint/2010/main" val="1985882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43</a:t>
            </a:fld>
            <a:endParaRPr lang="en-US"/>
          </a:p>
        </p:txBody>
      </p:sp>
    </p:spTree>
    <p:extLst>
      <p:ext uri="{BB962C8B-B14F-4D97-AF65-F5344CB8AC3E}">
        <p14:creationId xmlns:p14="http://schemas.microsoft.com/office/powerpoint/2010/main" val="1553725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44</a:t>
            </a:fld>
            <a:endParaRPr lang="en-US"/>
          </a:p>
        </p:txBody>
      </p:sp>
    </p:spTree>
    <p:extLst>
      <p:ext uri="{BB962C8B-B14F-4D97-AF65-F5344CB8AC3E}">
        <p14:creationId xmlns:p14="http://schemas.microsoft.com/office/powerpoint/2010/main" val="3436829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45</a:t>
            </a:fld>
            <a:endParaRPr lang="en-US"/>
          </a:p>
        </p:txBody>
      </p:sp>
    </p:spTree>
    <p:extLst>
      <p:ext uri="{BB962C8B-B14F-4D97-AF65-F5344CB8AC3E}">
        <p14:creationId xmlns:p14="http://schemas.microsoft.com/office/powerpoint/2010/main" val="1348731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46</a:t>
            </a:fld>
            <a:endParaRPr lang="en-US"/>
          </a:p>
        </p:txBody>
      </p:sp>
    </p:spTree>
    <p:extLst>
      <p:ext uri="{BB962C8B-B14F-4D97-AF65-F5344CB8AC3E}">
        <p14:creationId xmlns:p14="http://schemas.microsoft.com/office/powerpoint/2010/main" val="3592765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47</a:t>
            </a:fld>
            <a:endParaRPr lang="en-US"/>
          </a:p>
        </p:txBody>
      </p:sp>
    </p:spTree>
    <p:extLst>
      <p:ext uri="{BB962C8B-B14F-4D97-AF65-F5344CB8AC3E}">
        <p14:creationId xmlns:p14="http://schemas.microsoft.com/office/powerpoint/2010/main" val="701337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48</a:t>
            </a:fld>
            <a:endParaRPr lang="en-US"/>
          </a:p>
        </p:txBody>
      </p:sp>
    </p:spTree>
    <p:extLst>
      <p:ext uri="{BB962C8B-B14F-4D97-AF65-F5344CB8AC3E}">
        <p14:creationId xmlns:p14="http://schemas.microsoft.com/office/powerpoint/2010/main" val="1987338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49</a:t>
            </a:fld>
            <a:endParaRPr lang="en-US"/>
          </a:p>
        </p:txBody>
      </p:sp>
    </p:spTree>
    <p:extLst>
      <p:ext uri="{BB962C8B-B14F-4D97-AF65-F5344CB8AC3E}">
        <p14:creationId xmlns:p14="http://schemas.microsoft.com/office/powerpoint/2010/main" val="1250033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50</a:t>
            </a:fld>
            <a:endParaRPr lang="en-US"/>
          </a:p>
        </p:txBody>
      </p:sp>
    </p:spTree>
    <p:extLst>
      <p:ext uri="{BB962C8B-B14F-4D97-AF65-F5344CB8AC3E}">
        <p14:creationId xmlns:p14="http://schemas.microsoft.com/office/powerpoint/2010/main" val="246734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a:t>
            </a:fld>
            <a:endParaRPr lang="en-US"/>
          </a:p>
        </p:txBody>
      </p:sp>
    </p:spTree>
    <p:extLst>
      <p:ext uri="{BB962C8B-B14F-4D97-AF65-F5344CB8AC3E}">
        <p14:creationId xmlns:p14="http://schemas.microsoft.com/office/powerpoint/2010/main" val="1637693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51</a:t>
            </a:fld>
            <a:endParaRPr lang="en-US"/>
          </a:p>
        </p:txBody>
      </p:sp>
    </p:spTree>
    <p:extLst>
      <p:ext uri="{BB962C8B-B14F-4D97-AF65-F5344CB8AC3E}">
        <p14:creationId xmlns:p14="http://schemas.microsoft.com/office/powerpoint/2010/main" val="570080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52</a:t>
            </a:fld>
            <a:endParaRPr lang="en-US"/>
          </a:p>
        </p:txBody>
      </p:sp>
    </p:spTree>
    <p:extLst>
      <p:ext uri="{BB962C8B-B14F-4D97-AF65-F5344CB8AC3E}">
        <p14:creationId xmlns:p14="http://schemas.microsoft.com/office/powerpoint/2010/main" val="921626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53</a:t>
            </a:fld>
            <a:endParaRPr lang="en-US"/>
          </a:p>
        </p:txBody>
      </p:sp>
    </p:spTree>
    <p:extLst>
      <p:ext uri="{BB962C8B-B14F-4D97-AF65-F5344CB8AC3E}">
        <p14:creationId xmlns:p14="http://schemas.microsoft.com/office/powerpoint/2010/main" val="2962288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54</a:t>
            </a:fld>
            <a:endParaRPr lang="en-US"/>
          </a:p>
        </p:txBody>
      </p:sp>
    </p:spTree>
    <p:extLst>
      <p:ext uri="{BB962C8B-B14F-4D97-AF65-F5344CB8AC3E}">
        <p14:creationId xmlns:p14="http://schemas.microsoft.com/office/powerpoint/2010/main" val="1036349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55</a:t>
            </a:fld>
            <a:endParaRPr lang="en-US"/>
          </a:p>
        </p:txBody>
      </p:sp>
    </p:spTree>
    <p:extLst>
      <p:ext uri="{BB962C8B-B14F-4D97-AF65-F5344CB8AC3E}">
        <p14:creationId xmlns:p14="http://schemas.microsoft.com/office/powerpoint/2010/main" val="486296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56</a:t>
            </a:fld>
            <a:endParaRPr lang="en-US"/>
          </a:p>
        </p:txBody>
      </p:sp>
    </p:spTree>
    <p:extLst>
      <p:ext uri="{BB962C8B-B14F-4D97-AF65-F5344CB8AC3E}">
        <p14:creationId xmlns:p14="http://schemas.microsoft.com/office/powerpoint/2010/main" val="231530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a:t>
            </a:fld>
            <a:endParaRPr lang="en-US"/>
          </a:p>
        </p:txBody>
      </p:sp>
    </p:spTree>
    <p:extLst>
      <p:ext uri="{BB962C8B-B14F-4D97-AF65-F5344CB8AC3E}">
        <p14:creationId xmlns:p14="http://schemas.microsoft.com/office/powerpoint/2010/main" val="2315042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a:t>
            </a:fld>
            <a:endParaRPr lang="en-US"/>
          </a:p>
        </p:txBody>
      </p:sp>
    </p:spTree>
    <p:extLst>
      <p:ext uri="{BB962C8B-B14F-4D97-AF65-F5344CB8AC3E}">
        <p14:creationId xmlns:p14="http://schemas.microsoft.com/office/powerpoint/2010/main" val="189558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9</a:t>
            </a:fld>
            <a:endParaRPr lang="en-US"/>
          </a:p>
        </p:txBody>
      </p:sp>
    </p:spTree>
    <p:extLst>
      <p:ext uri="{BB962C8B-B14F-4D97-AF65-F5344CB8AC3E}">
        <p14:creationId xmlns:p14="http://schemas.microsoft.com/office/powerpoint/2010/main" val="153632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10</a:t>
            </a:fld>
            <a:endParaRPr lang="en-US"/>
          </a:p>
        </p:txBody>
      </p:sp>
    </p:spTree>
    <p:extLst>
      <p:ext uri="{BB962C8B-B14F-4D97-AF65-F5344CB8AC3E}">
        <p14:creationId xmlns:p14="http://schemas.microsoft.com/office/powerpoint/2010/main" val="87151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10/9/2022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10/9/2022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tmp"/></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5.tmp"/></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7.tmp"/></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5.tmp"/></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7.tmp"/></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3.jp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4.jp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7.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8.jp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3600" dirty="0">
                <a:solidFill>
                  <a:schemeClr val="bg1"/>
                </a:solidFill>
              </a:rPr>
              <a:t>Module Seven: New Arrivals</a:t>
            </a: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sz="2400" dirty="0">
                <a:solidFill>
                  <a:schemeClr val="bg1"/>
                </a:solidFill>
              </a:rPr>
              <a:t>(1804 CE -1828 CE)</a:t>
            </a:r>
            <a:endParaRPr lang="en-US"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9" name="Picture 8">
            <a:extLst>
              <a:ext uri="{FF2B5EF4-FFF2-40B4-BE49-F238E27FC236}">
                <a16:creationId xmlns:a16="http://schemas.microsoft.com/office/drawing/2014/main" id="{23A49350-2A8F-47C7-BEF3-8E14012D36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85848" y="3346644"/>
            <a:ext cx="1856997" cy="1731335"/>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food, dish, several&#10;&#10;Description automatically generated">
            <a:extLst>
              <a:ext uri="{FF2B5EF4-FFF2-40B4-BE49-F238E27FC236}">
                <a16:creationId xmlns:a16="http://schemas.microsoft.com/office/drawing/2014/main" id="{CD9D39B5-F087-4FF9-B8A9-74876B5D5BB1}"/>
              </a:ext>
            </a:extLst>
          </p:cNvPr>
          <p:cNvPicPr>
            <a:picLocks noChangeAspect="1"/>
          </p:cNvPicPr>
          <p:nvPr/>
        </p:nvPicPr>
        <p:blipFill rotWithShape="1">
          <a:blip r:embed="rId4">
            <a:extLst>
              <a:ext uri="{28A0092B-C50C-407E-A947-70E740481C1C}">
                <a14:useLocalDpi xmlns:a14="http://schemas.microsoft.com/office/drawing/2010/main" val="0"/>
              </a:ext>
            </a:extLst>
          </a:blip>
          <a:srcRect l="38724" t="7987" r="9895" b="19969"/>
          <a:stretch/>
        </p:blipFill>
        <p:spPr>
          <a:xfrm>
            <a:off x="6191751" y="1173956"/>
            <a:ext cx="4804862" cy="451008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Barbary Wars</a:t>
            </a:r>
            <a:br>
              <a:rPr lang="en-US" dirty="0">
                <a:solidFill>
                  <a:schemeClr val="bg1"/>
                </a:solidFill>
              </a:rPr>
            </a:br>
            <a:r>
              <a:rPr lang="en-US" dirty="0">
                <a:solidFill>
                  <a:schemeClr val="bg1"/>
                </a:solidFill>
              </a:rPr>
              <a:t>(1801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May 1801, the United States refused to succumb to the increasing demands  of Tripoli; in return, Tripoli declared war against the States.</a:t>
            </a:r>
          </a:p>
          <a:p>
            <a:pPr marL="285750" indent="-285750">
              <a:buFont typeface="Arial" panose="020B0604020202020204" pitchFamily="34" charset="0"/>
              <a:buChar char="•"/>
            </a:pPr>
            <a:r>
              <a:rPr lang="en-US" sz="1000" dirty="0"/>
              <a:t>The United States sent naval squadrons into the Mediterranean under the slogan of "Millions for defense, but not one cent for tribute!" </a:t>
            </a:r>
          </a:p>
          <a:p>
            <a:pPr marL="285750" indent="-285750">
              <a:buFont typeface="Arial" panose="020B0604020202020204" pitchFamily="34" charset="0"/>
              <a:buChar char="•"/>
            </a:pPr>
            <a:r>
              <a:rPr lang="en-US" sz="1000" dirty="0"/>
              <a:t>Under the leadership of Commodores Richard Dale and Edward Preble, the Navy blockaded the enemy coast, bombarded his shore fortresses, and engaged in close, bitterly contested gunboat actions.</a:t>
            </a:r>
          </a:p>
          <a:p>
            <a:pPr marL="285750" indent="-285750">
              <a:buFont typeface="Arial" panose="020B0604020202020204" pitchFamily="34" charset="0"/>
              <a:buChar char="•"/>
            </a:pPr>
            <a:r>
              <a:rPr lang="en-US" sz="1000" dirty="0"/>
              <a:t>In 1805 Marines stormed the Barbary pirates' harbor fortress stronghold of </a:t>
            </a:r>
            <a:r>
              <a:rPr lang="en-US" sz="1000" dirty="0" err="1"/>
              <a:t>Derna</a:t>
            </a:r>
            <a:r>
              <a:rPr lang="en-US" sz="1000" dirty="0"/>
              <a:t> (Tripoli), commemorated in the Marine Corp Hymn invocation "To the Shores of Tripoli.“</a:t>
            </a:r>
          </a:p>
          <a:p>
            <a:pPr marL="285750" indent="-285750">
              <a:buFont typeface="Arial" panose="020B0604020202020204" pitchFamily="34" charset="0"/>
              <a:buChar char="•"/>
            </a:pPr>
            <a:r>
              <a:rPr lang="en-US" sz="1000" dirty="0"/>
              <a:t>Marines were the first U.S. forces to hoist the flag over territory in the Old World. </a:t>
            </a:r>
          </a:p>
          <a:p>
            <a:pPr marL="285750" indent="-285750">
              <a:buFont typeface="Arial" panose="020B0604020202020204" pitchFamily="34" charset="0"/>
              <a:buChar char="•"/>
            </a:pPr>
            <a:r>
              <a:rPr lang="en-US" sz="1000" dirty="0"/>
              <a:t>In June 1805, a peace settlement was negotiated with Tripoli. </a:t>
            </a:r>
          </a:p>
        </p:txBody>
      </p:sp>
    </p:spTree>
    <p:extLst>
      <p:ext uri="{BB962C8B-B14F-4D97-AF65-F5344CB8AC3E}">
        <p14:creationId xmlns:p14="http://schemas.microsoft.com/office/powerpoint/2010/main" val="1304671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arthropod, raft&#10;&#10;Description automatically generated">
            <a:extLst>
              <a:ext uri="{FF2B5EF4-FFF2-40B4-BE49-F238E27FC236}">
                <a16:creationId xmlns:a16="http://schemas.microsoft.com/office/drawing/2014/main" id="{902CD9D9-9AC6-4ED7-90D2-C5C707E724CB}"/>
              </a:ext>
            </a:extLst>
          </p:cNvPr>
          <p:cNvPicPr>
            <a:picLocks noChangeAspect="1"/>
          </p:cNvPicPr>
          <p:nvPr/>
        </p:nvPicPr>
        <p:blipFill rotWithShape="1">
          <a:blip r:embed="rId4">
            <a:extLst>
              <a:ext uri="{28A0092B-C50C-407E-A947-70E740481C1C}">
                <a14:useLocalDpi xmlns:a14="http://schemas.microsoft.com/office/drawing/2010/main" val="0"/>
              </a:ext>
            </a:extLst>
          </a:blip>
          <a:srcRect l="11632" t="2369" r="15879"/>
          <a:stretch/>
        </p:blipFill>
        <p:spPr>
          <a:xfrm>
            <a:off x="6096000" y="962024"/>
            <a:ext cx="5000626" cy="490696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Barbary Wars</a:t>
            </a:r>
            <a:br>
              <a:rPr lang="en-US" dirty="0">
                <a:solidFill>
                  <a:schemeClr val="bg1"/>
                </a:solidFill>
              </a:rPr>
            </a:br>
            <a:r>
              <a:rPr lang="en-US" dirty="0">
                <a:solidFill>
                  <a:schemeClr val="bg1"/>
                </a:solidFill>
              </a:rPr>
              <a:t>(1801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1000" dirty="0"/>
              <a:t>The Second Barbary War was the second of two wars fought between the United States and the Ottoman Empire's North African regencies of Tripoli, Tunis, and Algeria known collectively as the Barbary states. </a:t>
            </a:r>
          </a:p>
          <a:p>
            <a:pPr marL="285750" indent="-285750">
              <a:buFont typeface="Arial" panose="020B0604020202020204" pitchFamily="34" charset="0"/>
              <a:buChar char="•"/>
            </a:pPr>
            <a:r>
              <a:rPr lang="en-US" sz="1000" dirty="0"/>
              <a:t>The war between the Barbary States and the US ended in 1815; the international dispute would effectively be concluded the following year by the United Kingdom and the Netherlands. </a:t>
            </a:r>
          </a:p>
          <a:p>
            <a:pPr marL="285750" indent="-285750">
              <a:buFont typeface="Arial" panose="020B0604020202020204" pitchFamily="34" charset="0"/>
              <a:buChar char="•"/>
            </a:pPr>
            <a:r>
              <a:rPr lang="en-US" sz="1000" dirty="0"/>
              <a:t>The war brought an end to the American practice of paying tribute to the pirate states and helped mark the beginning of the end of piracy in that region, which had been rampant in the days of Ottoman domination.</a:t>
            </a:r>
          </a:p>
          <a:p>
            <a:pPr marL="285750" indent="-285750">
              <a:buFont typeface="Arial" panose="020B0604020202020204" pitchFamily="34" charset="0"/>
              <a:buChar char="•"/>
            </a:pPr>
            <a:r>
              <a:rPr lang="en-US" sz="1000" dirty="0"/>
              <a:t> Within decades, European powers built ever more sophisticated and expensive ships which the Barbary pirates could not match in numbers or technology.</a:t>
            </a:r>
          </a:p>
          <a:p>
            <a:pPr marL="285750" indent="-285750">
              <a:buFont typeface="Arial" panose="020B0604020202020204" pitchFamily="34" charset="0"/>
              <a:buChar char="•"/>
            </a:pPr>
            <a:r>
              <a:rPr lang="en-US" sz="1000" dirty="0"/>
              <a:t>Following the War of 1812, two naval squadrons under Commodores Decatur and Bainbridge returned to the Mediterranean. </a:t>
            </a:r>
          </a:p>
          <a:p>
            <a:pPr marL="285750" indent="-285750">
              <a:buFont typeface="Arial" panose="020B0604020202020204" pitchFamily="34" charset="0"/>
              <a:buChar char="•"/>
            </a:pPr>
            <a:r>
              <a:rPr lang="en-US" sz="1000" dirty="0"/>
              <a:t>Diplomacy backed by resolute force soon brought the rulers of Barbary to terms and gained widespread respect for the new American nation. </a:t>
            </a:r>
          </a:p>
          <a:p>
            <a:pPr marL="285750" indent="-285750">
              <a:buFont typeface="Arial" panose="020B0604020202020204" pitchFamily="34" charset="0"/>
              <a:buChar char="•"/>
            </a:pPr>
            <a:r>
              <a:rPr lang="en-US" sz="1000" dirty="0"/>
              <a:t>Treaties were signed that eliminated the United States from paying tribute.</a:t>
            </a:r>
          </a:p>
          <a:p>
            <a:pPr marL="285750" indent="-285750">
              <a:buFont typeface="Arial" panose="020B0604020202020204" pitchFamily="34" charset="0"/>
              <a:buChar char="•"/>
            </a:pPr>
            <a:r>
              <a:rPr lang="en-US" sz="1000" dirty="0"/>
              <a:t> In the years immediately after the Napoleonic wars, which ended in 1815, the European powers forced an end to piracy and the payment of tribute in the Barbary states.</a:t>
            </a:r>
          </a:p>
        </p:txBody>
      </p:sp>
    </p:spTree>
    <p:extLst>
      <p:ext uri="{BB962C8B-B14F-4D97-AF65-F5344CB8AC3E}">
        <p14:creationId xmlns:p14="http://schemas.microsoft.com/office/powerpoint/2010/main" val="994655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outdoor, group, posing&#10;&#10;Description automatically generated">
            <a:extLst>
              <a:ext uri="{FF2B5EF4-FFF2-40B4-BE49-F238E27FC236}">
                <a16:creationId xmlns:a16="http://schemas.microsoft.com/office/drawing/2014/main" id="{940BD775-DC94-4003-AC4A-EA239C1D5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700" y="825119"/>
            <a:ext cx="4543684" cy="520776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Trans-Atlantic Slave Trade</a:t>
            </a:r>
            <a:br>
              <a:rPr lang="en-US" dirty="0">
                <a:solidFill>
                  <a:schemeClr val="bg1"/>
                </a:solidFill>
              </a:rPr>
            </a:br>
            <a:r>
              <a:rPr lang="en-US" dirty="0">
                <a:solidFill>
                  <a:schemeClr val="bg1"/>
                </a:solidFill>
              </a:rPr>
              <a:t>(1808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The legal trans-Atlantic slave trade reached unprecedented levels in the late eighteenth century.  By mid-nineteenth century, every national carrier in Europe and the Americas had formally abolished the traffic. Denmark was the first nation to repeal its trade in 1803. </a:t>
            </a:r>
          </a:p>
          <a:p>
            <a:pPr marL="285750" indent="-285750">
              <a:buFont typeface="Arial" panose="020B0604020202020204" pitchFamily="34" charset="0"/>
              <a:buChar char="•"/>
            </a:pPr>
            <a:r>
              <a:rPr lang="en-US" sz="1000" dirty="0"/>
              <a:t>Britain and the United States followed in 1807, with the U.S. ban going into effect in 1808. </a:t>
            </a:r>
          </a:p>
          <a:p>
            <a:pPr marL="285750" indent="-285750">
              <a:buFont typeface="Arial" panose="020B0604020202020204" pitchFamily="34" charset="0"/>
              <a:buChar char="•"/>
            </a:pPr>
            <a:r>
              <a:rPr lang="en-US" sz="1000" dirty="0"/>
              <a:t>During just three decades, every national trans-Atlantic carrier outlawed a massive system of forced migration that had lasted for three centuries.</a:t>
            </a:r>
          </a:p>
          <a:p>
            <a:pPr marL="285750" indent="-285750">
              <a:buFont typeface="Arial" panose="020B0604020202020204" pitchFamily="34" charset="0"/>
              <a:buChar char="•"/>
            </a:pPr>
            <a:r>
              <a:rPr lang="en-US" sz="1000" dirty="0"/>
              <a:t>The case of U.S. abolitionism indicates a blend of ideological, religious, and economic factors varied according to specific national contexts.</a:t>
            </a:r>
          </a:p>
          <a:p>
            <a:pPr marL="285750" indent="-285750">
              <a:buFont typeface="Arial" panose="020B0604020202020204" pitchFamily="34" charset="0"/>
              <a:buChar char="•"/>
            </a:pPr>
            <a:r>
              <a:rPr lang="en-US" sz="1000" dirty="0"/>
              <a:t> In Early America, black and white abolitionists channeled the spirit of both the Enlightenment and the American Revolution in their cries for "liberty." In addition, American anti-slavery evangelicals spread their message widely in the United States. </a:t>
            </a:r>
          </a:p>
          <a:p>
            <a:pPr marL="285750" indent="-285750">
              <a:buFont typeface="Arial" panose="020B0604020202020204" pitchFamily="34" charset="0"/>
              <a:buChar char="•"/>
            </a:pPr>
            <a:r>
              <a:rPr lang="en-US" sz="1000" dirty="0"/>
              <a:t>On the economic front, slavery and the slave trade had become increasingly marginal to the livelihoods of many northerners, which weakened their resistance to the abolition of the slave trade. </a:t>
            </a:r>
          </a:p>
          <a:p>
            <a:pPr marL="285750" indent="-285750">
              <a:buFont typeface="Arial" panose="020B0604020202020204" pitchFamily="34" charset="0"/>
              <a:buChar char="•"/>
            </a:pPr>
            <a:r>
              <a:rPr lang="en-US" sz="1000" dirty="0"/>
              <a:t>At the same time, in the Upper South, politically influential slaveholders supported repeal to strengthen the domestic slave trade to Lower South. </a:t>
            </a:r>
          </a:p>
          <a:p>
            <a:pPr marL="285750" indent="-285750">
              <a:buFont typeface="Arial" panose="020B0604020202020204" pitchFamily="34" charset="0"/>
              <a:buChar char="•"/>
            </a:pPr>
            <a:r>
              <a:rPr lang="en-US" sz="1000" dirty="0"/>
              <a:t>These planters believed that if they did not abolish the trans-Atlantic trade, it would compete with the domestic traffic in supplying slaves to the Lower South, where plantations were expected to flourish in the nineteenth century.</a:t>
            </a:r>
          </a:p>
        </p:txBody>
      </p:sp>
    </p:spTree>
    <p:extLst>
      <p:ext uri="{BB962C8B-B14F-4D97-AF65-F5344CB8AC3E}">
        <p14:creationId xmlns:p14="http://schemas.microsoft.com/office/powerpoint/2010/main" val="215621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Map&#10;&#10;Description automatically generated">
            <a:extLst>
              <a:ext uri="{FF2B5EF4-FFF2-40B4-BE49-F238E27FC236}">
                <a16:creationId xmlns:a16="http://schemas.microsoft.com/office/drawing/2014/main" id="{B4FBB026-3CF6-4058-83F4-41D889F0F21E}"/>
              </a:ext>
            </a:extLst>
          </p:cNvPr>
          <p:cNvPicPr>
            <a:picLocks noChangeAspect="1"/>
          </p:cNvPicPr>
          <p:nvPr/>
        </p:nvPicPr>
        <p:blipFill rotWithShape="1">
          <a:blip r:embed="rId4">
            <a:extLst>
              <a:ext uri="{28A0092B-C50C-407E-A947-70E740481C1C}">
                <a14:useLocalDpi xmlns:a14="http://schemas.microsoft.com/office/drawing/2010/main" val="0"/>
              </a:ext>
            </a:extLst>
          </a:blip>
          <a:srcRect l="15921" r="13659"/>
          <a:stretch/>
        </p:blipFill>
        <p:spPr>
          <a:xfrm>
            <a:off x="6096000" y="685800"/>
            <a:ext cx="5000625" cy="51831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Trans-Atlantic Slave Trade</a:t>
            </a:r>
            <a:br>
              <a:rPr lang="en-US" dirty="0">
                <a:solidFill>
                  <a:schemeClr val="bg1"/>
                </a:solidFill>
              </a:rPr>
            </a:br>
            <a:r>
              <a:rPr lang="en-US" dirty="0">
                <a:solidFill>
                  <a:schemeClr val="bg1"/>
                </a:solidFill>
              </a:rPr>
              <a:t>(1808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sz="1000" dirty="0"/>
              <a:t>Despite these efforts, abolition legislation and international cooperation did not end the trans-Atlantic slave trade. </a:t>
            </a:r>
          </a:p>
          <a:p>
            <a:pPr marL="285750" indent="-285750">
              <a:buFont typeface="Arial" panose="020B0604020202020204" pitchFamily="34" charset="0"/>
              <a:buChar char="•"/>
            </a:pPr>
            <a:r>
              <a:rPr lang="en-US" sz="1000" dirty="0"/>
              <a:t>Although abolition was primarily implemented in the British and French empires, and only a few slave ships are known to have arrived on U.S. shores after 1808, slave importations to Brazil, Cuba, and Puerto Rico increased after the trade was outlawed.</a:t>
            </a:r>
          </a:p>
          <a:p>
            <a:pPr marL="285750" indent="-285750">
              <a:buFont typeface="Arial" panose="020B0604020202020204" pitchFamily="34" charset="0"/>
              <a:buChar char="•"/>
            </a:pPr>
            <a:r>
              <a:rPr lang="en-US" sz="1000" dirty="0"/>
              <a:t> Underdeveloped plantation economies in these jurisdictions created a massive demand for slave labor and record profits for illegal slave traders.</a:t>
            </a:r>
          </a:p>
          <a:p>
            <a:pPr marL="285750" indent="-285750">
              <a:buFont typeface="Arial" panose="020B0604020202020204" pitchFamily="34" charset="0"/>
              <a:buChar char="•"/>
            </a:pPr>
            <a:r>
              <a:rPr lang="en-US" sz="1000" dirty="0"/>
              <a:t> Most Brazilian and Cuban policymakers linked economic growth with continued slave imports, and many tacitly supported the unlawful traffic.</a:t>
            </a:r>
          </a:p>
          <a:p>
            <a:pPr marL="285750" indent="-285750">
              <a:buFont typeface="Arial" panose="020B0604020202020204" pitchFamily="34" charset="0"/>
              <a:buChar char="•"/>
            </a:pPr>
            <a:r>
              <a:rPr lang="en-US" sz="1000" dirty="0"/>
              <a:t>Similarly, in Africa, organizations with long slave-trading were unwilling or unable to halt the supply of captives to the coast or expel foreign slave dealers resided there, despite commitments to do both.</a:t>
            </a:r>
          </a:p>
          <a:p>
            <a:pPr marL="285750" indent="-285750">
              <a:buFont typeface="Arial" panose="020B0604020202020204" pitchFamily="34" charset="0"/>
              <a:buChar char="•"/>
            </a:pPr>
            <a:r>
              <a:rPr lang="en-US" sz="1000" dirty="0"/>
              <a:t> Meanwhile, the illegal slave trade became increasingly difficult to suppress.</a:t>
            </a:r>
          </a:p>
          <a:p>
            <a:pPr marL="285750" indent="-285750">
              <a:buFont typeface="Arial" panose="020B0604020202020204" pitchFamily="34" charset="0"/>
              <a:buChar char="•"/>
            </a:pPr>
            <a:r>
              <a:rPr lang="en-US" sz="1000" dirty="0"/>
              <a:t>The U.S. government denied other nations the right to search U.S. ships suspected of slave trading, and soon a large portion of the total illegal trans-Atlantic slave traffic took place under the shield of the U.S. flag. </a:t>
            </a:r>
          </a:p>
          <a:p>
            <a:pPr marL="285750" indent="-285750">
              <a:buFont typeface="Arial" panose="020B0604020202020204" pitchFamily="34" charset="0"/>
              <a:buChar char="•"/>
            </a:pPr>
            <a:r>
              <a:rPr lang="en-US" sz="1000" dirty="0"/>
              <a:t>Suppression of the illegal trans-Atlantic slave trade only became effective when external pressures on slave-importing regions were bolstered by changing public opinions within those societies. </a:t>
            </a:r>
          </a:p>
          <a:p>
            <a:pPr marL="285750" indent="-285750">
              <a:buFont typeface="Arial" panose="020B0604020202020204" pitchFamily="34" charset="0"/>
              <a:buChar char="•"/>
            </a:pPr>
            <a:r>
              <a:rPr lang="en-US" sz="1000" dirty="0"/>
              <a:t>It was not until 1867, after widespread abolitionist pressure within the Spanish empire—and in light of emancipation in Cuba's much larger neighbor, the United States, after a violent civil war—that the Spanish government moved decisively against the illegal trans-Atlantic slave trade, ending the traffic for good.</a:t>
            </a:r>
          </a:p>
        </p:txBody>
      </p:sp>
    </p:spTree>
    <p:extLst>
      <p:ext uri="{BB962C8B-B14F-4D97-AF65-F5344CB8AC3E}">
        <p14:creationId xmlns:p14="http://schemas.microsoft.com/office/powerpoint/2010/main" val="580164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descr="A picture containing text, person&#10;&#10;Description automatically generated">
            <a:extLst>
              <a:ext uri="{FF2B5EF4-FFF2-40B4-BE49-F238E27FC236}">
                <a16:creationId xmlns:a16="http://schemas.microsoft.com/office/drawing/2014/main" id="{406236FA-3729-4380-A536-F003E6700E24}"/>
              </a:ext>
            </a:extLst>
          </p:cNvPr>
          <p:cNvPicPr>
            <a:picLocks noChangeAspect="1"/>
          </p:cNvPicPr>
          <p:nvPr/>
        </p:nvPicPr>
        <p:blipFill rotWithShape="1">
          <a:blip r:embed="rId4">
            <a:extLst>
              <a:ext uri="{28A0092B-C50C-407E-A947-70E740481C1C}">
                <a14:useLocalDpi xmlns:a14="http://schemas.microsoft.com/office/drawing/2010/main" val="0"/>
              </a:ext>
            </a:extLst>
          </a:blip>
          <a:srcRect l="-1" t="9019" r="590" b="26111"/>
          <a:stretch/>
        </p:blipFill>
        <p:spPr>
          <a:xfrm>
            <a:off x="6096000" y="1204617"/>
            <a:ext cx="5040028" cy="44487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Tecumseh</a:t>
            </a:r>
            <a:br>
              <a:rPr lang="en-US" dirty="0">
                <a:solidFill>
                  <a:schemeClr val="bg1"/>
                </a:solidFill>
              </a:rPr>
            </a:br>
            <a:r>
              <a:rPr lang="en-US" dirty="0">
                <a:solidFill>
                  <a:schemeClr val="bg1"/>
                </a:solidFill>
              </a:rPr>
              <a:t>(1810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Although Great Britain abandoned its nominal claim to the region after American Independence, the tribal federations asserted their sovereignty over the territory. An alliance of tribes in Ohio took arms to resist American settlements on their land. </a:t>
            </a:r>
          </a:p>
          <a:p>
            <a:pPr marL="285750" indent="-285750">
              <a:buFont typeface="Arial" panose="020B0604020202020204" pitchFamily="34" charset="0"/>
              <a:buChar char="•"/>
            </a:pPr>
            <a:r>
              <a:rPr lang="en-US" sz="1000" dirty="0"/>
              <a:t>In 1790 and again in 1791, they inflicted two of the most severe defeats ever suffered by the United States Army.</a:t>
            </a:r>
          </a:p>
          <a:p>
            <a:pPr marL="285750" indent="-285750">
              <a:buFont typeface="Arial" panose="020B0604020202020204" pitchFamily="34" charset="0"/>
              <a:buChar char="•"/>
            </a:pPr>
            <a:r>
              <a:rPr lang="en-US" sz="1000" dirty="0"/>
              <a:t>Congress also responded with the Federal Non-Intercourse Act, taking Indian policy out of the hand of state governments who were blamed for inflaming hostilities. </a:t>
            </a:r>
          </a:p>
          <a:p>
            <a:pPr marL="285750" indent="-285750">
              <a:buFont typeface="Arial" panose="020B0604020202020204" pitchFamily="34" charset="0"/>
              <a:buChar char="•"/>
            </a:pPr>
            <a:r>
              <a:rPr lang="en-US" sz="1000" dirty="0"/>
              <a:t>But it established a line across the state, supposedly protecting Indians on the northern and western sides against further encroachment.</a:t>
            </a:r>
          </a:p>
          <a:p>
            <a:pPr marL="285750" indent="-285750">
              <a:buFont typeface="Arial" panose="020B0604020202020204" pitchFamily="34" charset="0"/>
              <a:buChar char="•"/>
            </a:pPr>
            <a:r>
              <a:rPr lang="en-US" sz="1000" dirty="0"/>
              <a:t>The treaty lines, however, couldn't control a flood of American immigrants into Ohio put constant pressure on Indian lands. </a:t>
            </a:r>
          </a:p>
          <a:p>
            <a:pPr marL="285750" indent="-285750">
              <a:buFont typeface="Arial" panose="020B0604020202020204" pitchFamily="34" charset="0"/>
              <a:buChar char="•"/>
            </a:pPr>
            <a:r>
              <a:rPr lang="en-US" sz="1000" dirty="0"/>
              <a:t>The British Indian Department, based in Ontario, closely monitored events, providing supplies and arms to the tribes through a network of traders fluent in their languages and often married into them. </a:t>
            </a:r>
          </a:p>
          <a:p>
            <a:pPr marL="285750" indent="-285750">
              <a:buFont typeface="Arial" panose="020B0604020202020204" pitchFamily="34" charset="0"/>
              <a:buChar char="•"/>
            </a:pPr>
            <a:r>
              <a:rPr lang="en-US" sz="1000" dirty="0"/>
              <a:t>After 1810, the War Party in Congress called more and more loudly for the invasion of Canada. </a:t>
            </a:r>
          </a:p>
        </p:txBody>
      </p:sp>
    </p:spTree>
    <p:extLst>
      <p:ext uri="{BB962C8B-B14F-4D97-AF65-F5344CB8AC3E}">
        <p14:creationId xmlns:p14="http://schemas.microsoft.com/office/powerpoint/2010/main" val="3555089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10;&#10;Description automatically generated">
            <a:extLst>
              <a:ext uri="{FF2B5EF4-FFF2-40B4-BE49-F238E27FC236}">
                <a16:creationId xmlns:a16="http://schemas.microsoft.com/office/drawing/2014/main" id="{DAD4B004-6D9F-4C4A-BC29-681A71630F25}"/>
              </a:ext>
            </a:extLst>
          </p:cNvPr>
          <p:cNvPicPr>
            <a:picLocks noChangeAspect="1"/>
          </p:cNvPicPr>
          <p:nvPr/>
        </p:nvPicPr>
        <p:blipFill rotWithShape="1">
          <a:blip r:embed="rId4">
            <a:extLst>
              <a:ext uri="{28A0092B-C50C-407E-A947-70E740481C1C}">
                <a14:useLocalDpi xmlns:a14="http://schemas.microsoft.com/office/drawing/2010/main" val="0"/>
              </a:ext>
            </a:extLst>
          </a:blip>
          <a:srcRect b="10297"/>
          <a:stretch/>
        </p:blipFill>
        <p:spPr>
          <a:xfrm>
            <a:off x="6061418" y="1126331"/>
            <a:ext cx="5133975" cy="46053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Tecumseh</a:t>
            </a:r>
            <a:br>
              <a:rPr lang="en-US" dirty="0">
                <a:solidFill>
                  <a:schemeClr val="bg1"/>
                </a:solidFill>
              </a:rPr>
            </a:br>
            <a:r>
              <a:rPr lang="en-US" dirty="0">
                <a:solidFill>
                  <a:schemeClr val="bg1"/>
                </a:solidFill>
              </a:rPr>
              <a:t>(1810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1000" dirty="0"/>
              <a:t>Tecumseh, the famed war leader, was a middle child in the large family of a Shawnee father, and a Creek mother. </a:t>
            </a:r>
          </a:p>
          <a:p>
            <a:pPr marL="285750" indent="-285750">
              <a:buFont typeface="Arial" panose="020B0604020202020204" pitchFamily="34" charset="0"/>
              <a:buChar char="•"/>
            </a:pPr>
            <a:r>
              <a:rPr lang="en-US" sz="1000" dirty="0"/>
              <a:t>Migration and warfare constantly disrupted the family. </a:t>
            </a:r>
          </a:p>
          <a:p>
            <a:pPr marL="285750" indent="-285750">
              <a:buFont typeface="Arial" panose="020B0604020202020204" pitchFamily="34" charset="0"/>
              <a:buChar char="•"/>
            </a:pPr>
            <a:r>
              <a:rPr lang="en-US" sz="1000" dirty="0"/>
              <a:t>The father was killed in battle before the birth of the last children, triplets.</a:t>
            </a:r>
          </a:p>
          <a:p>
            <a:pPr marL="285750" indent="-285750">
              <a:buFont typeface="Arial" panose="020B0604020202020204" pitchFamily="34" charset="0"/>
              <a:buChar char="•"/>
            </a:pPr>
            <a:r>
              <a:rPr lang="en-US" sz="1000" dirty="0"/>
              <a:t> After a Revolutionary War incursion in 1779, the mother returned home to her Creek village, leaving most of her children in Ohio to be raised by the older brother and sister. </a:t>
            </a:r>
          </a:p>
          <a:p>
            <a:pPr marL="285750" indent="-285750">
              <a:buFont typeface="Arial" panose="020B0604020202020204" pitchFamily="34" charset="0"/>
              <a:buChar char="•"/>
            </a:pPr>
            <a:r>
              <a:rPr lang="en-US" sz="1000" dirty="0"/>
              <a:t>Tecumseh, a well-favored, popular youth, seemed destined for a traditional career as a war leader, the role of his tribal division.</a:t>
            </a:r>
          </a:p>
          <a:p>
            <a:pPr marL="285750" indent="-285750">
              <a:buFont typeface="Arial" panose="020B0604020202020204" pitchFamily="34" charset="0"/>
              <a:buChar char="•"/>
            </a:pPr>
            <a:r>
              <a:rPr lang="en-US" sz="1000" dirty="0"/>
              <a:t> A failure in hunting and war, he developed into an overweight alcoholic before an event that changed the lives of the brothers and all Indians in the Old Northwest.</a:t>
            </a:r>
          </a:p>
          <a:p>
            <a:pPr marL="285750" indent="-285750">
              <a:buFont typeface="Arial" panose="020B0604020202020204" pitchFamily="34" charset="0"/>
              <a:buChar char="•"/>
            </a:pPr>
            <a:r>
              <a:rPr lang="en-US" sz="1000" dirty="0"/>
              <a:t>One evening in April 1805, while lighting his pipe, his brother collapsed in a trance. Taken for dead, he awoke as his family prepared for his funeral and reported a vision of heaven and hell. </a:t>
            </a:r>
          </a:p>
          <a:p>
            <a:pPr marL="285750" indent="-285750">
              <a:buFont typeface="Arial" panose="020B0604020202020204" pitchFamily="34" charset="0"/>
              <a:buChar char="•"/>
            </a:pPr>
            <a:r>
              <a:rPr lang="en-US" sz="1000" dirty="0"/>
              <a:t>Thus began his transformation into the Prophet. He preached a return to traditional ways, forbidding whiskey and American merchandise. </a:t>
            </a:r>
          </a:p>
          <a:p>
            <a:pPr marL="285750" indent="-285750">
              <a:buFont typeface="Arial" panose="020B0604020202020204" pitchFamily="34" charset="0"/>
              <a:buChar char="•"/>
            </a:pPr>
            <a:r>
              <a:rPr lang="en-US" sz="1000" dirty="0"/>
              <a:t>Americans, he said, had not been created by the Master of Life but by the Great Serpent, a water-being possibly with ancient roots in the Mississippian culture. By following the Master of Life, and himself, Indians would overthrow American power.</a:t>
            </a:r>
          </a:p>
        </p:txBody>
      </p:sp>
    </p:spTree>
    <p:extLst>
      <p:ext uri="{BB962C8B-B14F-4D97-AF65-F5344CB8AC3E}">
        <p14:creationId xmlns:p14="http://schemas.microsoft.com/office/powerpoint/2010/main" val="4160327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statue of a person&#10;&#10;Description automatically generated with medium confidence">
            <a:extLst>
              <a:ext uri="{FF2B5EF4-FFF2-40B4-BE49-F238E27FC236}">
                <a16:creationId xmlns:a16="http://schemas.microsoft.com/office/drawing/2014/main" id="{383EC09F-2B3A-4C9B-815D-81297E9D6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652" y="952296"/>
            <a:ext cx="5447507" cy="50976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Tecumseh</a:t>
            </a:r>
            <a:br>
              <a:rPr lang="en-US" dirty="0">
                <a:solidFill>
                  <a:schemeClr val="bg1"/>
                </a:solidFill>
              </a:rPr>
            </a:br>
            <a:r>
              <a:rPr lang="en-US" dirty="0">
                <a:solidFill>
                  <a:schemeClr val="bg1"/>
                </a:solidFill>
              </a:rPr>
              <a:t>(1810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A great orator, Tecumseh began to travel far and wide to win tribes to his principles and create a grand confederacy to resist United States expansion. </a:t>
            </a:r>
          </a:p>
          <a:p>
            <a:pPr marL="285750" indent="-285750">
              <a:buFont typeface="Arial" panose="020B0604020202020204" pitchFamily="34" charset="0"/>
              <a:buChar char="•"/>
            </a:pPr>
            <a:r>
              <a:rPr lang="en-US" sz="1000" dirty="0"/>
              <a:t>In 1808, Tecumseh and the Prophet had relocated their religious settlement to the far side of the Indiana Territory by the conjunction of the Wabash and Tippecanoe rivers. As it was known, Prophetstown eventually drew nearly 3,000 Indian inhabitants, coming in from the west and Ohio. </a:t>
            </a:r>
          </a:p>
          <a:p>
            <a:pPr marL="285750" indent="-285750">
              <a:buFont typeface="Arial" panose="020B0604020202020204" pitchFamily="34" charset="0"/>
              <a:buChar char="•"/>
            </a:pPr>
            <a:r>
              <a:rPr lang="en-US" sz="1000" dirty="0"/>
              <a:t>In 1811, Tecumseh set off on his last incredible diplomatic journey to win support from the powerful tribes of the Southeast. </a:t>
            </a:r>
          </a:p>
          <a:p>
            <a:pPr marL="285750" indent="-285750">
              <a:buFont typeface="Arial" panose="020B0604020202020204" pitchFamily="34" charset="0"/>
              <a:buChar char="•"/>
            </a:pPr>
            <a:r>
              <a:rPr lang="en-US" sz="1000" dirty="0"/>
              <a:t>The Choctaw and Chickasaw rejected his confederacy, and he had only limited success among his mother's people, the Creek. </a:t>
            </a:r>
          </a:p>
          <a:p>
            <a:pPr marL="285750" indent="-285750">
              <a:buFont typeface="Arial" panose="020B0604020202020204" pitchFamily="34" charset="0"/>
              <a:buChar char="•"/>
            </a:pPr>
            <a:r>
              <a:rPr lang="en-US" sz="1000" dirty="0"/>
              <a:t>In November, Harrison marched a thousand troops to the outskirts of Prophetstown. The Prophet decided on a predawn attack, never a great warrior, relying on the Master of Life for victory. </a:t>
            </a:r>
          </a:p>
          <a:p>
            <a:pPr marL="285750" indent="-285750">
              <a:buFont typeface="Arial" panose="020B0604020202020204" pitchFamily="34" charset="0"/>
              <a:buChar char="•"/>
            </a:pPr>
            <a:r>
              <a:rPr lang="en-US" sz="1000" dirty="0"/>
              <a:t>The battle was a draw, but the unexpected casualties demoralized the Prophetstown defenders, and they abandoned the village. Harrison and his men burned the town and its food stores to the ground. </a:t>
            </a:r>
          </a:p>
          <a:p>
            <a:pPr marL="285750" indent="-285750">
              <a:buFont typeface="Arial" panose="020B0604020202020204" pitchFamily="34" charset="0"/>
              <a:buChar char="•"/>
            </a:pPr>
            <a:r>
              <a:rPr lang="en-US" sz="1000" dirty="0"/>
              <a:t>The Prophet's reputation never recovered. When Tecumseh returned, he saw his grand plan shattered and bitterly blamed his brother.</a:t>
            </a:r>
          </a:p>
        </p:txBody>
      </p:sp>
    </p:spTree>
    <p:extLst>
      <p:ext uri="{BB962C8B-B14F-4D97-AF65-F5344CB8AC3E}">
        <p14:creationId xmlns:p14="http://schemas.microsoft.com/office/powerpoint/2010/main" val="1023248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89290018-136C-4A0B-9225-E3B8D37C1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922" y="1111959"/>
            <a:ext cx="5342824" cy="463408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Tecumseh</a:t>
            </a:r>
            <a:br>
              <a:rPr lang="en-US" dirty="0">
                <a:solidFill>
                  <a:schemeClr val="bg1"/>
                </a:solidFill>
              </a:rPr>
            </a:br>
            <a:r>
              <a:rPr lang="en-US" dirty="0">
                <a:solidFill>
                  <a:schemeClr val="bg1"/>
                </a:solidFill>
              </a:rPr>
              <a:t>(1810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As Congress declared War on June 18, Tecumseh and a party of warriors were going to Ontario.</a:t>
            </a:r>
          </a:p>
          <a:p>
            <a:pPr marL="285750" indent="-285750">
              <a:buFont typeface="Arial" panose="020B0604020202020204" pitchFamily="34" charset="0"/>
              <a:buChar char="•"/>
            </a:pPr>
            <a:r>
              <a:rPr lang="en-US" sz="1000" dirty="0"/>
              <a:t>Tecumseh joined the defense of Fort Malden near Ontario under the command of Major General Isaac Brock, who badly needed reinforcements.  A 2,000-strong U.S. force under Governor William Hull had crossed from Detroit into Canada, but the advance stalled. </a:t>
            </a:r>
          </a:p>
          <a:p>
            <a:pPr marL="285750" indent="-285750">
              <a:buFont typeface="Arial" panose="020B0604020202020204" pitchFamily="34" charset="0"/>
              <a:buChar char="•"/>
            </a:pPr>
            <a:r>
              <a:rPr lang="en-US" sz="1000" dirty="0"/>
              <a:t>The newly bolstered British-Indian force succeeded in driving the Americans back across the Detroit River and eventually capturing Fort Detroit.</a:t>
            </a:r>
          </a:p>
          <a:p>
            <a:pPr marL="285750" indent="-285750">
              <a:buFont typeface="Arial" panose="020B0604020202020204" pitchFamily="34" charset="0"/>
              <a:buChar char="•"/>
            </a:pPr>
            <a:r>
              <a:rPr lang="en-US" sz="1000" dirty="0"/>
              <a:t>Because of the village's strategic location, the victory was decisive, giving Brock, Tecumseh, and their men control over all of Michigan territory. </a:t>
            </a:r>
          </a:p>
          <a:p>
            <a:pPr marL="285750" indent="-285750">
              <a:buFont typeface="Arial" panose="020B0604020202020204" pitchFamily="34" charset="0"/>
              <a:buChar char="•"/>
            </a:pPr>
            <a:r>
              <a:rPr lang="en-US" sz="1000" dirty="0"/>
              <a:t>Three months after the siege of Detroit, Brock died in combat. Almost exactly a year after Brock's death, Americans reclaimed Detroit and invaded Canada. </a:t>
            </a:r>
          </a:p>
          <a:p>
            <a:pPr marL="285750" indent="-285750">
              <a:buFont typeface="Arial" panose="020B0604020202020204" pitchFamily="34" charset="0"/>
              <a:buChar char="•"/>
            </a:pPr>
            <a:r>
              <a:rPr lang="en-US" sz="1000" dirty="0"/>
              <a:t>Now under the command of William Henry Harrison, they were advancing on the British and Indian army near </a:t>
            </a:r>
            <a:r>
              <a:rPr lang="en-US" sz="1000" dirty="0" err="1"/>
              <a:t>Moraviantown</a:t>
            </a:r>
            <a:r>
              <a:rPr lang="en-US" sz="1000" dirty="0"/>
              <a:t>, just 80 miles northeast of the recovered fort. On the morning of October 5, 1813, Procter commanded his forces to flee. But Tecumseh refused to turn and run. It would be his last stand.</a:t>
            </a:r>
          </a:p>
        </p:txBody>
      </p:sp>
    </p:spTree>
    <p:extLst>
      <p:ext uri="{BB962C8B-B14F-4D97-AF65-F5344CB8AC3E}">
        <p14:creationId xmlns:p14="http://schemas.microsoft.com/office/powerpoint/2010/main" val="328701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10;&#10;Description automatically generated">
            <a:extLst>
              <a:ext uri="{FF2B5EF4-FFF2-40B4-BE49-F238E27FC236}">
                <a16:creationId xmlns:a16="http://schemas.microsoft.com/office/drawing/2014/main" id="{0D3EDC82-317A-4AE5-A1B6-11291F1D4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85875"/>
            <a:ext cx="4777971" cy="44206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Battle of Tippecanoe</a:t>
            </a:r>
            <a:br>
              <a:rPr lang="en-US" dirty="0">
                <a:solidFill>
                  <a:schemeClr val="bg1"/>
                </a:solidFill>
              </a:rPr>
            </a:br>
            <a:r>
              <a:rPr lang="en-US" dirty="0">
                <a:solidFill>
                  <a:schemeClr val="bg1"/>
                </a:solidFill>
              </a:rPr>
              <a:t>(1811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1811, the Battle of Tippecanoe was a significant defeat for Tecumseh's American Indian Confederation.</a:t>
            </a:r>
          </a:p>
          <a:p>
            <a:pPr marL="285750" indent="-285750">
              <a:buFont typeface="Arial" panose="020B0604020202020204" pitchFamily="34" charset="0"/>
              <a:buChar char="•"/>
            </a:pPr>
            <a:r>
              <a:rPr lang="en-US" sz="1000" dirty="0"/>
              <a:t>Tecumseh and the Prophet, were the American names of two Shawnee natives. </a:t>
            </a:r>
          </a:p>
          <a:p>
            <a:pPr marL="285750" indent="-285750">
              <a:buFont typeface="Arial" panose="020B0604020202020204" pitchFamily="34" charset="0"/>
              <a:buChar char="•"/>
            </a:pPr>
            <a:r>
              <a:rPr lang="en-US" sz="1000" dirty="0"/>
              <a:t>During the early 1800s, they devised separate plans to deal with the white settlers flooding onto their land. </a:t>
            </a:r>
          </a:p>
          <a:p>
            <a:pPr marL="285750" indent="-285750">
              <a:buFont typeface="Arial" panose="020B0604020202020204" pitchFamily="34" charset="0"/>
              <a:buChar char="•"/>
            </a:pPr>
            <a:r>
              <a:rPr lang="en-US" sz="1000" dirty="0"/>
              <a:t>Tecumseh believed that if the American Indians put aside their traditional differences and worked together, they would be able to stop white encroachment onto the American Indians' land. </a:t>
            </a:r>
          </a:p>
          <a:p>
            <a:pPr marL="285750" indent="-285750">
              <a:buFont typeface="Arial" panose="020B0604020202020204" pitchFamily="34" charset="0"/>
              <a:buChar char="•"/>
            </a:pPr>
            <a:r>
              <a:rPr lang="en-US" sz="1000" dirty="0"/>
              <a:t>In 1808, the brothers moved their followers to Prophetstown near the Tippecanoe River in the Indiana Territory. </a:t>
            </a:r>
          </a:p>
          <a:p>
            <a:pPr marL="285750" indent="-285750">
              <a:buFont typeface="Arial" panose="020B0604020202020204" pitchFamily="34" charset="0"/>
              <a:buChar char="•"/>
            </a:pPr>
            <a:r>
              <a:rPr lang="en-US" sz="1000" dirty="0"/>
              <a:t>The two men continued to spread their messages, and their followers continued to grow in number.</a:t>
            </a:r>
          </a:p>
          <a:p>
            <a:pPr marL="285750" indent="-285750">
              <a:buFont typeface="Arial" panose="020B0604020202020204" pitchFamily="34" charset="0"/>
              <a:buChar char="•"/>
            </a:pPr>
            <a:r>
              <a:rPr lang="en-US" sz="1000" dirty="0"/>
              <a:t> By 1811, many American Indians lived at Prophetstown, that white settlers in Ohio and the Indiana Territory demanded that the government do something to protect them. </a:t>
            </a:r>
          </a:p>
          <a:p>
            <a:pPr marL="285750" indent="-285750">
              <a:buFont typeface="Arial" panose="020B0604020202020204" pitchFamily="34" charset="0"/>
              <a:buChar char="•"/>
            </a:pPr>
            <a:r>
              <a:rPr lang="en-US" sz="1000" dirty="0"/>
              <a:t>William Henry Harrison, governor of the Indiana Territory and future president of the United States of America, led an army against Prophetstown</a:t>
            </a:r>
          </a:p>
        </p:txBody>
      </p:sp>
    </p:spTree>
    <p:extLst>
      <p:ext uri="{BB962C8B-B14F-4D97-AF65-F5344CB8AC3E}">
        <p14:creationId xmlns:p14="http://schemas.microsoft.com/office/powerpoint/2010/main" val="3039791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lant&#10;&#10;Description automatically generated">
            <a:extLst>
              <a:ext uri="{FF2B5EF4-FFF2-40B4-BE49-F238E27FC236}">
                <a16:creationId xmlns:a16="http://schemas.microsoft.com/office/drawing/2014/main" id="{7F286D36-F6F0-46BF-8742-A16BFC55D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019175"/>
            <a:ext cx="5095875" cy="50958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Battle of Tippecanoe</a:t>
            </a:r>
            <a:br>
              <a:rPr lang="en-US" dirty="0">
                <a:solidFill>
                  <a:schemeClr val="bg1"/>
                </a:solidFill>
              </a:rPr>
            </a:br>
            <a:r>
              <a:rPr lang="en-US" dirty="0">
                <a:solidFill>
                  <a:schemeClr val="bg1"/>
                </a:solidFill>
              </a:rPr>
              <a:t>(1811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 in the fall of 1811. He stopped his force a short distance from the American Indian village. </a:t>
            </a:r>
          </a:p>
          <a:p>
            <a:pPr marL="285750" indent="-285750">
              <a:buFont typeface="Arial" panose="020B0604020202020204" pitchFamily="34" charset="0"/>
              <a:buChar char="•"/>
            </a:pPr>
            <a:r>
              <a:rPr lang="en-US" sz="1000" dirty="0"/>
              <a:t>Tecumseh was away, recruiting other American Indians to join his Confederation. The Prophet decided to attack the Americans. </a:t>
            </a:r>
          </a:p>
          <a:p>
            <a:pPr marL="285750" indent="-285750">
              <a:buFont typeface="Arial" panose="020B0604020202020204" pitchFamily="34" charset="0"/>
              <a:buChar char="•"/>
            </a:pPr>
            <a:r>
              <a:rPr lang="en-US" sz="1000" dirty="0"/>
              <a:t>He claimed  that the whites' bullets would not harm his people. The Prophet and his forces attacked Harrison's men before daybreak on the morning of November 7, 1811. </a:t>
            </a:r>
          </a:p>
          <a:p>
            <a:pPr marL="285750" indent="-285750">
              <a:buFont typeface="Arial" panose="020B0604020202020204" pitchFamily="34" charset="0"/>
              <a:buChar char="•"/>
            </a:pPr>
            <a:r>
              <a:rPr lang="en-US" sz="1000" dirty="0"/>
              <a:t>The American military defeated the American Indians, but they suffered heavy losses: sixty-two men killed and 126 wounded. </a:t>
            </a:r>
          </a:p>
          <a:p>
            <a:pPr marL="285750" indent="-285750">
              <a:buFont typeface="Arial" panose="020B0604020202020204" pitchFamily="34" charset="0"/>
              <a:buChar char="•"/>
            </a:pPr>
            <a:r>
              <a:rPr lang="en-US" sz="1000" dirty="0"/>
              <a:t>Harrison guessed that at least forty American Indians were killed. </a:t>
            </a:r>
          </a:p>
          <a:p>
            <a:pPr marL="285750" indent="-285750">
              <a:buFont typeface="Arial" panose="020B0604020202020204" pitchFamily="34" charset="0"/>
              <a:buChar char="•"/>
            </a:pPr>
            <a:r>
              <a:rPr lang="en-US" sz="1000" dirty="0"/>
              <a:t>This battle became known as the Battle of Tippecanoe, which occurred north of present-day West Lafayette, Indiana.</a:t>
            </a:r>
          </a:p>
          <a:p>
            <a:pPr marL="285750" indent="-285750">
              <a:buFont typeface="Arial" panose="020B0604020202020204" pitchFamily="34" charset="0"/>
              <a:buChar char="•"/>
            </a:pPr>
            <a:r>
              <a:rPr lang="en-US" sz="1000" dirty="0"/>
              <a:t>The American army drove off the American Indians and burned Prophetstown to the ground.</a:t>
            </a:r>
          </a:p>
          <a:p>
            <a:pPr marL="285750" indent="-285750">
              <a:buFont typeface="Arial" panose="020B0604020202020204" pitchFamily="34" charset="0"/>
              <a:buChar char="•"/>
            </a:pPr>
            <a:r>
              <a:rPr lang="en-US" sz="1000" dirty="0"/>
              <a:t> Most natives no longer believed in the Prophet.</a:t>
            </a:r>
          </a:p>
          <a:p>
            <a:pPr marL="285750" indent="-285750">
              <a:buFont typeface="Arial" panose="020B0604020202020204" pitchFamily="34" charset="0"/>
              <a:buChar char="•"/>
            </a:pPr>
            <a:r>
              <a:rPr lang="en-US" sz="1000" dirty="0"/>
              <a:t>His claims of invincibility contributed significantly to the collapse of Tecumseh's American Indian alliance.</a:t>
            </a:r>
          </a:p>
          <a:p>
            <a:pPr marL="285750" indent="-285750">
              <a:buFont typeface="Arial" panose="020B0604020202020204" pitchFamily="34" charset="0"/>
              <a:buChar char="•"/>
            </a:pPr>
            <a:r>
              <a:rPr lang="en-US" sz="1000" dirty="0"/>
              <a:t>While Tecumseh's Confederation was weakened after the Battle of Tippecanoe, Harrison's fortunes increased as he became known as "Old Tippecanoe.“</a:t>
            </a:r>
          </a:p>
          <a:p>
            <a:pPr marL="285750" indent="-285750">
              <a:buFont typeface="Arial" panose="020B0604020202020204" pitchFamily="34" charset="0"/>
              <a:buChar char="•"/>
            </a:pPr>
            <a:r>
              <a:rPr lang="en-US" sz="1000" dirty="0"/>
              <a:t> Many years later, he used his reputation to run for President of the United States. His campaign slogan was "Tippecanoe and Tyler too!"</a:t>
            </a:r>
          </a:p>
        </p:txBody>
      </p:sp>
    </p:spTree>
    <p:extLst>
      <p:ext uri="{BB962C8B-B14F-4D97-AF65-F5344CB8AC3E}">
        <p14:creationId xmlns:p14="http://schemas.microsoft.com/office/powerpoint/2010/main" val="279011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in clothing&#10;&#10;Description automatically generated with medium confidence">
            <a:extLst>
              <a:ext uri="{FF2B5EF4-FFF2-40B4-BE49-F238E27FC236}">
                <a16:creationId xmlns:a16="http://schemas.microsoft.com/office/drawing/2014/main" id="{E5140370-F6A4-415F-BD9A-CD604B7184D9}"/>
              </a:ext>
            </a:extLst>
          </p:cNvPr>
          <p:cNvPicPr>
            <a:picLocks noChangeAspect="1"/>
          </p:cNvPicPr>
          <p:nvPr/>
        </p:nvPicPr>
        <p:blipFill rotWithShape="1">
          <a:blip r:embed="rId4">
            <a:extLst>
              <a:ext uri="{28A0092B-C50C-407E-A947-70E740481C1C}">
                <a14:useLocalDpi xmlns:a14="http://schemas.microsoft.com/office/drawing/2010/main" val="0"/>
              </a:ext>
            </a:extLst>
          </a:blip>
          <a:srcRect l="4297" r="39766"/>
          <a:stretch/>
        </p:blipFill>
        <p:spPr>
          <a:xfrm>
            <a:off x="6203324" y="1104900"/>
            <a:ext cx="4850163" cy="48628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Lewis and Clark</a:t>
            </a:r>
            <a:br>
              <a:rPr lang="en-US" dirty="0">
                <a:solidFill>
                  <a:schemeClr val="bg1"/>
                </a:solidFill>
              </a:rPr>
            </a:br>
            <a:r>
              <a:rPr lang="en-US" dirty="0">
                <a:solidFill>
                  <a:schemeClr val="bg1"/>
                </a:solidFill>
              </a:rPr>
              <a:t>(1804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sz="1000" dirty="0"/>
              <a:t>Lewis and Clark Expedition was a U.S. military expedition, led by Meriwether Lewis and William Clark, to explore the Louisiana Purchase and the Pacific Northwest. </a:t>
            </a:r>
          </a:p>
          <a:p>
            <a:pPr marL="285750" indent="-285750">
              <a:buFont typeface="Arial" panose="020B0604020202020204" pitchFamily="34" charset="0"/>
              <a:buChar char="•"/>
            </a:pPr>
            <a:r>
              <a:rPr lang="en-US" sz="1000" dirty="0"/>
              <a:t> On January 18, 1803, U.S. Pres. Thomas Jefferson sent a secret message to Congress asking for $2,500 to send an officer and a dozen soldiers to explore the Missouri River, make diplomatic contact with Indians, expand the American fur trade, and locate the Northwest Passage. </a:t>
            </a:r>
          </a:p>
          <a:p>
            <a:pPr marL="285750" indent="-285750">
              <a:buFont typeface="Arial" panose="020B0604020202020204" pitchFamily="34" charset="0"/>
              <a:buChar char="•"/>
            </a:pPr>
            <a:r>
              <a:rPr lang="en-US" sz="1000" dirty="0"/>
              <a:t>The proposed trip took on the added significance on May 2, when the United States agreed to the Louisiana Purchase.</a:t>
            </a:r>
          </a:p>
          <a:p>
            <a:pPr marL="285750" indent="-285750">
              <a:buFont typeface="Arial" panose="020B0604020202020204" pitchFamily="34" charset="0"/>
              <a:buChar char="•"/>
            </a:pPr>
            <a:r>
              <a:rPr lang="en-US" sz="1000" dirty="0"/>
              <a:t> Jefferson, who had already sponsored several attempts to explore the West, asked his secretary, Meriwether Lewis, to lead the expedition. </a:t>
            </a:r>
          </a:p>
          <a:p>
            <a:pPr marL="285750" indent="-285750">
              <a:buFont typeface="Arial" panose="020B0604020202020204" pitchFamily="34" charset="0"/>
              <a:buChar char="•"/>
            </a:pPr>
            <a:r>
              <a:rPr lang="en-US" sz="1000" dirty="0"/>
              <a:t>As his co-commander, he selected William Clark, who had been his military superior during the government's battles with the Northwest Indian Federation in the early 1790s. </a:t>
            </a:r>
          </a:p>
          <a:p>
            <a:pPr marL="285750" indent="-285750">
              <a:buFont typeface="Arial" panose="020B0604020202020204" pitchFamily="34" charset="0"/>
              <a:buChar char="•"/>
            </a:pPr>
            <a:r>
              <a:rPr lang="en-US" sz="1000" dirty="0"/>
              <a:t>For his part, Clark recruited men in Kentucky, oversaw their training that winter at Camp River Dubois in Illinois, and served as the expedition's principal waterman and cartographer.</a:t>
            </a:r>
          </a:p>
          <a:p>
            <a:pPr marL="285750" indent="-285750">
              <a:buFont typeface="Arial" panose="020B0604020202020204" pitchFamily="34" charset="0"/>
              <a:buChar char="•"/>
            </a:pPr>
            <a:r>
              <a:rPr lang="en-US" sz="1000" dirty="0"/>
              <a:t>Throughout the trip, from May 14, 1804, to September 23, 1806, traveled nearly 8,000 miles.</a:t>
            </a:r>
          </a:p>
          <a:p>
            <a:pPr marL="285750" indent="-285750">
              <a:buFont typeface="Arial" panose="020B0604020202020204" pitchFamily="34" charset="0"/>
              <a:buChar char="•"/>
            </a:pPr>
            <a:r>
              <a:rPr lang="en-US" sz="1000" dirty="0"/>
              <a:t> Numbering about four dozen men, the entourage covered 10 to 20 miles a day—pulling their 10-ton keelboat and two dugout boats up the Missouri River. </a:t>
            </a:r>
          </a:p>
          <a:p>
            <a:pPr marL="285750" indent="-285750">
              <a:buFont typeface="Arial" panose="020B0604020202020204" pitchFamily="34" charset="0"/>
              <a:buChar char="•"/>
            </a:pPr>
            <a:r>
              <a:rPr lang="en-US" sz="1000" dirty="0"/>
              <a:t>President Jefferson had instructed Lewis to observe latitude and longitude and take detailed notes about the soil, climate, animals, plants, and native peoples. Lewis identified 178 plants new to science, including prairie sagebrush, and Douglas fir, as well as 122 animals, such as grizzly bear, prairie dog, and pronghorn antelope.</a:t>
            </a:r>
          </a:p>
          <a:p>
            <a:pPr marL="285750" indent="-285750">
              <a:buFont typeface="Arial" panose="020B0604020202020204" pitchFamily="34" charset="0"/>
              <a:buChar char="•"/>
            </a:pPr>
            <a:r>
              <a:rPr lang="en-US" sz="1000" dirty="0"/>
              <a:t>They experienced dysentery, venereal disease, boils, tick bites, and injuries from prickly pear, yet only one man perished throughout the journey.</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654945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ainting, fabric, several&#10;&#10;Description automatically generated">
            <a:extLst>
              <a:ext uri="{FF2B5EF4-FFF2-40B4-BE49-F238E27FC236}">
                <a16:creationId xmlns:a16="http://schemas.microsoft.com/office/drawing/2014/main" id="{CC515FC1-D1E3-4638-B374-563D5C310B36}"/>
              </a:ext>
            </a:extLst>
          </p:cNvPr>
          <p:cNvPicPr>
            <a:picLocks noChangeAspect="1"/>
          </p:cNvPicPr>
          <p:nvPr/>
        </p:nvPicPr>
        <p:blipFill rotWithShape="1">
          <a:blip r:embed="rId4">
            <a:extLst>
              <a:ext uri="{28A0092B-C50C-407E-A947-70E740481C1C}">
                <a14:useLocalDpi xmlns:a14="http://schemas.microsoft.com/office/drawing/2010/main" val="0"/>
              </a:ext>
            </a:extLst>
          </a:blip>
          <a:srcRect l="35234" r="14454"/>
          <a:stretch/>
        </p:blipFill>
        <p:spPr>
          <a:xfrm>
            <a:off x="6391275" y="1311306"/>
            <a:ext cx="4703762" cy="455768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War of 1812</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the War of 1812, the United States took on the most significant naval power in the world, Great Britain, in a conflict that would have an immense impact on the young country’s future. </a:t>
            </a:r>
          </a:p>
          <a:p>
            <a:pPr marL="285750" indent="-285750">
              <a:buFont typeface="Arial" panose="020B0604020202020204" pitchFamily="34" charset="0"/>
              <a:buChar char="•"/>
            </a:pPr>
            <a:r>
              <a:rPr lang="en-US" sz="1000" dirty="0"/>
              <a:t>Causes of the war included: British attempts to restrict U.S. trade, The Royal Navy’s impressment of American seamen, and America’s desire to expand its territory.</a:t>
            </a:r>
          </a:p>
          <a:p>
            <a:pPr marL="285750" indent="-285750">
              <a:buFont typeface="Arial" panose="020B0604020202020204" pitchFamily="34" charset="0"/>
              <a:buChar char="•"/>
            </a:pPr>
            <a:r>
              <a:rPr lang="en-US" sz="1000" dirty="0"/>
              <a:t>The United States suffered many costly defeats at the hands of British, Canadian, and Native American troops throughout the War of 1812, including the capture and burning of the nation’s capital, Washington, D.C., in August 1814. </a:t>
            </a:r>
          </a:p>
          <a:p>
            <a:pPr marL="285750" indent="-285750">
              <a:buFont typeface="Arial" panose="020B0604020202020204" pitchFamily="34" charset="0"/>
              <a:buChar char="•"/>
            </a:pPr>
            <a:r>
              <a:rPr lang="en-US" sz="1000" dirty="0"/>
              <a:t>Nonetheless, American troops could repulse British invasions in New York, Baltimore, and New Orleans, boosting national confidence and fostering a new spirit of patriotism. </a:t>
            </a:r>
          </a:p>
          <a:p>
            <a:pPr marL="285750" indent="-285750">
              <a:buFont typeface="Arial" panose="020B0604020202020204" pitchFamily="34" charset="0"/>
              <a:buChar char="•"/>
            </a:pPr>
            <a:r>
              <a:rPr lang="en-US" sz="1000" dirty="0"/>
              <a:t>The ratification of the Treaty of Ghent on February 17, 1815, ended the war but left many of the most contentious questions unresolved. </a:t>
            </a:r>
          </a:p>
          <a:p>
            <a:pPr marL="285750" indent="-285750">
              <a:buFont typeface="Arial" panose="020B0604020202020204" pitchFamily="34" charset="0"/>
              <a:buChar char="•"/>
            </a:pPr>
            <a:r>
              <a:rPr lang="en-US" sz="1000" dirty="0"/>
              <a:t>Nonetheless, many in the United States celebrated the War of 1812 as a “second war of independence,” beginning an era of partisan agreement and national pride.</a:t>
            </a:r>
          </a:p>
          <a:p>
            <a:pPr marL="285750" indent="-285750">
              <a:buFont typeface="Arial" panose="020B0604020202020204" pitchFamily="34" charset="0"/>
              <a:buChar char="•"/>
            </a:pPr>
            <a:r>
              <a:rPr lang="en-US" sz="1000" dirty="0"/>
              <a:t>At the outset of the 19th century, Great Britain was locked in a long and bitter conflict with Napoleon Bonaparte’s France. </a:t>
            </a:r>
          </a:p>
        </p:txBody>
      </p:sp>
    </p:spTree>
    <p:extLst>
      <p:ext uri="{BB962C8B-B14F-4D97-AF65-F5344CB8AC3E}">
        <p14:creationId xmlns:p14="http://schemas.microsoft.com/office/powerpoint/2010/main" val="1783940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riding horses&#10;&#10;Description automatically generated with low confidence">
            <a:extLst>
              <a:ext uri="{FF2B5EF4-FFF2-40B4-BE49-F238E27FC236}">
                <a16:creationId xmlns:a16="http://schemas.microsoft.com/office/drawing/2014/main" id="{41498038-1EFF-4F3D-969A-FAA33DC107E9}"/>
              </a:ext>
            </a:extLst>
          </p:cNvPr>
          <p:cNvPicPr>
            <a:picLocks noChangeAspect="1"/>
          </p:cNvPicPr>
          <p:nvPr/>
        </p:nvPicPr>
        <p:blipFill rotWithShape="1">
          <a:blip r:embed="rId4">
            <a:extLst>
              <a:ext uri="{28A0092B-C50C-407E-A947-70E740481C1C}">
                <a14:useLocalDpi xmlns:a14="http://schemas.microsoft.com/office/drawing/2010/main" val="0"/>
              </a:ext>
            </a:extLst>
          </a:blip>
          <a:srcRect l="47500"/>
          <a:stretch/>
        </p:blipFill>
        <p:spPr>
          <a:xfrm>
            <a:off x="6315074" y="964898"/>
            <a:ext cx="4827587" cy="459770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War of 1812</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sz="1000" dirty="0"/>
              <a:t>To cut off supplies from reaching the enemy, both sides attempted to block the United States from trading with the other. </a:t>
            </a:r>
          </a:p>
          <a:p>
            <a:pPr marL="285750" indent="-285750">
              <a:buFont typeface="Arial" panose="020B0604020202020204" pitchFamily="34" charset="0"/>
              <a:buChar char="•"/>
            </a:pPr>
            <a:r>
              <a:rPr lang="en-US" sz="1000" dirty="0"/>
              <a:t>The Royal Navy also outraged Americans by its impressment or removing seamen from U.S. merchant vessels and forcing them to serve on behalf of the British. </a:t>
            </a:r>
          </a:p>
          <a:p>
            <a:pPr marL="285750" indent="-285750">
              <a:buFont typeface="Arial" panose="020B0604020202020204" pitchFamily="34" charset="0"/>
              <a:buChar char="•"/>
            </a:pPr>
            <a:r>
              <a:rPr lang="en-US" sz="1000" dirty="0"/>
              <a:t>In 1807, Britain passed the Orders in Council, which required neutral countries to obtain a license from its authorities before trading with France or French colonies.</a:t>
            </a:r>
          </a:p>
          <a:p>
            <a:pPr marL="285750" indent="-285750">
              <a:buFont typeface="Arial" panose="020B0604020202020204" pitchFamily="34" charset="0"/>
              <a:buChar char="•"/>
            </a:pPr>
            <a:r>
              <a:rPr lang="en-US" sz="1000" dirty="0"/>
              <a:t>In 1809, the U.S. Congress repealed Thomas Jefferson’s unpopular Embargo Act, which hurt Americans more than either Britain or France by restricting trade. </a:t>
            </a:r>
          </a:p>
          <a:p>
            <a:pPr marL="285750" indent="-285750">
              <a:buFont typeface="Arial" panose="020B0604020202020204" pitchFamily="34" charset="0"/>
              <a:buChar char="•"/>
            </a:pPr>
            <a:r>
              <a:rPr lang="en-US" sz="1000" dirty="0"/>
              <a:t>Its replacement, the Non-Intercourse Act, expressly prohibited trade with Britain and France.</a:t>
            </a:r>
          </a:p>
          <a:p>
            <a:pPr marL="285750" indent="-285750">
              <a:buFont typeface="Arial" panose="020B0604020202020204" pitchFamily="34" charset="0"/>
              <a:buChar char="•"/>
            </a:pPr>
            <a:r>
              <a:rPr lang="en-US" sz="1000" dirty="0"/>
              <a:t>Meanwhile, new members of Congress elected that year–led by Henry Clay and John C. Calhoun–had begun to agitate for war, based on their anger over British violations of maritime rights and Britain’s encouragement of Native American hostility against American westward expansion.</a:t>
            </a:r>
          </a:p>
          <a:p>
            <a:pPr marL="285750" indent="-285750">
              <a:buFont typeface="Arial" panose="020B0604020202020204" pitchFamily="34" charset="0"/>
              <a:buChar char="•"/>
            </a:pPr>
            <a:r>
              <a:rPr lang="en-US" sz="1000" dirty="0"/>
              <a:t>By late 1811 the so-called “War Hawks” in Congress were putting more and more pressure on Madison, and on June 18, 1812, the president signed a declaration of war against Britain. </a:t>
            </a:r>
          </a:p>
          <a:p>
            <a:pPr marL="285750" indent="-285750">
              <a:buFont typeface="Arial" panose="020B0604020202020204" pitchFamily="34" charset="0"/>
              <a:buChar char="•"/>
            </a:pPr>
            <a:r>
              <a:rPr lang="en-US" sz="1000" dirty="0"/>
              <a:t>Though Congress ultimately voted for the war, both House and Senate were bitterly divided on the issue. Most Western and Southern members of Congress supported the war. At the same time, Federalists (especially New Englanders who relied heavily on trade with Britain) accused war advocates of using the excuse of maritime rights to promote their expansionist agenda.</a:t>
            </a:r>
          </a:p>
          <a:p>
            <a:pPr marL="285750" indent="-285750">
              <a:buFont typeface="Arial" panose="020B0604020202020204" pitchFamily="34" charset="0"/>
              <a:buChar char="•"/>
            </a:pPr>
            <a:r>
              <a:rPr lang="en-US" sz="1000" dirty="0"/>
              <a:t>To strike at Great Britain, U.S. forces almost immediately attacked Canada, a British colony. American officials were overly optimistic about the invasion’s success, especially given how underprepared U.S. troops were at the time. </a:t>
            </a:r>
          </a:p>
        </p:txBody>
      </p:sp>
    </p:spTree>
    <p:extLst>
      <p:ext uri="{BB962C8B-B14F-4D97-AF65-F5344CB8AC3E}">
        <p14:creationId xmlns:p14="http://schemas.microsoft.com/office/powerpoint/2010/main" val="3729705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riding horses&#10;&#10;Description automatically generated with low confidence">
            <a:extLst>
              <a:ext uri="{FF2B5EF4-FFF2-40B4-BE49-F238E27FC236}">
                <a16:creationId xmlns:a16="http://schemas.microsoft.com/office/drawing/2014/main" id="{50E43FAB-3DAC-4F09-BB05-2D0A75451D47}"/>
              </a:ext>
            </a:extLst>
          </p:cNvPr>
          <p:cNvPicPr>
            <a:picLocks noChangeAspect="1"/>
          </p:cNvPicPr>
          <p:nvPr/>
        </p:nvPicPr>
        <p:blipFill rotWithShape="1">
          <a:blip r:embed="rId4">
            <a:extLst>
              <a:ext uri="{28A0092B-C50C-407E-A947-70E740481C1C}">
                <a14:useLocalDpi xmlns:a14="http://schemas.microsoft.com/office/drawing/2010/main" val="0"/>
              </a:ext>
            </a:extLst>
          </a:blip>
          <a:srcRect l="42127" t="12342" r="9978"/>
          <a:stretch/>
        </p:blipFill>
        <p:spPr>
          <a:xfrm>
            <a:off x="6194768" y="858187"/>
            <a:ext cx="4867275" cy="50108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War of 1812</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sz="1000" dirty="0"/>
              <a:t>With the defeat of Napoleon’s armies in April 1814, however, Britain was able to turn its full attention to the war effort in North America. </a:t>
            </a:r>
          </a:p>
          <a:p>
            <a:pPr marL="285750" indent="-285750">
              <a:buFont typeface="Arial" panose="020B0604020202020204" pitchFamily="34" charset="0"/>
              <a:buChar char="•"/>
            </a:pPr>
            <a:r>
              <a:rPr lang="en-US" sz="1000" dirty="0"/>
              <a:t>As large troops arrived, British forces raided the Chesapeake Bay.  They moved in on the U.S. capital, capturing Washington, D.C., on August 24, 1814, and burning government buildings, including the Capitol and the White House.</a:t>
            </a:r>
          </a:p>
          <a:p>
            <a:pPr marL="285750" indent="-285750">
              <a:buFont typeface="Arial" panose="020B0604020202020204" pitchFamily="34" charset="0"/>
              <a:buChar char="•"/>
            </a:pPr>
            <a:r>
              <a:rPr lang="en-US" sz="1000" dirty="0"/>
              <a:t>By that time, peace talks had already begun at Ghent (modern Belgium), and Britain moved for an armistice after the failure of the assault on Baltimore. </a:t>
            </a:r>
          </a:p>
          <a:p>
            <a:pPr marL="285750" indent="-285750">
              <a:buFont typeface="Arial" panose="020B0604020202020204" pitchFamily="34" charset="0"/>
              <a:buChar char="•"/>
            </a:pPr>
            <a:r>
              <a:rPr lang="en-US" sz="1000" dirty="0"/>
              <a:t>In the negotiations that followed, the United States gave up its demands to end impressment. </a:t>
            </a:r>
          </a:p>
          <a:p>
            <a:pPr marL="285750" indent="-285750">
              <a:buFont typeface="Arial" panose="020B0604020202020204" pitchFamily="34" charset="0"/>
              <a:buChar char="•"/>
            </a:pPr>
            <a:r>
              <a:rPr lang="en-US" sz="1000" dirty="0"/>
              <a:t>At the same time, Britain promised to leave Canada’s borders unchanged and abandon efforts to create an Indian state in the Northwest. </a:t>
            </a:r>
          </a:p>
          <a:p>
            <a:pPr marL="285750" indent="-285750">
              <a:buFont typeface="Arial" panose="020B0604020202020204" pitchFamily="34" charset="0"/>
              <a:buChar char="•"/>
            </a:pPr>
            <a:r>
              <a:rPr lang="en-US" sz="1000" dirty="0"/>
              <a:t>On December 24, 1814, commissioners signed the Treaty of Ghent, ratified the following February. </a:t>
            </a:r>
          </a:p>
          <a:p>
            <a:pPr marL="285750" indent="-285750">
              <a:buFont typeface="Arial" panose="020B0604020202020204" pitchFamily="34" charset="0"/>
              <a:buChar char="•"/>
            </a:pPr>
            <a:r>
              <a:rPr lang="en-US" sz="1000" dirty="0"/>
              <a:t>Though the War of 1812 is remembered as a relatively minor conflict in the United States and Britain, it looms large for Canadians and Native Americans, who see it as a decisive turning point in their losing struggle to govern themselves. </a:t>
            </a:r>
          </a:p>
          <a:p>
            <a:pPr marL="285750" indent="-285750">
              <a:buFont typeface="Arial" panose="020B0604020202020204" pitchFamily="34" charset="0"/>
              <a:buChar char="•"/>
            </a:pPr>
            <a:r>
              <a:rPr lang="en-US" sz="1000" dirty="0"/>
              <a:t>The war also marked the demise of the Federalist Party, which had been accused of being unpatriotic for its antiwar stance. </a:t>
            </a:r>
          </a:p>
          <a:p>
            <a:pPr marL="285750" indent="-285750">
              <a:buFont typeface="Arial" panose="020B0604020202020204" pitchFamily="34" charset="0"/>
              <a:buChar char="•"/>
            </a:pPr>
            <a:r>
              <a:rPr lang="en-US" sz="1000" dirty="0"/>
              <a:t>It reinforced a tradition of Anglophobia that had begun during the Revolutionary War. </a:t>
            </a:r>
          </a:p>
          <a:p>
            <a:pPr marL="285750" indent="-285750">
              <a:buFont typeface="Arial" panose="020B0604020202020204" pitchFamily="34" charset="0"/>
              <a:buChar char="•"/>
            </a:pPr>
            <a:r>
              <a:rPr lang="en-US" sz="1000" dirty="0"/>
              <a:t>The war’s outcome boosted national self-confidence and encouraged the growing spirit of American expansionism that would shape the better part of the 19th century.</a:t>
            </a:r>
          </a:p>
        </p:txBody>
      </p:sp>
    </p:spTree>
    <p:extLst>
      <p:ext uri="{BB962C8B-B14F-4D97-AF65-F5344CB8AC3E}">
        <p14:creationId xmlns:p14="http://schemas.microsoft.com/office/powerpoint/2010/main" val="207258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walking on a field&#10;&#10;Description automatically generated with low confidence">
            <a:extLst>
              <a:ext uri="{FF2B5EF4-FFF2-40B4-BE49-F238E27FC236}">
                <a16:creationId xmlns:a16="http://schemas.microsoft.com/office/drawing/2014/main" id="{92EE4CA1-9891-4292-AC08-525B5BC693CA}"/>
              </a:ext>
            </a:extLst>
          </p:cNvPr>
          <p:cNvPicPr>
            <a:picLocks noChangeAspect="1"/>
          </p:cNvPicPr>
          <p:nvPr/>
        </p:nvPicPr>
        <p:blipFill rotWithShape="1">
          <a:blip r:embed="rId4">
            <a:extLst>
              <a:ext uri="{28A0092B-C50C-407E-A947-70E740481C1C}">
                <a14:useLocalDpi xmlns:a14="http://schemas.microsoft.com/office/drawing/2010/main" val="0"/>
              </a:ext>
            </a:extLst>
          </a:blip>
          <a:srcRect l="8158" r="12001"/>
          <a:stretch/>
        </p:blipFill>
        <p:spPr>
          <a:xfrm>
            <a:off x="6229349" y="1071563"/>
            <a:ext cx="4953001" cy="47974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Siege of Detroit</a:t>
            </a:r>
            <a:br>
              <a:rPr lang="en-US" dirty="0">
                <a:solidFill>
                  <a:schemeClr val="bg1"/>
                </a:solidFill>
              </a:rPr>
            </a:br>
            <a:r>
              <a:rPr lang="en-US" dirty="0">
                <a:solidFill>
                  <a:schemeClr val="bg1"/>
                </a:solidFill>
              </a:rPr>
              <a:t>(1812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1000" dirty="0"/>
              <a:t>The Siege of Detroit took place August 15-16, 1812, during the War of 1812, and was one of the opening actions of the conflict. </a:t>
            </a:r>
          </a:p>
          <a:p>
            <a:pPr marL="285750" indent="-285750">
              <a:buFont typeface="Arial" panose="020B0604020202020204" pitchFamily="34" charset="0"/>
              <a:buChar char="•"/>
            </a:pPr>
            <a:r>
              <a:rPr lang="en-US" sz="1000" dirty="0"/>
              <a:t>In July 1812, Brigadier General William Hull conducted an abortive invasion of Canada before withdrawing back to his base at Fort Detroit. </a:t>
            </a:r>
          </a:p>
          <a:p>
            <a:pPr marL="285750" indent="-285750">
              <a:buFont typeface="Arial" panose="020B0604020202020204" pitchFamily="34" charset="0"/>
              <a:buChar char="•"/>
            </a:pPr>
            <a:r>
              <a:rPr lang="en-US" sz="1000" dirty="0"/>
              <a:t>Hull was soon besieged by a smaller British and Native American force led by Major General Isaac Brock and Tecumseh, lacking in confidence despite superior numbers. </a:t>
            </a:r>
          </a:p>
          <a:p>
            <a:pPr marL="285750" indent="-285750">
              <a:buFont typeface="Arial" panose="020B0604020202020204" pitchFamily="34" charset="0"/>
              <a:buChar char="•"/>
            </a:pPr>
            <a:r>
              <a:rPr lang="en-US" sz="1000" dirty="0"/>
              <a:t>Through a mix of intimidation and deception, Brock and Tecumseh were able to compel Hull's surrender of over 2,000 men while only having two men wounded.</a:t>
            </a:r>
          </a:p>
          <a:p>
            <a:pPr marL="285750" indent="-285750">
              <a:buFont typeface="Arial" panose="020B0604020202020204" pitchFamily="34" charset="0"/>
              <a:buChar char="•"/>
            </a:pPr>
            <a:r>
              <a:rPr lang="en-US" sz="1000" dirty="0"/>
              <a:t> A humiliating defeat for the Americans, Fort Detroit would remain in British hands for over a year.</a:t>
            </a:r>
          </a:p>
          <a:p>
            <a:pPr marL="285750" indent="-285750">
              <a:buFont typeface="Arial" panose="020B0604020202020204" pitchFamily="34" charset="0"/>
              <a:buChar char="•"/>
            </a:pPr>
            <a:r>
              <a:rPr lang="en-US" sz="1000" dirty="0"/>
              <a:t>Overseen by the Governor of the Michigan Territory, William Hull, the region possessed few regular troops to defend against a British invasion or attacks by Native American tribes in the area.</a:t>
            </a:r>
          </a:p>
          <a:p>
            <a:pPr marL="285750" indent="-285750">
              <a:buFont typeface="Arial" panose="020B0604020202020204" pitchFamily="34" charset="0"/>
              <a:buChar char="•"/>
            </a:pPr>
            <a:r>
              <a:rPr lang="en-US" sz="1000" dirty="0"/>
              <a:t> Taking action, Madison directed that an army be formed and that it move to reinforce the critical outpost of Fort Detroit.</a:t>
            </a:r>
          </a:p>
          <a:p>
            <a:pPr marL="285750" indent="-285750">
              <a:buFont typeface="Arial" panose="020B0604020202020204" pitchFamily="34" charset="0"/>
              <a:buChar char="•"/>
            </a:pPr>
            <a:r>
              <a:rPr lang="en-US" sz="1000" dirty="0"/>
              <a:t>Though he initially refused, Hull, a veteran of the American Revolution, was given command of this force with brigadier general. </a:t>
            </a:r>
          </a:p>
          <a:p>
            <a:pPr marL="285750" indent="-285750">
              <a:buFont typeface="Arial" panose="020B0604020202020204" pitchFamily="34" charset="0"/>
              <a:buChar char="•"/>
            </a:pPr>
            <a:r>
              <a:rPr lang="en-US" sz="1000" dirty="0"/>
              <a:t>Unfortunately for Hull, the British in Upper Canada were aware that a state of war existed. </a:t>
            </a:r>
          </a:p>
        </p:txBody>
      </p:sp>
    </p:spTree>
    <p:extLst>
      <p:ext uri="{BB962C8B-B14F-4D97-AF65-F5344CB8AC3E}">
        <p14:creationId xmlns:p14="http://schemas.microsoft.com/office/powerpoint/2010/main" val="525678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nature&#10;&#10;Description automatically generated">
            <a:extLst>
              <a:ext uri="{FF2B5EF4-FFF2-40B4-BE49-F238E27FC236}">
                <a16:creationId xmlns:a16="http://schemas.microsoft.com/office/drawing/2014/main" id="{A2A2D859-682B-4132-BF68-B0921FA89274}"/>
              </a:ext>
            </a:extLst>
          </p:cNvPr>
          <p:cNvPicPr>
            <a:picLocks noChangeAspect="1"/>
          </p:cNvPicPr>
          <p:nvPr/>
        </p:nvPicPr>
        <p:blipFill rotWithShape="1">
          <a:blip r:embed="rId4">
            <a:extLst>
              <a:ext uri="{28A0092B-C50C-407E-A947-70E740481C1C}">
                <a14:useLocalDpi xmlns:a14="http://schemas.microsoft.com/office/drawing/2010/main" val="0"/>
              </a:ext>
            </a:extLst>
          </a:blip>
          <a:srcRect l="27677" r="9672"/>
          <a:stretch/>
        </p:blipFill>
        <p:spPr>
          <a:xfrm>
            <a:off x="6362700" y="968607"/>
            <a:ext cx="4705350" cy="473686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Siege of Detroit</a:t>
            </a:r>
            <a:br>
              <a:rPr lang="en-US" dirty="0">
                <a:solidFill>
                  <a:schemeClr val="bg1"/>
                </a:solidFill>
              </a:rPr>
            </a:br>
            <a:r>
              <a:rPr lang="en-US" dirty="0">
                <a:solidFill>
                  <a:schemeClr val="bg1"/>
                </a:solidFill>
              </a:rPr>
              <a:t>(1812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1000" dirty="0"/>
              <a:t>Reaching Detroit on July 5, Hull was reinforced by around 140 Michigan militia bringing his total force to approximately 2,200 men. </a:t>
            </a:r>
          </a:p>
          <a:p>
            <a:pPr marL="285750" indent="-285750">
              <a:buFont typeface="Arial" panose="020B0604020202020204" pitchFamily="34" charset="0"/>
              <a:buChar char="•"/>
            </a:pPr>
            <a:r>
              <a:rPr lang="en-US" sz="1000" dirty="0"/>
              <a:t>Advancing on July 12, Hull's offensive was hampered by some of his militia who refused to serve outside of the United States. </a:t>
            </a:r>
          </a:p>
          <a:p>
            <a:pPr marL="285750" indent="-285750">
              <a:buFont typeface="Arial" panose="020B0604020202020204" pitchFamily="34" charset="0"/>
              <a:buChar char="•"/>
            </a:pPr>
            <a:r>
              <a:rPr lang="en-US" sz="1000" dirty="0"/>
              <a:t>As a result, he halted on the east bank even though Colonel Henry Proctor, commanding at Fort Malden, had only 300 regulars and 400 Native Americans.</a:t>
            </a:r>
          </a:p>
          <a:p>
            <a:pPr marL="285750" indent="-285750">
              <a:buFont typeface="Arial" panose="020B0604020202020204" pitchFamily="34" charset="0"/>
              <a:buChar char="•"/>
            </a:pPr>
            <a:r>
              <a:rPr lang="en-US" sz="1000" dirty="0"/>
              <a:t>Learning of this, Hull became increasingly hesitant as he believed large numbers of Native American warriors would descend from the north.</a:t>
            </a:r>
          </a:p>
          <a:p>
            <a:pPr marL="285750" indent="-285750">
              <a:buFont typeface="Arial" panose="020B0604020202020204" pitchFamily="34" charset="0"/>
              <a:buChar char="•"/>
            </a:pPr>
            <a:r>
              <a:rPr lang="en-US" sz="1000" dirty="0"/>
              <a:t>He was further concerned about dwindling provisions as his supply lines south of Detroit were under attack by British and Native American forces. </a:t>
            </a:r>
          </a:p>
          <a:p>
            <a:pPr marL="285750" indent="-285750">
              <a:buFont typeface="Arial" panose="020B0604020202020204" pitchFamily="34" charset="0"/>
              <a:buChar char="•"/>
            </a:pPr>
            <a:r>
              <a:rPr lang="en-US" sz="1000" dirty="0"/>
              <a:t>Possessing around 730 regulars and militia and Tecumseh's 600 warriors, Brock's army remained smaller than his opponent. </a:t>
            </a:r>
          </a:p>
          <a:p>
            <a:pPr marL="285750" indent="-285750">
              <a:buFont typeface="Arial" panose="020B0604020202020204" pitchFamily="34" charset="0"/>
              <a:buChar char="•"/>
            </a:pPr>
            <a:r>
              <a:rPr lang="en-US" sz="1000" dirty="0"/>
              <a:t>Brock also learned that its morale was low and that Hull was deeply afraid of Native American attack. </a:t>
            </a:r>
          </a:p>
          <a:p>
            <a:pPr marL="285750" indent="-285750">
              <a:buFont typeface="Arial" panose="020B0604020202020204" pitchFamily="34" charset="0"/>
              <a:buChar char="•"/>
            </a:pPr>
            <a:r>
              <a:rPr lang="en-US" sz="1000" dirty="0"/>
              <a:t>Playing on this fear, he drafted a letter requesting that no more Native Americans be sent to Ontario and stating that he had over 5,000 on hand.  This letter was intentionally allowed to fall into American hands.</a:t>
            </a:r>
          </a:p>
          <a:p>
            <a:pPr marL="285750" indent="-285750">
              <a:buFont typeface="Arial" panose="020B0604020202020204" pitchFamily="34" charset="0"/>
              <a:buChar char="•"/>
            </a:pPr>
            <a:r>
              <a:rPr lang="en-US" sz="1000" dirty="0"/>
              <a:t>Shortly after that, Brock sent Hull a letter demanding his surrender and stating:</a:t>
            </a:r>
          </a:p>
        </p:txBody>
      </p:sp>
    </p:spTree>
    <p:extLst>
      <p:ext uri="{BB962C8B-B14F-4D97-AF65-F5344CB8AC3E}">
        <p14:creationId xmlns:p14="http://schemas.microsoft.com/office/powerpoint/2010/main" val="4251965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CB346EBA-E073-4DA8-9400-02D018E17192}"/>
              </a:ext>
            </a:extLst>
          </p:cNvPr>
          <p:cNvPicPr>
            <a:picLocks noChangeAspect="1"/>
          </p:cNvPicPr>
          <p:nvPr/>
        </p:nvPicPr>
        <p:blipFill rotWithShape="1">
          <a:blip r:embed="rId4">
            <a:extLst>
              <a:ext uri="{28A0092B-C50C-407E-A947-70E740481C1C}">
                <a14:useLocalDpi xmlns:a14="http://schemas.microsoft.com/office/drawing/2010/main" val="0"/>
              </a:ext>
            </a:extLst>
          </a:blip>
          <a:srcRect l="10937" r="20782"/>
          <a:stretch/>
        </p:blipFill>
        <p:spPr>
          <a:xfrm>
            <a:off x="5975746" y="1214437"/>
            <a:ext cx="5376466" cy="44291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Siege of Detroit</a:t>
            </a:r>
            <a:br>
              <a:rPr lang="en-US" dirty="0">
                <a:solidFill>
                  <a:schemeClr val="bg1"/>
                </a:solidFill>
              </a:rPr>
            </a:br>
            <a:r>
              <a:rPr lang="en-US" dirty="0">
                <a:solidFill>
                  <a:schemeClr val="bg1"/>
                </a:solidFill>
              </a:rPr>
              <a:t>(1812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sz="1000" dirty="0"/>
              <a:t>Continuing the series of deceptions, Brock ordered extra uniforms belonging to 41st Regiment to be given to the militia to make his force appear more regular.</a:t>
            </a:r>
          </a:p>
          <a:p>
            <a:pPr marL="285750" indent="-285750">
              <a:buFont typeface="Arial" panose="020B0604020202020204" pitchFamily="34" charset="0"/>
              <a:buChar char="•"/>
            </a:pPr>
            <a:r>
              <a:rPr lang="en-US" sz="1000" dirty="0"/>
              <a:t>Soldiers were instructed to light individual campfires, and several marches were undertaken to make the British force appear larger.</a:t>
            </a:r>
          </a:p>
          <a:p>
            <a:pPr marL="285750" indent="-285750">
              <a:buFont typeface="Arial" panose="020B0604020202020204" pitchFamily="34" charset="0"/>
              <a:buChar char="•"/>
            </a:pPr>
            <a:r>
              <a:rPr lang="en-US" sz="1000" dirty="0"/>
              <a:t>These efforts worked to undermine Hull's already weakening confidence. </a:t>
            </a:r>
          </a:p>
          <a:p>
            <a:pPr marL="285750" indent="-285750">
              <a:buFont typeface="Arial" panose="020B0604020202020204" pitchFamily="34" charset="0"/>
              <a:buChar char="•"/>
            </a:pPr>
            <a:r>
              <a:rPr lang="en-US" sz="1000" dirty="0"/>
              <a:t>On August 15, Brock commenced a bombardment of Fort Detroit from batteries on the river's east bank. The next day, Brock and Tecumseh crossed the river intending to block the American supply lines and lay siege to the fort. </a:t>
            </a:r>
          </a:p>
          <a:p>
            <a:pPr marL="285750" indent="-285750">
              <a:buFont typeface="Arial" panose="020B0604020202020204" pitchFamily="34" charset="0"/>
              <a:buChar char="•"/>
            </a:pPr>
            <a:r>
              <a:rPr lang="en-US" sz="1000" dirty="0"/>
              <a:t>Brock was forced to change these plans immediately as Hull had dispatched MacArthur and Cass with 400 men to re-open communications to the south. </a:t>
            </a:r>
          </a:p>
          <a:p>
            <a:pPr marL="285750" indent="-285750">
              <a:buFont typeface="Arial" panose="020B0604020202020204" pitchFamily="34" charset="0"/>
              <a:buChar char="•"/>
            </a:pPr>
            <a:r>
              <a:rPr lang="en-US" sz="1000" dirty="0"/>
              <a:t>Rather than be caught between this force and the fort, Brock moved to assault Fort Detroit from the </a:t>
            </a:r>
            <a:r>
              <a:rPr lang="en-US" sz="1000" dirty="0" err="1"/>
              <a:t>west.As</a:t>
            </a:r>
            <a:r>
              <a:rPr lang="en-US" sz="1000" dirty="0"/>
              <a:t> his men moved, Tecumseh repeatedly marched his warriors through a gap in the forest as they emitted loud war cries. </a:t>
            </a:r>
          </a:p>
          <a:p>
            <a:pPr marL="285750" indent="-285750">
              <a:buFont typeface="Arial" panose="020B0604020202020204" pitchFamily="34" charset="0"/>
              <a:buChar char="•"/>
            </a:pPr>
            <a:r>
              <a:rPr lang="en-US" sz="1000" dirty="0"/>
              <a:t>This movement led the Americans to believe that the number of warriors present was much higher than in actuality. </a:t>
            </a:r>
          </a:p>
          <a:p>
            <a:pPr marL="285750" indent="-285750">
              <a:buFont typeface="Arial" panose="020B0604020202020204" pitchFamily="34" charset="0"/>
              <a:buChar char="•"/>
            </a:pPr>
            <a:r>
              <a:rPr lang="en-US" sz="1000" dirty="0"/>
              <a:t>As the British approached, a ball from one of the batteries hit the officer's mess in Fort Detroit, inflicting casualties. </a:t>
            </a:r>
          </a:p>
          <a:p>
            <a:pPr marL="285750" indent="-285750">
              <a:buFont typeface="Arial" panose="020B0604020202020204" pitchFamily="34" charset="0"/>
              <a:buChar char="•"/>
            </a:pPr>
            <a:r>
              <a:rPr lang="en-US" sz="1000" dirty="0"/>
              <a:t>Already badly unnerved by the situation and fearing a massacre at the hands of Tecumseh's men, Hull broke, and against the wishes of his officers, ordered a white flag hoisted and began surrender negotiations.</a:t>
            </a:r>
          </a:p>
          <a:p>
            <a:pPr marL="285750" indent="-285750">
              <a:buFont typeface="Arial" panose="020B0604020202020204" pitchFamily="34" charset="0"/>
              <a:buChar char="•"/>
            </a:pPr>
            <a:r>
              <a:rPr lang="en-US" sz="1000" dirty="0"/>
              <a:t>In the Siege of Detroit, Hull lost seven killed and 2,493 captured. </a:t>
            </a:r>
          </a:p>
          <a:p>
            <a:pPr marL="285750" indent="-285750">
              <a:buFont typeface="Arial" panose="020B0604020202020204" pitchFamily="34" charset="0"/>
              <a:buChar char="•"/>
            </a:pPr>
            <a:r>
              <a:rPr lang="en-US" sz="1000" dirty="0"/>
              <a:t>An embarrassing defeat, the loss of Detroit saw the situation in the Northwest radically transformed and quickly dashed American hopes of a triumphant march into Canada. </a:t>
            </a:r>
          </a:p>
        </p:txBody>
      </p:sp>
    </p:spTree>
    <p:extLst>
      <p:ext uri="{BB962C8B-B14F-4D97-AF65-F5344CB8AC3E}">
        <p14:creationId xmlns:p14="http://schemas.microsoft.com/office/powerpoint/2010/main" val="1788124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wearing, old, posing&#10;&#10;Description automatically generated">
            <a:extLst>
              <a:ext uri="{FF2B5EF4-FFF2-40B4-BE49-F238E27FC236}">
                <a16:creationId xmlns:a16="http://schemas.microsoft.com/office/drawing/2014/main" id="{083D644E-8278-49C1-BB2A-5B1D9810B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505" y="914400"/>
            <a:ext cx="4461496" cy="482945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Ben Ali</a:t>
            </a:r>
            <a:br>
              <a:rPr lang="en-US" dirty="0">
                <a:solidFill>
                  <a:schemeClr val="bg1"/>
                </a:solidFill>
              </a:rPr>
            </a:br>
            <a:r>
              <a:rPr lang="en-US" dirty="0">
                <a:solidFill>
                  <a:schemeClr val="bg1"/>
                </a:solidFill>
              </a:rPr>
              <a:t>(1812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first community of Muslims in America that have artifacts as proof of their Islamic practices are the descendants of Ben Ali, who lived on Sapelo Island, Georgia.</a:t>
            </a:r>
          </a:p>
          <a:p>
            <a:pPr marL="285750" indent="-285750">
              <a:buFont typeface="Arial" panose="020B0604020202020204" pitchFamily="34" charset="0"/>
              <a:buChar char="•"/>
            </a:pPr>
            <a:r>
              <a:rPr lang="en-US" sz="1000" dirty="0"/>
              <a:t> The barrier islands off the coast of Georgia and South Carolina were characterized by a slave culture that was unique to the area. </a:t>
            </a:r>
          </a:p>
          <a:p>
            <a:pPr marL="285750" indent="-285750">
              <a:buFont typeface="Arial" panose="020B0604020202020204" pitchFamily="34" charset="0"/>
              <a:buChar char="•"/>
            </a:pPr>
            <a:r>
              <a:rPr lang="en-US" sz="1000" dirty="0"/>
              <a:t> The geographic characteristics of the islands created isolation of these communities, which allowed the people to preserve a rich African culture.  </a:t>
            </a:r>
          </a:p>
          <a:p>
            <a:pPr marL="285750" indent="-285750">
              <a:buFont typeface="Arial" panose="020B0604020202020204" pitchFamily="34" charset="0"/>
              <a:buChar char="•"/>
            </a:pPr>
            <a:r>
              <a:rPr lang="en-US" sz="1000" dirty="0"/>
              <a:t>For example the song, Kumbaya, </a:t>
            </a:r>
            <a:r>
              <a:rPr lang="en-US" sz="1000" dirty="0" err="1"/>
              <a:t>Br'er</a:t>
            </a:r>
            <a:r>
              <a:rPr lang="en-US" sz="1000" dirty="0"/>
              <a:t> Rabbit stories, and foods like gumbo and shrimp &amp; grits. </a:t>
            </a:r>
          </a:p>
          <a:p>
            <a:pPr marL="285750" indent="-285750">
              <a:buFont typeface="Arial" panose="020B0604020202020204" pitchFamily="34" charset="0"/>
              <a:buChar char="•"/>
            </a:pPr>
            <a:r>
              <a:rPr lang="en-US" sz="1000" dirty="0"/>
              <a:t>The culture of the people of these islands came to be known as "Gullah" and "Geechee." </a:t>
            </a:r>
          </a:p>
          <a:p>
            <a:pPr marL="285750" indent="-285750">
              <a:buFont typeface="Arial" panose="020B0604020202020204" pitchFamily="34" charset="0"/>
              <a:buChar char="•"/>
            </a:pPr>
            <a:r>
              <a:rPr lang="en-US" sz="1000" dirty="0"/>
              <a:t>The Gullah people of Sapelo Island originally came from West Africa, where the people were experts at growing rice, indigo, and cotton. </a:t>
            </a:r>
          </a:p>
          <a:p>
            <a:pPr marL="285750" indent="-285750">
              <a:buFont typeface="Arial" panose="020B0604020202020204" pitchFamily="34" charset="0"/>
              <a:buChar char="•"/>
            </a:pPr>
            <a:r>
              <a:rPr lang="en-US" sz="1000" dirty="0"/>
              <a:t> They were the slaves of Thomas Spalding. </a:t>
            </a:r>
          </a:p>
          <a:p>
            <a:pPr marL="285750" indent="-285750">
              <a:buFont typeface="Arial" panose="020B0604020202020204" pitchFamily="34" charset="0"/>
              <a:buChar char="•"/>
            </a:pPr>
            <a:r>
              <a:rPr lang="en-US" sz="1000" dirty="0"/>
              <a:t> Spalding was a Georgia state senator and then a US congressman representing Georgia between 1798 and 1806. </a:t>
            </a:r>
          </a:p>
          <a:p>
            <a:pPr marL="285750" indent="-285750">
              <a:buFont typeface="Arial" panose="020B0604020202020204" pitchFamily="34" charset="0"/>
              <a:buChar char="•"/>
            </a:pPr>
            <a:r>
              <a:rPr lang="en-US" sz="1000" dirty="0"/>
              <a:t>  He is reported to have owned 350 slaves but to have disliked slavery.</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505129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n open book with writing&#10;&#10;Description automatically generated with medium confidence">
            <a:extLst>
              <a:ext uri="{FF2B5EF4-FFF2-40B4-BE49-F238E27FC236}">
                <a16:creationId xmlns:a16="http://schemas.microsoft.com/office/drawing/2014/main" id="{50B58C6B-D580-4B51-8A43-9B364CB75E5C}"/>
              </a:ext>
            </a:extLst>
          </p:cNvPr>
          <p:cNvPicPr>
            <a:picLocks noChangeAspect="1"/>
          </p:cNvPicPr>
          <p:nvPr/>
        </p:nvPicPr>
        <p:blipFill rotWithShape="1">
          <a:blip r:embed="rId4">
            <a:extLst>
              <a:ext uri="{28A0092B-C50C-407E-A947-70E740481C1C}">
                <a14:useLocalDpi xmlns:a14="http://schemas.microsoft.com/office/drawing/2010/main" val="0"/>
              </a:ext>
            </a:extLst>
          </a:blip>
          <a:srcRect l="35179" r="8130"/>
          <a:stretch/>
        </p:blipFill>
        <p:spPr>
          <a:xfrm>
            <a:off x="6096000" y="751680"/>
            <a:ext cx="4819650" cy="511730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Ben Ali</a:t>
            </a:r>
            <a:br>
              <a:rPr lang="en-US" dirty="0">
                <a:solidFill>
                  <a:schemeClr val="bg1"/>
                </a:solidFill>
              </a:rPr>
            </a:br>
            <a:r>
              <a:rPr lang="en-US" dirty="0">
                <a:solidFill>
                  <a:schemeClr val="bg1"/>
                </a:solidFill>
              </a:rPr>
              <a:t>(1812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Unlike many slave owners, Spalding gave his slaves many rights that most slaves did not have.  He required the slaves to work only 6 hours of hard labor a day.  </a:t>
            </a:r>
          </a:p>
          <a:p>
            <a:pPr marL="285750" indent="-285750">
              <a:buFont typeface="Arial" panose="020B0604020202020204" pitchFamily="34" charset="0"/>
              <a:buChar char="•"/>
            </a:pPr>
            <a:r>
              <a:rPr lang="en-US" sz="1000" dirty="0"/>
              <a:t>He also allowed one of his most trusted slaves, Ben Ali, to supervise the other slaves and even gave him arms to defend the property when he left to serve in the War of 1812. In addition, he allowed Ben Ali to continue to practice Islam while serving as a slave on the property. </a:t>
            </a:r>
          </a:p>
          <a:p>
            <a:pPr marL="285750" indent="-285750">
              <a:buFont typeface="Arial" panose="020B0604020202020204" pitchFamily="34" charset="0"/>
              <a:buChar char="•"/>
            </a:pPr>
            <a:r>
              <a:rPr lang="en-US" sz="1000" dirty="0"/>
              <a:t>Ben Ali wrote fatwa's and scribed Quranic verses in documents now referred to as the "The Ben Ali Diary.“</a:t>
            </a:r>
          </a:p>
          <a:p>
            <a:pPr marL="285750" indent="-285750">
              <a:buFont typeface="Arial" panose="020B0604020202020204" pitchFamily="34" charset="0"/>
              <a:buChar char="•"/>
            </a:pPr>
            <a:r>
              <a:rPr lang="en-US" sz="1000" dirty="0"/>
              <a:t> These are regarded as the first set of Islamic American jurisprudence, making Ben Ali the first Muslim American scholar.  </a:t>
            </a:r>
          </a:p>
          <a:p>
            <a:pPr marL="285750" indent="-285750">
              <a:buFont typeface="Arial" panose="020B0604020202020204" pitchFamily="34" charset="0"/>
              <a:buChar char="•"/>
            </a:pPr>
            <a:r>
              <a:rPr lang="en-US" sz="1000" dirty="0"/>
              <a:t>These documents are currently stored at the Hargrett Rare Book &amp; Manuscript Library at the University of Georgia.</a:t>
            </a:r>
          </a:p>
          <a:p>
            <a:pPr marL="285750" indent="-285750">
              <a:buFont typeface="Arial" panose="020B0604020202020204" pitchFamily="34" charset="0"/>
              <a:buChar char="•"/>
            </a:pPr>
            <a:r>
              <a:rPr lang="en-US" sz="1000" dirty="0"/>
              <a:t>Until about the 1980s, a community of up to about 500 descendants of Ben Ali maintained their culture through their Creole Fula/English language, storytelling, and handicrafts.  </a:t>
            </a:r>
          </a:p>
          <a:p>
            <a:pPr marL="285750" indent="-285750">
              <a:buFont typeface="Arial" panose="020B0604020202020204" pitchFamily="34" charset="0"/>
              <a:buChar char="•"/>
            </a:pPr>
            <a:r>
              <a:rPr lang="en-US" sz="1000" dirty="0"/>
              <a:t>However, currently, there are only about 50 of his descendants living in the Hog's Hammock area on the Island.  </a:t>
            </a:r>
          </a:p>
        </p:txBody>
      </p:sp>
    </p:spTree>
    <p:extLst>
      <p:ext uri="{BB962C8B-B14F-4D97-AF65-F5344CB8AC3E}">
        <p14:creationId xmlns:p14="http://schemas.microsoft.com/office/powerpoint/2010/main" val="4093910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sitting, sculpture, old&#10;&#10;Description automatically generated">
            <a:extLst>
              <a:ext uri="{FF2B5EF4-FFF2-40B4-BE49-F238E27FC236}">
                <a16:creationId xmlns:a16="http://schemas.microsoft.com/office/drawing/2014/main" id="{03F1E685-F722-4AE9-B3B5-C9DCFE145F7F}"/>
              </a:ext>
            </a:extLst>
          </p:cNvPr>
          <p:cNvPicPr>
            <a:picLocks noChangeAspect="1"/>
          </p:cNvPicPr>
          <p:nvPr/>
        </p:nvPicPr>
        <p:blipFill rotWithShape="1">
          <a:blip r:embed="rId4">
            <a:extLst>
              <a:ext uri="{28A0092B-C50C-407E-A947-70E740481C1C}">
                <a14:useLocalDpi xmlns:a14="http://schemas.microsoft.com/office/drawing/2010/main" val="0"/>
              </a:ext>
            </a:extLst>
          </a:blip>
          <a:srcRect t="7812" b="10409"/>
          <a:stretch/>
        </p:blipFill>
        <p:spPr>
          <a:xfrm>
            <a:off x="6218581" y="904874"/>
            <a:ext cx="4819650" cy="46863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19th Century Alcohol</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One reason for this heavy drinking was attributed to an overabundance of corn on the western frontier, which encouraged the widespread production of cheap whiskey. </a:t>
            </a:r>
          </a:p>
          <a:p>
            <a:pPr marL="285750" indent="-285750">
              <a:buFont typeface="Arial" panose="020B0604020202020204" pitchFamily="34" charset="0"/>
              <a:buChar char="•"/>
            </a:pPr>
            <a:r>
              <a:rPr lang="en-US" sz="1000" dirty="0"/>
              <a:t>Two means to ensure that waterborne illness, for example, typhoid and cholera, was not conveyed by water was to boil it in making tea or coffee or using it to make alcohol. </a:t>
            </a:r>
          </a:p>
          <a:p>
            <a:pPr marL="285750" indent="-285750">
              <a:buFont typeface="Arial" panose="020B0604020202020204" pitchFamily="34" charset="0"/>
              <a:buChar char="•"/>
            </a:pPr>
            <a:r>
              <a:rPr lang="en-US" sz="1000" dirty="0"/>
              <a:t>Before the construction of the Erie Canal, transportation of grain from the west was cost-prohibitive; farmers instead converted their grain to alcohol for shipping eastward. </a:t>
            </a:r>
          </a:p>
          <a:p>
            <a:pPr marL="285750" indent="-285750">
              <a:buFont typeface="Arial" panose="020B0604020202020204" pitchFamily="34" charset="0"/>
              <a:buChar char="•"/>
            </a:pPr>
            <a:r>
              <a:rPr lang="en-US" sz="1000" dirty="0"/>
              <a:t>While drunkenness was still an accepted part of life in the eighteenth century, the nineteenth century brought a change in attitudes due to increasing industrialization and the need for a reliable and punctual workforce. </a:t>
            </a:r>
          </a:p>
          <a:p>
            <a:pPr marL="285750" indent="-285750">
              <a:buFont typeface="Arial" panose="020B0604020202020204" pitchFamily="34" charset="0"/>
              <a:buChar char="•"/>
            </a:pPr>
            <a:r>
              <a:rPr lang="en-US" sz="1000" dirty="0"/>
              <a:t>Drunkenness would come to be defined as a threat to industrial efficiency and growth.</a:t>
            </a:r>
          </a:p>
          <a:p>
            <a:pPr marL="285750" indent="-285750">
              <a:buFont typeface="Arial" panose="020B0604020202020204" pitchFamily="34" charset="0"/>
              <a:buChar char="•"/>
            </a:pPr>
            <a:r>
              <a:rPr lang="en-US" sz="1000" dirty="0"/>
              <a:t>Problems commonly associated with industrialization and rapid urbanization were attributed to alcohol.</a:t>
            </a:r>
          </a:p>
          <a:p>
            <a:pPr marL="285750" indent="-285750">
              <a:buFont typeface="Arial" panose="020B0604020202020204" pitchFamily="34" charset="0"/>
              <a:buChar char="•"/>
            </a:pPr>
            <a:r>
              <a:rPr lang="en-US" sz="1000" dirty="0"/>
              <a:t> Thus, issues such as urban crime, poverty, and high infant mortality rates were blamed on alcohol. </a:t>
            </a:r>
          </a:p>
          <a:p>
            <a:pPr marL="285750" indent="-285750">
              <a:buFont typeface="Arial" panose="020B0604020202020204" pitchFamily="34" charset="0"/>
              <a:buChar char="•"/>
            </a:pPr>
            <a:r>
              <a:rPr lang="en-US" sz="1000" dirty="0"/>
              <a:t>However, likely, gross overcrowding and unemployment had much to do with these problems.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730248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posing&#10;&#10;Description automatically generated">
            <a:extLst>
              <a:ext uri="{FF2B5EF4-FFF2-40B4-BE49-F238E27FC236}">
                <a16:creationId xmlns:a16="http://schemas.microsoft.com/office/drawing/2014/main" id="{DBCC942F-5D27-4E43-8895-44664F857768}"/>
              </a:ext>
            </a:extLst>
          </p:cNvPr>
          <p:cNvPicPr>
            <a:picLocks noChangeAspect="1"/>
          </p:cNvPicPr>
          <p:nvPr/>
        </p:nvPicPr>
        <p:blipFill rotWithShape="1">
          <a:blip r:embed="rId4">
            <a:extLst>
              <a:ext uri="{28A0092B-C50C-407E-A947-70E740481C1C}">
                <a14:useLocalDpi xmlns:a14="http://schemas.microsoft.com/office/drawing/2010/main" val="0"/>
              </a:ext>
            </a:extLst>
          </a:blip>
          <a:srcRect l="28679" r="5206" b="18507"/>
          <a:stretch/>
        </p:blipFill>
        <p:spPr>
          <a:xfrm>
            <a:off x="5941114" y="1028700"/>
            <a:ext cx="5326961" cy="48006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19th Century Alcohol</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Groups that began by promoting temperance - the moderate use of alcohol - became abolitionists and pressed for the complete and total Prohibition of beverage alcohol production and distribution of beverage alcohol.</a:t>
            </a:r>
          </a:p>
          <a:p>
            <a:pPr marL="285750" indent="-285750">
              <a:buFont typeface="Arial" panose="020B0604020202020204" pitchFamily="34" charset="0"/>
              <a:buChar char="•"/>
            </a:pPr>
            <a:r>
              <a:rPr lang="en-US" sz="1000" dirty="0"/>
              <a:t>In 1801, on the recommendation of Thomas Jefferson, the federal duty of liquor was abolished. </a:t>
            </a:r>
          </a:p>
          <a:p>
            <a:pPr marL="285750" indent="-285750">
              <a:buFont typeface="Arial" panose="020B0604020202020204" pitchFamily="34" charset="0"/>
              <a:buChar char="•"/>
            </a:pPr>
            <a:r>
              <a:rPr lang="en-US" sz="1000" dirty="0"/>
              <a:t>Federal taxes on distilling and importing spirits were repealed. By 1803 cocktails appear to have been invented.</a:t>
            </a:r>
          </a:p>
          <a:p>
            <a:pPr marL="285750" indent="-285750">
              <a:buFont typeface="Arial" panose="020B0604020202020204" pitchFamily="34" charset="0"/>
              <a:buChar char="•"/>
            </a:pPr>
            <a:r>
              <a:rPr lang="en-US" sz="1000" dirty="0"/>
              <a:t>Lyman Beecher began his famous series of six sermons against the evils of selling or drinking alcohol and insisted that "Drunkenness is a sin which excludes [one] from Heaven." </a:t>
            </a:r>
          </a:p>
          <a:p>
            <a:pPr marL="285750" indent="-285750">
              <a:buFont typeface="Arial" panose="020B0604020202020204" pitchFamily="34" charset="0"/>
              <a:buChar char="•"/>
            </a:pPr>
            <a:r>
              <a:rPr lang="en-US" sz="1000" dirty="0"/>
              <a:t>They were published in pamphlet form and widely distributed.</a:t>
            </a:r>
          </a:p>
          <a:p>
            <a:pPr marL="285750" indent="-285750">
              <a:buFont typeface="Arial" panose="020B0604020202020204" pitchFamily="34" charset="0"/>
              <a:buChar char="•"/>
            </a:pPr>
            <a:r>
              <a:rPr lang="en-US" sz="1000" dirty="0"/>
              <a:t>The "Star-Spangled Banner" was set to the tune of an English drinking song.</a:t>
            </a:r>
          </a:p>
        </p:txBody>
      </p:sp>
    </p:spTree>
    <p:extLst>
      <p:ext uri="{BB962C8B-B14F-4D97-AF65-F5344CB8AC3E}">
        <p14:creationId xmlns:p14="http://schemas.microsoft.com/office/powerpoint/2010/main" val="58025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Map&#10;&#10;Description automatically generated">
            <a:extLst>
              <a:ext uri="{FF2B5EF4-FFF2-40B4-BE49-F238E27FC236}">
                <a16:creationId xmlns:a16="http://schemas.microsoft.com/office/drawing/2014/main" id="{BB0BB4D5-CBD4-4A3C-A3FC-514F10EA43AC}"/>
              </a:ext>
            </a:extLst>
          </p:cNvPr>
          <p:cNvPicPr>
            <a:picLocks noChangeAspect="1"/>
          </p:cNvPicPr>
          <p:nvPr/>
        </p:nvPicPr>
        <p:blipFill rotWithShape="1">
          <a:blip r:embed="rId4">
            <a:extLst>
              <a:ext uri="{28A0092B-C50C-407E-A947-70E740481C1C}">
                <a14:useLocalDpi xmlns:a14="http://schemas.microsoft.com/office/drawing/2010/main" val="0"/>
              </a:ext>
            </a:extLst>
          </a:blip>
          <a:srcRect l="8134" r="9275"/>
          <a:stretch/>
        </p:blipFill>
        <p:spPr>
          <a:xfrm>
            <a:off x="6175718" y="1161496"/>
            <a:ext cx="4905375" cy="453500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Lewis and Clark</a:t>
            </a:r>
            <a:br>
              <a:rPr lang="en-US" dirty="0">
                <a:solidFill>
                  <a:schemeClr val="bg1"/>
                </a:solidFill>
              </a:rPr>
            </a:br>
            <a:r>
              <a:rPr lang="en-US" dirty="0">
                <a:solidFill>
                  <a:schemeClr val="bg1"/>
                </a:solidFill>
              </a:rPr>
              <a:t>(1804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Another primary objective involved diplomacy with Native Americans. </a:t>
            </a:r>
          </a:p>
          <a:p>
            <a:pPr marL="285750" indent="-285750">
              <a:buFont typeface="Arial" panose="020B0604020202020204" pitchFamily="34" charset="0"/>
              <a:buChar char="•"/>
            </a:pPr>
            <a:r>
              <a:rPr lang="en-US" sz="1000" dirty="0"/>
              <a:t>Most tribes welcomed trading opportunities and provided the expedition with food, knowledge, guides, shelter, sex, and entertainment.</a:t>
            </a:r>
          </a:p>
          <a:p>
            <a:pPr marL="285750" indent="-285750">
              <a:buFont typeface="Arial" panose="020B0604020202020204" pitchFamily="34" charset="0"/>
              <a:buChar char="•"/>
            </a:pPr>
            <a:r>
              <a:rPr lang="en-US" sz="1000" dirty="0"/>
              <a:t>The expedition arrived at the Mandan and Hidatsa villages near present-day Bismarck, North Dakota, and constructed Fort Mandan to spend the winter. </a:t>
            </a:r>
          </a:p>
          <a:p>
            <a:pPr marL="285750" indent="-285750">
              <a:buFont typeface="Arial" panose="020B0604020202020204" pitchFamily="34" charset="0"/>
              <a:buChar char="•"/>
            </a:pPr>
            <a:r>
              <a:rPr lang="en-US" sz="1000" dirty="0"/>
              <a:t>The captains prepared maps, artifacts, mineral samples, plant specimens, and papers to send back in the spring.</a:t>
            </a:r>
          </a:p>
          <a:p>
            <a:pPr marL="285750" indent="-285750">
              <a:buFont typeface="Arial" panose="020B0604020202020204" pitchFamily="34" charset="0"/>
              <a:buChar char="•"/>
            </a:pPr>
            <a:r>
              <a:rPr lang="en-US" sz="1000" dirty="0"/>
              <a:t> On April 7, 1805, a small crew departed on a St. Louis-bound keelboat laden with boxes of materials for Jefferson that included live magpies and a prairie dog. </a:t>
            </a:r>
          </a:p>
          <a:p>
            <a:pPr marL="285750" indent="-285750">
              <a:buFont typeface="Arial" panose="020B0604020202020204" pitchFamily="34" charset="0"/>
              <a:buChar char="•"/>
            </a:pPr>
            <a:r>
              <a:rPr lang="en-US" sz="1000" dirty="0"/>
              <a:t>The party consisted of 33 people, including soldiers, civilians, Clark's slave York, and two newly hired interpreters—a French Canadian, Toussaint Charbonneau, and his Shoshone wife, Sacagawea, who had given birth to a boy, Jean Baptiste, that February. </a:t>
            </a:r>
          </a:p>
          <a:p>
            <a:pPr marL="285750" indent="-285750">
              <a:buFont typeface="Arial" panose="020B0604020202020204" pitchFamily="34" charset="0"/>
              <a:buChar char="•"/>
            </a:pPr>
            <a:r>
              <a:rPr lang="en-US" sz="1000" dirty="0"/>
              <a:t>On June 2, 1805, the expedition party arrived at a fork in the river.</a:t>
            </a:r>
          </a:p>
          <a:p>
            <a:pPr marL="285750" indent="-285750">
              <a:buFont typeface="Arial" panose="020B0604020202020204" pitchFamily="34" charset="0"/>
              <a:buChar char="•"/>
            </a:pPr>
            <a:r>
              <a:rPr lang="en-US" sz="1000" dirty="0"/>
              <a:t>The expedition arrived at the Great Falls almost two weeks later. An 18-mile portage around the falls was made even more difficult by broken terrain, prickly pear cactus, hailstorms, and numerous grizzly bears.</a:t>
            </a:r>
          </a:p>
        </p:txBody>
      </p:sp>
    </p:spTree>
    <p:extLst>
      <p:ext uri="{BB962C8B-B14F-4D97-AF65-F5344CB8AC3E}">
        <p14:creationId xmlns:p14="http://schemas.microsoft.com/office/powerpoint/2010/main" val="1230426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holding a bow and arrow&#10;&#10;Description automatically generated with low confidence">
            <a:extLst>
              <a:ext uri="{FF2B5EF4-FFF2-40B4-BE49-F238E27FC236}">
                <a16:creationId xmlns:a16="http://schemas.microsoft.com/office/drawing/2014/main" id="{02E96E9B-A1A9-47E6-9716-CB7F757F3BA1}"/>
              </a:ext>
            </a:extLst>
          </p:cNvPr>
          <p:cNvPicPr>
            <a:picLocks noChangeAspect="1"/>
          </p:cNvPicPr>
          <p:nvPr/>
        </p:nvPicPr>
        <p:blipFill rotWithShape="1">
          <a:blip r:embed="rId4">
            <a:extLst>
              <a:ext uri="{28A0092B-C50C-407E-A947-70E740481C1C}">
                <a14:useLocalDpi xmlns:a14="http://schemas.microsoft.com/office/drawing/2010/main" val="0"/>
              </a:ext>
            </a:extLst>
          </a:blip>
          <a:srcRect l="34262" t="4702" r="4633"/>
          <a:stretch/>
        </p:blipFill>
        <p:spPr>
          <a:xfrm>
            <a:off x="6251918" y="961231"/>
            <a:ext cx="4752975" cy="49355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Star-Spangled Banner</a:t>
            </a:r>
            <a:br>
              <a:rPr lang="en-US" dirty="0">
                <a:solidFill>
                  <a:schemeClr val="bg1"/>
                </a:solidFill>
              </a:rPr>
            </a:br>
            <a:r>
              <a:rPr lang="en-US" dirty="0">
                <a:solidFill>
                  <a:schemeClr val="bg1"/>
                </a:solidFill>
              </a:rPr>
              <a:t>(1814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“The Star-Spangled Banner” is the national anthem of the United States. </a:t>
            </a:r>
          </a:p>
          <a:p>
            <a:pPr marL="285750" indent="-285750">
              <a:buFont typeface="Arial" panose="020B0604020202020204" pitchFamily="34" charset="0"/>
              <a:buChar char="•"/>
            </a:pPr>
            <a:r>
              <a:rPr lang="en-US" sz="1000" dirty="0"/>
              <a:t>The anthem’s history began the morning of September 14, 1814, when an attorney and amateur poet named Francis Scott Key watched U.S. soldiers under bombardment from British naval forces during the War of 1812—raise a giant American flag over Fort McHenry in Baltimore, Maryland.</a:t>
            </a:r>
          </a:p>
          <a:p>
            <a:pPr marL="285750" indent="-285750">
              <a:buFont typeface="Arial" panose="020B0604020202020204" pitchFamily="34" charset="0"/>
              <a:buChar char="•"/>
            </a:pPr>
            <a:r>
              <a:rPr lang="en-US" sz="1000" dirty="0"/>
              <a:t>But after Napoleon’s defeat at the Battle of Waterloo in June 1815, the British turned their full attention to the war in North America. </a:t>
            </a:r>
          </a:p>
          <a:p>
            <a:pPr marL="285750" indent="-285750">
              <a:buFont typeface="Arial" panose="020B0604020202020204" pitchFamily="34" charset="0"/>
              <a:buChar char="•"/>
            </a:pPr>
            <a:r>
              <a:rPr lang="en-US" sz="1000" dirty="0"/>
              <a:t>The Royal Navy trained its sights on the vital seaport of Baltimore, Maryland.</a:t>
            </a:r>
          </a:p>
          <a:p>
            <a:pPr marL="285750" indent="-285750">
              <a:buFont typeface="Arial" panose="020B0604020202020204" pitchFamily="34" charset="0"/>
              <a:buChar char="•"/>
            </a:pPr>
            <a:r>
              <a:rPr lang="en-US" sz="1000" dirty="0"/>
              <a:t>On September 13, U.S. soldiers at Baltimore’s Fort McHenry withstood some 25 hours of British bombardment.</a:t>
            </a:r>
          </a:p>
          <a:p>
            <a:pPr marL="285750" indent="-285750">
              <a:buFont typeface="Arial" panose="020B0604020202020204" pitchFamily="34" charset="0"/>
              <a:buChar char="•"/>
            </a:pPr>
            <a:r>
              <a:rPr lang="en-US" sz="1000" dirty="0"/>
              <a:t> Early the following day, they hoisted a gigantic U.S. flag over the fort, marking a crucial victory and a turning point in what would be considered the second war of American independence. </a:t>
            </a:r>
          </a:p>
          <a:p>
            <a:pPr marL="285750" indent="-285750">
              <a:buFont typeface="Arial" panose="020B0604020202020204" pitchFamily="34" charset="0"/>
              <a:buChar char="•"/>
            </a:pPr>
            <a:r>
              <a:rPr lang="en-US" sz="1000" dirty="0"/>
              <a:t>A Maryland-born attorney with a thriving practice in Washington, D.C., Francis Scott Key watched the bombardment of Fort McHenry from a ship anchored in Baltimore’s harbor.</a:t>
            </a:r>
          </a:p>
          <a:p>
            <a:pPr marL="285750" indent="-285750">
              <a:buFont typeface="Arial" panose="020B0604020202020204" pitchFamily="34" charset="0"/>
              <a:buChar char="•"/>
            </a:pPr>
            <a:r>
              <a:rPr lang="en-US" sz="1000" dirty="0"/>
              <a:t>Key had been helping to negotiate the release of an American civilian, Dr. William </a:t>
            </a:r>
            <a:r>
              <a:rPr lang="en-US" sz="1000" dirty="0" err="1"/>
              <a:t>Beanes</a:t>
            </a:r>
            <a:r>
              <a:rPr lang="en-US" sz="1000" dirty="0"/>
              <a:t>, who had been captured in an earlier battle. </a:t>
            </a:r>
          </a:p>
          <a:p>
            <a:pPr marL="285750" indent="-285750">
              <a:buFont typeface="Arial" panose="020B0604020202020204" pitchFamily="34" charset="0"/>
              <a:buChar char="•"/>
            </a:pPr>
            <a:r>
              <a:rPr lang="en-US" sz="1000" dirty="0"/>
              <a:t>Francis Scott Key wrote “The Star-Spangled Banner” and its initial verse on the backside of a letter while watching the giant American flag waving over the fort that morning. In Baltimore, he continued working until he had completed four verses. </a:t>
            </a:r>
          </a:p>
        </p:txBody>
      </p:sp>
    </p:spTree>
    <p:extLst>
      <p:ext uri="{BB962C8B-B14F-4D97-AF65-F5344CB8AC3E}">
        <p14:creationId xmlns:p14="http://schemas.microsoft.com/office/powerpoint/2010/main" val="136794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iled&#10;&#10;Description automatically generated">
            <a:extLst>
              <a:ext uri="{FF2B5EF4-FFF2-40B4-BE49-F238E27FC236}">
                <a16:creationId xmlns:a16="http://schemas.microsoft.com/office/drawing/2014/main" id="{0E835B49-14E1-409C-B020-C7056F11B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825" y="1108365"/>
            <a:ext cx="4691312" cy="46412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Star-Spangled Banner</a:t>
            </a:r>
            <a:br>
              <a:rPr lang="en-US" dirty="0">
                <a:solidFill>
                  <a:schemeClr val="bg1"/>
                </a:solidFill>
              </a:rPr>
            </a:br>
            <a:r>
              <a:rPr lang="en-US" dirty="0">
                <a:solidFill>
                  <a:schemeClr val="bg1"/>
                </a:solidFill>
              </a:rPr>
              <a:t>(1814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After a local printer issued the song, originally called “</a:t>
            </a:r>
            <a:r>
              <a:rPr lang="en-US" sz="1000" dirty="0" err="1"/>
              <a:t>Defence</a:t>
            </a:r>
            <a:r>
              <a:rPr lang="en-US" sz="1000" dirty="0"/>
              <a:t> of Fort </a:t>
            </a:r>
            <a:r>
              <a:rPr lang="en-US" sz="1000" dirty="0" err="1"/>
              <a:t>M’Henry</a:t>
            </a:r>
            <a:r>
              <a:rPr lang="en-US" sz="1000" dirty="0"/>
              <a:t>,” two Baltimore newspapers printed it, and it spread quickly to various cities along the East Coast.</a:t>
            </a:r>
          </a:p>
          <a:p>
            <a:pPr marL="285750" indent="-285750">
              <a:buFont typeface="Arial" panose="020B0604020202020204" pitchFamily="34" charset="0"/>
              <a:buChar char="•"/>
            </a:pPr>
            <a:r>
              <a:rPr lang="en-US" sz="1000" dirty="0"/>
              <a:t>By November 1812, Key’s composition had appeared in print for the first time under the name “The Star-Spangled Banner.”</a:t>
            </a:r>
          </a:p>
          <a:p>
            <a:pPr marL="285750" indent="-285750">
              <a:buFont typeface="Arial" panose="020B0604020202020204" pitchFamily="34" charset="0"/>
              <a:buChar char="•"/>
            </a:pPr>
            <a:r>
              <a:rPr lang="en-US" sz="1000" dirty="0"/>
              <a:t>Key’s little-known third stanza includes these lines:</a:t>
            </a:r>
          </a:p>
          <a:p>
            <a:pPr marL="742950" lvl="1" indent="-285750">
              <a:buFont typeface="Arial" panose="020B0604020202020204" pitchFamily="34" charset="0"/>
              <a:buChar char="•"/>
            </a:pPr>
            <a:r>
              <a:rPr lang="en-US" sz="800" i="1" dirty="0"/>
              <a:t>No refuge could save the hireling and slave</a:t>
            </a:r>
          </a:p>
          <a:p>
            <a:pPr marL="742950" lvl="1" indent="-285750">
              <a:buFont typeface="Arial" panose="020B0604020202020204" pitchFamily="34" charset="0"/>
              <a:buChar char="•"/>
            </a:pPr>
            <a:r>
              <a:rPr lang="en-US" sz="800" i="1" dirty="0"/>
              <a:t>From the terror of flight or the gloom of the grave,</a:t>
            </a:r>
          </a:p>
          <a:p>
            <a:pPr marL="742950" lvl="1" indent="-285750">
              <a:buFont typeface="Arial" panose="020B0604020202020204" pitchFamily="34" charset="0"/>
              <a:buChar char="•"/>
            </a:pPr>
            <a:r>
              <a:rPr lang="en-US" sz="800" i="1" dirty="0"/>
              <a:t>And the star-spangled banner in triumph doth wave</a:t>
            </a:r>
          </a:p>
          <a:p>
            <a:pPr marL="742950" lvl="1" indent="-285750">
              <a:buFont typeface="Arial" panose="020B0604020202020204" pitchFamily="34" charset="0"/>
              <a:buChar char="•"/>
            </a:pPr>
            <a:r>
              <a:rPr lang="en-US" sz="800" i="1" dirty="0"/>
              <a:t>O’er the land of the free and the home of the brave.</a:t>
            </a:r>
          </a:p>
          <a:p>
            <a:pPr marL="285750" indent="-285750">
              <a:buFont typeface="Arial" panose="020B0604020202020204" pitchFamily="34" charset="0"/>
              <a:buChar char="•"/>
            </a:pPr>
            <a:r>
              <a:rPr lang="en-US" sz="1000" dirty="0"/>
              <a:t>By the time Key wrote these words, the British military had included a regiment of former slaves had called the Colonial Marines, whom the British had encouraged to escape and then trained and armed. </a:t>
            </a:r>
          </a:p>
          <a:p>
            <a:pPr marL="285750" indent="-285750">
              <a:buFont typeface="Arial" panose="020B0604020202020204" pitchFamily="34" charset="0"/>
              <a:buChar char="•"/>
            </a:pPr>
            <a:r>
              <a:rPr lang="en-US" sz="1000" dirty="0"/>
              <a:t>A look at his rarely examined life clarifies how difficult it is to separate the national anthem’s meaning from its author and his gross hypocrisy on the importance of freedom. </a:t>
            </a:r>
          </a:p>
        </p:txBody>
      </p:sp>
    </p:spTree>
    <p:extLst>
      <p:ext uri="{BB962C8B-B14F-4D97-AF65-F5344CB8AC3E}">
        <p14:creationId xmlns:p14="http://schemas.microsoft.com/office/powerpoint/2010/main" val="3966327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8338F54D-EA9D-4CC9-B58E-880578CD11E5}"/>
              </a:ext>
            </a:extLst>
          </p:cNvPr>
          <p:cNvPicPr>
            <a:picLocks noChangeAspect="1"/>
          </p:cNvPicPr>
          <p:nvPr/>
        </p:nvPicPr>
        <p:blipFill rotWithShape="1">
          <a:blip r:embed="rId4">
            <a:extLst>
              <a:ext uri="{28A0092B-C50C-407E-A947-70E740481C1C}">
                <a14:useLocalDpi xmlns:a14="http://schemas.microsoft.com/office/drawing/2010/main" val="0"/>
              </a:ext>
            </a:extLst>
          </a:blip>
          <a:srcRect l="26382" t="5971" r="6729" b="3507"/>
          <a:stretch/>
        </p:blipFill>
        <p:spPr>
          <a:xfrm>
            <a:off x="6248400" y="971550"/>
            <a:ext cx="4733925" cy="48974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Star-Spangled Banner</a:t>
            </a:r>
            <a:br>
              <a:rPr lang="en-US" dirty="0">
                <a:solidFill>
                  <a:schemeClr val="bg1"/>
                </a:solidFill>
              </a:rPr>
            </a:br>
            <a:r>
              <a:rPr lang="en-US" dirty="0">
                <a:solidFill>
                  <a:schemeClr val="bg1"/>
                </a:solidFill>
              </a:rPr>
              <a:t>(1814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Key strongly opposed international slave trafficking on humanitarian grounds and defended enslaved people and free blacks without charge in the D.C. courts. </a:t>
            </a:r>
          </a:p>
          <a:p>
            <a:pPr marL="285750" indent="-285750">
              <a:buFont typeface="Arial" panose="020B0604020202020204" pitchFamily="34" charset="0"/>
              <a:buChar char="•"/>
            </a:pPr>
            <a:r>
              <a:rPr lang="en-US" sz="1000" dirty="0"/>
              <a:t>During this period, Key also represented slaveholders attempting to retrieve their escaped “property.”</a:t>
            </a:r>
          </a:p>
          <a:p>
            <a:pPr marL="285750" indent="-285750">
              <a:buFont typeface="Arial" panose="020B0604020202020204" pitchFamily="34" charset="0"/>
              <a:buChar char="•"/>
            </a:pPr>
            <a:r>
              <a:rPr lang="en-US" sz="1000" dirty="0"/>
              <a:t>When President Jackson appointed Key to serve as district attorney for Washington in 1833, it was not least to enforce the law controlling African-Americans, both those enslaved and the city’s growing population of free blacks.</a:t>
            </a:r>
          </a:p>
          <a:p>
            <a:pPr marL="285750" indent="-285750">
              <a:buFont typeface="Arial" panose="020B0604020202020204" pitchFamily="34" charset="0"/>
              <a:buChar char="•"/>
            </a:pPr>
            <a:r>
              <a:rPr lang="en-US" sz="1000" dirty="0"/>
              <a:t> During Key’s seven years in office, he proved an energetic and moralistic prosecutor, taking on the dangers of fornication and abolitionism with equal enthusiasm. In 1833, Key tried to shut down the capital’s “bawdy houses,” the famous female-run brothels that served white and black customers.</a:t>
            </a:r>
          </a:p>
          <a:p>
            <a:pPr marL="285750" indent="-285750">
              <a:buFont typeface="Arial" panose="020B0604020202020204" pitchFamily="34" charset="0"/>
              <a:buChar char="•"/>
            </a:pPr>
            <a:r>
              <a:rPr lang="en-US" sz="1000" dirty="0"/>
              <a:t> The same year, Key indicted John </a:t>
            </a:r>
            <a:r>
              <a:rPr lang="en-US" sz="1000" dirty="0" err="1"/>
              <a:t>Prout</a:t>
            </a:r>
            <a:r>
              <a:rPr lang="en-US" sz="1000" dirty="0"/>
              <a:t>, a free, black schoolteacher who had forged papers for a young enslaved couple attempting to escape to freedom. </a:t>
            </a:r>
            <a:r>
              <a:rPr lang="en-US" sz="1000" dirty="0" err="1"/>
              <a:t>Prout</a:t>
            </a:r>
            <a:r>
              <a:rPr lang="en-US" sz="1000" dirty="0"/>
              <a:t> was convicted and was forced to leave town. </a:t>
            </a:r>
          </a:p>
          <a:p>
            <a:pPr marL="285750" indent="-285750">
              <a:buFont typeface="Arial" panose="020B0604020202020204" pitchFamily="34" charset="0"/>
              <a:buChar char="•"/>
            </a:pPr>
            <a:r>
              <a:rPr lang="en-US" sz="1000" dirty="0"/>
              <a:t>Key next prosecuted a New York doctor who had moved to Washington with a trunk of anti-slavery literature. The trial attracted attention across the nation. In the courtroom, Key emotionally denounced the abolitionists who wanted to free all enslaved people.</a:t>
            </a:r>
          </a:p>
          <a:p>
            <a:pPr marL="285750" indent="-285750">
              <a:buFont typeface="Arial" panose="020B0604020202020204" pitchFamily="34" charset="0"/>
              <a:buChar char="•"/>
            </a:pPr>
            <a:r>
              <a:rPr lang="en-US" sz="1000" dirty="0"/>
              <a:t>They “declare that every law which sanctions slavery is null and void and that obedience to it is a sin,” Key declaimed. “That we have no more rights over our slaves than they have over us. Does not this bring the Constitution and the laws under which we live into contempt? Is it not a plain invitation to resist them?”</a:t>
            </a:r>
          </a:p>
        </p:txBody>
      </p:sp>
    </p:spTree>
    <p:extLst>
      <p:ext uri="{BB962C8B-B14F-4D97-AF65-F5344CB8AC3E}">
        <p14:creationId xmlns:p14="http://schemas.microsoft.com/office/powerpoint/2010/main" val="3580985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several&#10;&#10;Description automatically generated">
            <a:extLst>
              <a:ext uri="{FF2B5EF4-FFF2-40B4-BE49-F238E27FC236}">
                <a16:creationId xmlns:a16="http://schemas.microsoft.com/office/drawing/2014/main" id="{CC3D0639-673B-47DD-8A05-F64371131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629" y="1118865"/>
            <a:ext cx="4591691" cy="46202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Battle New Orleans</a:t>
            </a:r>
            <a:br>
              <a:rPr lang="en-US" dirty="0">
                <a:solidFill>
                  <a:schemeClr val="bg1"/>
                </a:solidFill>
              </a:rPr>
            </a:br>
            <a:r>
              <a:rPr lang="en-US" dirty="0">
                <a:solidFill>
                  <a:schemeClr val="bg1"/>
                </a:solidFill>
              </a:rPr>
              <a:t>(1815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sz="1000" dirty="0"/>
              <a:t>On December 24, 1814, Great Britain and the United States signed a treaty in Ghent, Belgium, that effectively ended the War of 1812. </a:t>
            </a:r>
          </a:p>
          <a:p>
            <a:pPr marL="285750" indent="-285750">
              <a:buFont typeface="Arial" panose="020B0604020202020204" pitchFamily="34" charset="0"/>
              <a:buChar char="•"/>
            </a:pPr>
            <a:r>
              <a:rPr lang="en-US" sz="1000" dirty="0"/>
              <a:t>However, the news was slow to cross the pond, and on January 8, 1815, the two sides met in what is remembered as one of the conflict’s most prominent and most decisive engagements.</a:t>
            </a:r>
          </a:p>
          <a:p>
            <a:pPr marL="285750" indent="-285750">
              <a:buFont typeface="Arial" panose="020B0604020202020204" pitchFamily="34" charset="0"/>
              <a:buChar char="•"/>
            </a:pPr>
            <a:r>
              <a:rPr lang="en-US" sz="1000" dirty="0"/>
              <a:t> In the bloody Battle of New Orleans, future President Andrew Jackson and a motley assortment of militia fighters, frontiersmen, slaves, Indians, and even pirates weathered a frontal assault by a superior British force, inflicting devastating casualties along the way. </a:t>
            </a:r>
          </a:p>
          <a:p>
            <a:pPr marL="285750" indent="-285750">
              <a:buFont typeface="Arial" panose="020B0604020202020204" pitchFamily="34" charset="0"/>
              <a:buChar char="•"/>
            </a:pPr>
            <a:r>
              <a:rPr lang="en-US" sz="1000" dirty="0"/>
              <a:t>Nicknamed “Old Hickory” for his legendary toughness, Jackson had spent the last year subduing hostile Creek Indians in Alabama and harassing the redcoats’ operations along the Gulf Coast. </a:t>
            </a:r>
          </a:p>
          <a:p>
            <a:pPr marL="285750" indent="-285750">
              <a:buFont typeface="Arial" panose="020B0604020202020204" pitchFamily="34" charset="0"/>
              <a:buChar char="•"/>
            </a:pPr>
            <a:r>
              <a:rPr lang="en-US" sz="1000" dirty="0"/>
              <a:t>The General had no love for the British—he’d spent time as their prisoner during the Revolutionary War. “I owe Britain a debt of retaliatory vengeance,” he once told his wife, “should our forces meet, I trust I shall pay the debt.”</a:t>
            </a:r>
          </a:p>
          <a:p>
            <a:pPr marL="285750" indent="-285750">
              <a:buFont typeface="Arial" panose="020B0604020202020204" pitchFamily="34" charset="0"/>
              <a:buChar char="•"/>
            </a:pPr>
            <a:r>
              <a:rPr lang="en-US" sz="1000" dirty="0"/>
              <a:t>After British forces were sighted nearby, Jackson declared martial law in New Orleans. </a:t>
            </a:r>
          </a:p>
          <a:p>
            <a:pPr marL="285750" indent="-285750">
              <a:buFont typeface="Arial" panose="020B0604020202020204" pitchFamily="34" charset="0"/>
              <a:buChar char="•"/>
            </a:pPr>
            <a:r>
              <a:rPr lang="en-US" sz="1000" dirty="0"/>
              <a:t>He ordered that every available weapon and man be brought to bear in the city’s defense. His force soon grew into a 4,500-strong patchwork of army regulars, frontier militiamen, free blacks, New Orleans aristocrats, and Choctaw tribe members. </a:t>
            </a:r>
          </a:p>
          <a:p>
            <a:pPr marL="285750" indent="-285750">
              <a:buFont typeface="Arial" panose="020B0604020202020204" pitchFamily="34" charset="0"/>
              <a:buChar char="•"/>
            </a:pPr>
            <a:r>
              <a:rPr lang="en-US" sz="1000" dirty="0"/>
              <a:t>Old Hickory even accepted the help of Jean Lafitte, a dashing pirate who ran smuggling and privateering empire. </a:t>
            </a:r>
          </a:p>
          <a:p>
            <a:pPr marL="285750" indent="-285750">
              <a:buFont typeface="Arial" panose="020B0604020202020204" pitchFamily="34" charset="0"/>
              <a:buChar char="•"/>
            </a:pPr>
            <a:r>
              <a:rPr lang="en-US" sz="1000" dirty="0"/>
              <a:t>Jackson’s ramshackle army was to face off against some 8,000 British regulars, many of whom had served in the Napoleonic Wars. </a:t>
            </a:r>
          </a:p>
          <a:p>
            <a:pPr marL="285750" indent="-285750">
              <a:buFont typeface="Arial" panose="020B0604020202020204" pitchFamily="34" charset="0"/>
              <a:buChar char="•"/>
            </a:pPr>
            <a:r>
              <a:rPr lang="en-US" sz="1000" dirty="0"/>
              <a:t>The two sides first came to blows on December 23, when Jackson launched a daring nighttime attack on British forces camped nine miles south of New Orleans.</a:t>
            </a:r>
          </a:p>
          <a:p>
            <a:pPr marL="285750" indent="-285750">
              <a:buFont typeface="Arial" panose="020B0604020202020204" pitchFamily="34" charset="0"/>
              <a:buChar char="•"/>
            </a:pPr>
            <a:r>
              <a:rPr lang="en-US" sz="1000" dirty="0"/>
              <a:t> Jackson then fell back to Rodriguez Canal, a ten-foot-wide millrace located near Chalmette Plantation off the Mississippi River. </a:t>
            </a:r>
          </a:p>
          <a:p>
            <a:pPr marL="285750" indent="-285750">
              <a:buFont typeface="Arial" panose="020B0604020202020204" pitchFamily="34" charset="0"/>
              <a:buChar char="•"/>
            </a:pPr>
            <a:r>
              <a:rPr lang="en-US" sz="1000" dirty="0"/>
              <a:t>Using local slave labor, he widened the canal into a defensive trench and used the excess dirt to build a seven-foot-tall earthen rampart buttressed with timber. </a:t>
            </a:r>
          </a:p>
        </p:txBody>
      </p:sp>
    </p:spTree>
    <p:extLst>
      <p:ext uri="{BB962C8B-B14F-4D97-AF65-F5344CB8AC3E}">
        <p14:creationId xmlns:p14="http://schemas.microsoft.com/office/powerpoint/2010/main" val="810767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several&#10;&#10;Description automatically generated">
            <a:extLst>
              <a:ext uri="{FF2B5EF4-FFF2-40B4-BE49-F238E27FC236}">
                <a16:creationId xmlns:a16="http://schemas.microsoft.com/office/drawing/2014/main" id="{C01219F4-562A-488A-B204-965AB632A63F}"/>
              </a:ext>
            </a:extLst>
          </p:cNvPr>
          <p:cNvPicPr>
            <a:picLocks noChangeAspect="1"/>
          </p:cNvPicPr>
          <p:nvPr/>
        </p:nvPicPr>
        <p:blipFill rotWithShape="1">
          <a:blip r:embed="rId4">
            <a:extLst>
              <a:ext uri="{28A0092B-C50C-407E-A947-70E740481C1C}">
                <a14:useLocalDpi xmlns:a14="http://schemas.microsoft.com/office/drawing/2010/main" val="0"/>
              </a:ext>
            </a:extLst>
          </a:blip>
          <a:srcRect l="48274" t="1477" r="9454" b="20967"/>
          <a:stretch/>
        </p:blipFill>
        <p:spPr>
          <a:xfrm>
            <a:off x="6353175" y="1209675"/>
            <a:ext cx="4514850" cy="46593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Battle New Orleans</a:t>
            </a:r>
            <a:br>
              <a:rPr lang="en-US" dirty="0">
                <a:solidFill>
                  <a:schemeClr val="bg1"/>
                </a:solidFill>
              </a:rPr>
            </a:br>
            <a:r>
              <a:rPr lang="en-US" dirty="0">
                <a:solidFill>
                  <a:schemeClr val="bg1"/>
                </a:solidFill>
              </a:rPr>
              <a:t>(1815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British attacks descended into chaos. Their secondary assault on Jackson’s battery across the river had met with more success, but it was too little too late. </a:t>
            </a:r>
          </a:p>
          <a:p>
            <a:pPr marL="285750" indent="-285750">
              <a:buFont typeface="Arial" panose="020B0604020202020204" pitchFamily="34" charset="0"/>
              <a:buChar char="•"/>
            </a:pPr>
            <a:r>
              <a:rPr lang="en-US" sz="1000" dirty="0"/>
              <a:t>By the time the British seized the American artillery position, they could see the British already lost the day. </a:t>
            </a:r>
          </a:p>
          <a:p>
            <a:pPr marL="285750" indent="-285750">
              <a:buFont typeface="Arial" panose="020B0604020202020204" pitchFamily="34" charset="0"/>
              <a:buChar char="•"/>
            </a:pPr>
            <a:r>
              <a:rPr lang="en-US" sz="1000" dirty="0"/>
              <a:t>At Line Jackson, the British were retreating in droves, leaving behind a carpet of crumpled bodies. </a:t>
            </a:r>
          </a:p>
          <a:p>
            <a:pPr marL="285750" indent="-285750">
              <a:buFont typeface="Arial" panose="020B0604020202020204" pitchFamily="34" charset="0"/>
              <a:buChar char="•"/>
            </a:pPr>
            <a:r>
              <a:rPr lang="en-US" sz="1000" dirty="0"/>
              <a:t>American Major Howell Tatum later said the enemy casualties were “truly distressing…some had their heads shot off, some their legs, some their arms. Some were laughing, some crying…there was every variety of sight and sound.”</a:t>
            </a:r>
          </a:p>
          <a:p>
            <a:pPr marL="285750" indent="-285750">
              <a:buFont typeface="Arial" panose="020B0604020202020204" pitchFamily="34" charset="0"/>
              <a:buChar char="•"/>
            </a:pPr>
            <a:r>
              <a:rPr lang="en-US" sz="1000" dirty="0"/>
              <a:t>The assault on Jackson’s fortifications was a fiasco, costing the British some 2,000 casualties, including three generals and seven colonels—all of it in only 30 minutes. </a:t>
            </a:r>
          </a:p>
          <a:p>
            <a:pPr marL="285750" indent="-285750">
              <a:buFont typeface="Arial" panose="020B0604020202020204" pitchFamily="34" charset="0"/>
              <a:buChar char="•"/>
            </a:pPr>
            <a:r>
              <a:rPr lang="en-US" sz="1000" dirty="0"/>
              <a:t>Amazingly, Jackson’s ragtag outfit had lost fewer than 100 men. </a:t>
            </a:r>
          </a:p>
          <a:p>
            <a:pPr marL="285750" indent="-285750">
              <a:buFont typeface="Arial" panose="020B0604020202020204" pitchFamily="34" charset="0"/>
              <a:buChar char="•"/>
            </a:pPr>
            <a:r>
              <a:rPr lang="en-US" sz="1000" dirty="0"/>
              <a:t>Future President James Monroe would later praise the General by saying, “History records no example of so glorious a victory obtained with so little bloodshed on the part of the victorious.” </a:t>
            </a:r>
          </a:p>
        </p:txBody>
      </p:sp>
    </p:spTree>
    <p:extLst>
      <p:ext uri="{BB962C8B-B14F-4D97-AF65-F5344CB8AC3E}">
        <p14:creationId xmlns:p14="http://schemas.microsoft.com/office/powerpoint/2010/main" val="3209107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ainting, several&#10;&#10;Description automatically generated">
            <a:extLst>
              <a:ext uri="{FF2B5EF4-FFF2-40B4-BE49-F238E27FC236}">
                <a16:creationId xmlns:a16="http://schemas.microsoft.com/office/drawing/2014/main" id="{15613202-AD78-4838-832C-F42EBDF56071}"/>
              </a:ext>
            </a:extLst>
          </p:cNvPr>
          <p:cNvPicPr>
            <a:picLocks noChangeAspect="1"/>
          </p:cNvPicPr>
          <p:nvPr/>
        </p:nvPicPr>
        <p:blipFill rotWithShape="1">
          <a:blip r:embed="rId4">
            <a:extLst>
              <a:ext uri="{28A0092B-C50C-407E-A947-70E740481C1C}">
                <a14:useLocalDpi xmlns:a14="http://schemas.microsoft.com/office/drawing/2010/main" val="0"/>
              </a:ext>
            </a:extLst>
          </a:blip>
          <a:srcRect l="34323" b="8653"/>
          <a:stretch/>
        </p:blipFill>
        <p:spPr>
          <a:xfrm>
            <a:off x="6191249" y="873919"/>
            <a:ext cx="5027831" cy="465058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Battle New Orleans</a:t>
            </a:r>
            <a:br>
              <a:rPr lang="en-US" dirty="0">
                <a:solidFill>
                  <a:schemeClr val="bg1"/>
                </a:solidFill>
              </a:rPr>
            </a:br>
            <a:r>
              <a:rPr lang="en-US" dirty="0">
                <a:solidFill>
                  <a:schemeClr val="bg1"/>
                </a:solidFill>
              </a:rPr>
              <a:t>(1815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stunned British army lingered in Louisiana for the next several days, but its remaining officers knew that any chance of winning had slipped through their fingers. </a:t>
            </a:r>
          </a:p>
          <a:p>
            <a:pPr marL="285750" indent="-285750">
              <a:buFont typeface="Arial" panose="020B0604020202020204" pitchFamily="34" charset="0"/>
              <a:buChar char="•"/>
            </a:pPr>
            <a:r>
              <a:rPr lang="en-US" sz="1000" dirty="0"/>
              <a:t>After an abortive naval attack on nearby Fort St. Philip, the British boarded their ships and sailed back into the Gulf of Mexico.</a:t>
            </a:r>
          </a:p>
          <a:p>
            <a:pPr marL="285750" indent="-285750">
              <a:buFont typeface="Arial" panose="020B0604020202020204" pitchFamily="34" charset="0"/>
              <a:buChar char="•"/>
            </a:pPr>
            <a:r>
              <a:rPr lang="en-US" sz="1000" dirty="0"/>
              <a:t>Many </a:t>
            </a:r>
            <a:r>
              <a:rPr lang="en-US" sz="1000" dirty="0" err="1"/>
              <a:t>Manilamen</a:t>
            </a:r>
            <a:r>
              <a:rPr lang="en-US" sz="1000" dirty="0"/>
              <a:t> (Filipinos working as shrimp fishermen and smugglers in Louisiana) joined the U.S. Army commanded by General Andrew Jackson and fought against the British. </a:t>
            </a:r>
          </a:p>
          <a:p>
            <a:pPr marL="285750" indent="-285750">
              <a:buFont typeface="Arial" panose="020B0604020202020204" pitchFamily="34" charset="0"/>
              <a:buChar char="•"/>
            </a:pPr>
            <a:r>
              <a:rPr lang="en-US" sz="1000" dirty="0"/>
              <a:t>It was the first involvement of Filipinos in America’s war. Little is known about their role or about casualties they sustained.</a:t>
            </a:r>
          </a:p>
          <a:p>
            <a:pPr marL="285750" indent="-285750">
              <a:buFont typeface="Arial" panose="020B0604020202020204" pitchFamily="34" charset="0"/>
              <a:buChar char="•"/>
            </a:pPr>
            <a:r>
              <a:rPr lang="en-US" sz="1000" dirty="0"/>
              <a:t>Newspapers in the beleaguered city of Washington, D.C., labeled him the national savior. </a:t>
            </a:r>
          </a:p>
          <a:p>
            <a:pPr marL="285750" indent="-285750">
              <a:buFont typeface="Arial" panose="020B0604020202020204" pitchFamily="34" charset="0"/>
              <a:buChar char="•"/>
            </a:pPr>
            <a:r>
              <a:rPr lang="en-US" sz="1000" dirty="0"/>
              <a:t>The festivities only continued the following month as news of the Treaty of Ghent reached American shores. </a:t>
            </a:r>
          </a:p>
          <a:p>
            <a:pPr marL="285750" indent="-285750">
              <a:buFont typeface="Arial" panose="020B0604020202020204" pitchFamily="34" charset="0"/>
              <a:buChar char="•"/>
            </a:pPr>
            <a:r>
              <a:rPr lang="en-US" sz="1000" dirty="0"/>
              <a:t>The conflict is now considered to have concluded in a stalemate. Still, at the time, the victory at New Orleans had elevated national pride to such a level that many Americans chalked it up as a win. </a:t>
            </a:r>
          </a:p>
          <a:p>
            <a:pPr marL="285750" indent="-285750">
              <a:buFont typeface="Arial" panose="020B0604020202020204" pitchFamily="34" charset="0"/>
              <a:buChar char="•"/>
            </a:pPr>
            <a:r>
              <a:rPr lang="en-US" sz="1000" dirty="0"/>
              <a:t>Jackson, who would later ride his newfound celebrity to the White House </a:t>
            </a:r>
          </a:p>
        </p:txBody>
      </p:sp>
    </p:spTree>
    <p:extLst>
      <p:ext uri="{BB962C8B-B14F-4D97-AF65-F5344CB8AC3E}">
        <p14:creationId xmlns:p14="http://schemas.microsoft.com/office/powerpoint/2010/main" val="2661649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large building with a fence in front of it&#10;&#10;Description automatically generated with medium confidence">
            <a:extLst>
              <a:ext uri="{FF2B5EF4-FFF2-40B4-BE49-F238E27FC236}">
                <a16:creationId xmlns:a16="http://schemas.microsoft.com/office/drawing/2014/main" id="{E076FFBA-3BF6-4AEB-A19F-4EBA3AE0AAD2}"/>
              </a:ext>
            </a:extLst>
          </p:cNvPr>
          <p:cNvPicPr>
            <a:picLocks noChangeAspect="1"/>
          </p:cNvPicPr>
          <p:nvPr/>
        </p:nvPicPr>
        <p:blipFill rotWithShape="1">
          <a:blip r:embed="rId4">
            <a:extLst>
              <a:ext uri="{28A0092B-C50C-407E-A947-70E740481C1C}">
                <a14:useLocalDpi xmlns:a14="http://schemas.microsoft.com/office/drawing/2010/main" val="0"/>
              </a:ext>
            </a:extLst>
          </a:blip>
          <a:srcRect l="11221" t="4825" r="14553"/>
          <a:stretch/>
        </p:blipFill>
        <p:spPr>
          <a:xfrm>
            <a:off x="6185243" y="1121241"/>
            <a:ext cx="4886325" cy="46155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American School for the Deaf</a:t>
            </a:r>
            <a:br>
              <a:rPr lang="en-US" dirty="0">
                <a:solidFill>
                  <a:schemeClr val="bg1"/>
                </a:solidFill>
              </a:rPr>
            </a:br>
            <a:r>
              <a:rPr lang="en-US" dirty="0">
                <a:solidFill>
                  <a:schemeClr val="bg1"/>
                </a:solidFill>
              </a:rPr>
              <a:t>(1815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first deaf school in the United States was short-lived: established in 1815 it closed in the fall of 1816.</a:t>
            </a:r>
          </a:p>
          <a:p>
            <a:pPr marL="285750" indent="-285750">
              <a:buFont typeface="Arial" panose="020B0604020202020204" pitchFamily="34" charset="0"/>
              <a:buChar char="•"/>
            </a:pPr>
            <a:r>
              <a:rPr lang="en-US" sz="1000" dirty="0"/>
              <a:t> During the winter of 1818–1819, the American School for the Deaf became the first primary and secondary education school to receive aid from the federal government when it was granted $300,000. </a:t>
            </a:r>
          </a:p>
          <a:p>
            <a:pPr marL="285750" indent="-285750">
              <a:buFont typeface="Arial" panose="020B0604020202020204" pitchFamily="34" charset="0"/>
              <a:buChar char="•"/>
            </a:pPr>
            <a:r>
              <a:rPr lang="en-US" sz="1000" dirty="0"/>
              <a:t>As a result of its pivotal role in American deaf history, it also hosts a museum containing numerous rare and old items. </a:t>
            </a:r>
          </a:p>
          <a:p>
            <a:pPr marL="285750" indent="-285750">
              <a:buFont typeface="Arial" panose="020B0604020202020204" pitchFamily="34" charset="0"/>
              <a:buChar char="•"/>
            </a:pPr>
            <a:r>
              <a:rPr lang="en-US" sz="1000" dirty="0"/>
              <a:t>While it is situated on a 54-acre campus, the ASD has a small enrollment — in its history, the ASD has graduated approximately 6000 graduates.</a:t>
            </a:r>
          </a:p>
          <a:p>
            <a:pPr marL="285750" indent="-285750">
              <a:buFont typeface="Arial" panose="020B0604020202020204" pitchFamily="34" charset="0"/>
              <a:buChar char="•"/>
            </a:pPr>
            <a:r>
              <a:rPr lang="en-US" sz="1000" dirty="0"/>
              <a:t>The impetus behind its founding was that Alice Cogswell, the daughter of a wealthy local surgeon, was deafened in childhood by fever. </a:t>
            </a:r>
          </a:p>
        </p:txBody>
      </p:sp>
    </p:spTree>
    <p:extLst>
      <p:ext uri="{BB962C8B-B14F-4D97-AF65-F5344CB8AC3E}">
        <p14:creationId xmlns:p14="http://schemas.microsoft.com/office/powerpoint/2010/main" val="764976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large building with a fence in front of it&#10;&#10;Description automatically generated with medium confidence">
            <a:extLst>
              <a:ext uri="{FF2B5EF4-FFF2-40B4-BE49-F238E27FC236}">
                <a16:creationId xmlns:a16="http://schemas.microsoft.com/office/drawing/2014/main" id="{680687DC-071E-4C7C-8D27-5DC9089560F8}"/>
              </a:ext>
            </a:extLst>
          </p:cNvPr>
          <p:cNvPicPr>
            <a:picLocks noChangeAspect="1"/>
          </p:cNvPicPr>
          <p:nvPr/>
        </p:nvPicPr>
        <p:blipFill rotWithShape="1">
          <a:blip r:embed="rId4">
            <a:extLst>
              <a:ext uri="{28A0092B-C50C-407E-A947-70E740481C1C}">
                <a14:useLocalDpi xmlns:a14="http://schemas.microsoft.com/office/drawing/2010/main" val="0"/>
              </a:ext>
            </a:extLst>
          </a:blip>
          <a:srcRect l="9574" r="8512" b="1764"/>
          <a:stretch/>
        </p:blipFill>
        <p:spPr>
          <a:xfrm>
            <a:off x="6096000" y="1257300"/>
            <a:ext cx="5067300" cy="44767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American School for the Deaf</a:t>
            </a:r>
            <a:br>
              <a:rPr lang="en-US" dirty="0">
                <a:solidFill>
                  <a:schemeClr val="bg1"/>
                </a:solidFill>
              </a:rPr>
            </a:br>
            <a:r>
              <a:rPr lang="en-US" dirty="0">
                <a:solidFill>
                  <a:schemeClr val="bg1"/>
                </a:solidFill>
              </a:rPr>
              <a:t>(1815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Cogswell and nine other citizens decided that the known 84 deaf children in New England needed appropriate facilities. </a:t>
            </a:r>
          </a:p>
          <a:p>
            <a:pPr marL="285750" indent="-285750">
              <a:buFont typeface="Arial" panose="020B0604020202020204" pitchFamily="34" charset="0"/>
              <a:buChar char="•"/>
            </a:pPr>
            <a:r>
              <a:rPr lang="en-US" sz="1000" dirty="0"/>
              <a:t>However, competent teachers could not be found, so they sent an instructor in 1815 on a Europe tour, where deaf education was a much more developed art.</a:t>
            </a:r>
          </a:p>
          <a:p>
            <a:pPr marL="285750" indent="-285750">
              <a:buFont typeface="Arial" panose="020B0604020202020204" pitchFamily="34" charset="0"/>
              <a:buChar char="•"/>
            </a:pPr>
            <a:r>
              <a:rPr lang="en-US" sz="1000" dirty="0"/>
              <a:t> After being rebuffed by the </a:t>
            </a:r>
            <a:r>
              <a:rPr lang="en-US" sz="1000" dirty="0" err="1"/>
              <a:t>Braidwoods</a:t>
            </a:r>
            <a:r>
              <a:rPr lang="en-US" sz="1000" dirty="0"/>
              <a:t>, school leaders turned to the Parisian French schoolteachers of the famous school Deaf in Paris, where they successfully recruited Laurent Clerc.</a:t>
            </a:r>
          </a:p>
          <a:p>
            <a:pPr marL="285750" indent="-285750">
              <a:buFont typeface="Arial" panose="020B0604020202020204" pitchFamily="34" charset="0"/>
              <a:buChar char="•"/>
            </a:pPr>
            <a:r>
              <a:rPr lang="en-US" sz="1000" dirty="0"/>
              <a:t>On the strength of Clerc's reputation, the ASD was incorporated as the "Connecticut Asylum for the Education of Deaf and Dumb Persons," as it was initially known, in May 1816. </a:t>
            </a:r>
          </a:p>
          <a:p>
            <a:pPr marL="285750" indent="-285750">
              <a:buFont typeface="Arial" panose="020B0604020202020204" pitchFamily="34" charset="0"/>
              <a:buChar char="•"/>
            </a:pPr>
            <a:r>
              <a:rPr lang="en-US" sz="1000" dirty="0"/>
              <a:t>When it opened in 1817, seven students enrolled</a:t>
            </a:r>
          </a:p>
          <a:p>
            <a:pPr marL="285750" indent="-285750">
              <a:buFont typeface="Arial" panose="020B0604020202020204" pitchFamily="34" charset="0"/>
              <a:buChar char="•"/>
            </a:pPr>
            <a:r>
              <a:rPr lang="en-US" sz="1000" dirty="0"/>
              <a:t>The school's original name was: The Connecticut Asylum (at Hartford) for the Education and Instruction of Deaf and Dumb Persons. </a:t>
            </a:r>
          </a:p>
        </p:txBody>
      </p:sp>
    </p:spTree>
    <p:extLst>
      <p:ext uri="{BB962C8B-B14F-4D97-AF65-F5344CB8AC3E}">
        <p14:creationId xmlns:p14="http://schemas.microsoft.com/office/powerpoint/2010/main" val="1755526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women and children posing for a photo&#10;&#10;Description automatically generated with medium confidence">
            <a:extLst>
              <a:ext uri="{FF2B5EF4-FFF2-40B4-BE49-F238E27FC236}">
                <a16:creationId xmlns:a16="http://schemas.microsoft.com/office/drawing/2014/main" id="{D2248AE9-01BB-46DA-AC24-3A8CE1A586C1}"/>
              </a:ext>
            </a:extLst>
          </p:cNvPr>
          <p:cNvPicPr>
            <a:picLocks noChangeAspect="1"/>
          </p:cNvPicPr>
          <p:nvPr/>
        </p:nvPicPr>
        <p:blipFill rotWithShape="1">
          <a:blip r:embed="rId4">
            <a:extLst>
              <a:ext uri="{28A0092B-C50C-407E-A947-70E740481C1C}">
                <a14:useLocalDpi xmlns:a14="http://schemas.microsoft.com/office/drawing/2010/main" val="0"/>
              </a:ext>
            </a:extLst>
          </a:blip>
          <a:srcRect l="19329" r="16055" b="2606"/>
          <a:stretch/>
        </p:blipFill>
        <p:spPr>
          <a:xfrm>
            <a:off x="6353175" y="1057274"/>
            <a:ext cx="4714875" cy="46863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Civilization Fund Act</a:t>
            </a:r>
            <a:br>
              <a:rPr lang="en-US" dirty="0">
                <a:solidFill>
                  <a:schemeClr val="bg1"/>
                </a:solidFill>
              </a:rPr>
            </a:br>
            <a:r>
              <a:rPr lang="en-US" dirty="0">
                <a:solidFill>
                  <a:schemeClr val="bg1"/>
                </a:solidFill>
              </a:rPr>
              <a:t>(1819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Civilization Fund Act was an Act passed by the United States Congress on March 3, 1819. </a:t>
            </a:r>
          </a:p>
          <a:p>
            <a:pPr marL="285750" indent="-285750">
              <a:buFont typeface="Arial" panose="020B0604020202020204" pitchFamily="34" charset="0"/>
              <a:buChar char="•"/>
            </a:pPr>
            <a:r>
              <a:rPr lang="en-US" sz="1000" dirty="0"/>
              <a:t>The Act encouraged activities of benevolent societies in providing education for Native Americans and authorized an annuity to stimulate the "civilization process." </a:t>
            </a:r>
          </a:p>
          <a:p>
            <a:pPr marL="285750" indent="-285750">
              <a:buFont typeface="Arial" panose="020B0604020202020204" pitchFamily="34" charset="0"/>
              <a:buChar char="•"/>
            </a:pPr>
            <a:r>
              <a:rPr lang="en-US" sz="1000" dirty="0"/>
              <a:t>The Civilization Fund Act led to the formation of numerous Native American boarding schools towards the end of the 19th century. </a:t>
            </a:r>
          </a:p>
          <a:p>
            <a:pPr marL="285750" indent="-285750">
              <a:buFont typeface="Arial" panose="020B0604020202020204" pitchFamily="34" charset="0"/>
              <a:buChar char="•"/>
            </a:pPr>
            <a:r>
              <a:rPr lang="en-US" sz="1000" dirty="0"/>
              <a:t>The benevolent societies were a combination of Christian missions and the federal </a:t>
            </a:r>
            <a:r>
              <a:rPr lang="en-US" sz="1000" dirty="0" err="1"/>
              <a:t>government.The</a:t>
            </a:r>
            <a:r>
              <a:rPr lang="en-US" sz="1000" dirty="0"/>
              <a:t> Government allocated federal funds to schools designed to educate Native Americans in the ways of the white man. </a:t>
            </a:r>
          </a:p>
          <a:p>
            <a:pPr marL="285750" indent="-285750">
              <a:buFont typeface="Arial" panose="020B0604020202020204" pitchFamily="34" charset="0"/>
              <a:buChar char="•"/>
            </a:pPr>
            <a:r>
              <a:rPr lang="en-US" sz="1000" dirty="0"/>
              <a:t>The goal was to "civilize" Native Americans by getting rid of their traditions and customs and teaching them reading and writing in the missionary schools.</a:t>
            </a:r>
          </a:p>
          <a:p>
            <a:pPr marL="285750" indent="-285750">
              <a:buFont typeface="Arial" panose="020B0604020202020204" pitchFamily="34" charset="0"/>
              <a:buChar char="•"/>
            </a:pPr>
            <a:r>
              <a:rPr lang="en-US" sz="1000" dirty="0"/>
              <a:t>The passage of the Act helped define a class structure within Native American society. While traditional Native Americans opposed the schools, "progressive" ones accepted the schools. </a:t>
            </a:r>
          </a:p>
          <a:p>
            <a:pPr marL="285750" indent="-285750">
              <a:buFont typeface="Arial" panose="020B0604020202020204" pitchFamily="34" charset="0"/>
              <a:buChar char="•"/>
            </a:pPr>
            <a:r>
              <a:rPr lang="en-US" sz="1000" dirty="0"/>
              <a:t>Their education and command of the English language propelled them to leadership positions within tribes and ultimately led to policy shifts and treaties that ceded land to the United States government.</a:t>
            </a:r>
          </a:p>
          <a:p>
            <a:pPr marL="285750" indent="-285750">
              <a:buFont typeface="Arial" panose="020B0604020202020204" pitchFamily="34" charset="0"/>
              <a:buChar char="•"/>
            </a:pPr>
            <a:r>
              <a:rPr lang="en-US" sz="1000" dirty="0"/>
              <a:t>The Bureau of Indian Affairs was created in 1824 by the federal government and placed into the War Department.</a:t>
            </a:r>
          </a:p>
        </p:txBody>
      </p:sp>
    </p:spTree>
    <p:extLst>
      <p:ext uri="{BB962C8B-B14F-4D97-AF65-F5344CB8AC3E}">
        <p14:creationId xmlns:p14="http://schemas.microsoft.com/office/powerpoint/2010/main" val="3169946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a photo&#10;&#10;Description automatically generated">
            <a:extLst>
              <a:ext uri="{FF2B5EF4-FFF2-40B4-BE49-F238E27FC236}">
                <a16:creationId xmlns:a16="http://schemas.microsoft.com/office/drawing/2014/main" id="{9900A8B4-0815-4850-964A-0CE25745E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09662"/>
            <a:ext cx="5301343" cy="46386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Civilization Fund Act</a:t>
            </a:r>
            <a:br>
              <a:rPr lang="en-US" dirty="0">
                <a:solidFill>
                  <a:schemeClr val="bg1"/>
                </a:solidFill>
              </a:rPr>
            </a:br>
            <a:r>
              <a:rPr lang="en-US" dirty="0">
                <a:solidFill>
                  <a:schemeClr val="bg1"/>
                </a:solidFill>
              </a:rPr>
              <a:t>(1819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Civilization Fund Act of 1819 aimed to infuse the country's indigenous people with "good moral character" and vocational skills. </a:t>
            </a:r>
          </a:p>
          <a:p>
            <a:pPr marL="285750" indent="-285750">
              <a:buFont typeface="Arial" panose="020B0604020202020204" pitchFamily="34" charset="0"/>
              <a:buChar char="•"/>
            </a:pPr>
            <a:r>
              <a:rPr lang="en-US" sz="1000" dirty="0"/>
              <a:t>The law tasked Christian missions and the federal Government with teaching young indigenous Americans subjects ranging from reading to math, eventually leading to a network of boarding schools designed to carry out this charge. </a:t>
            </a:r>
          </a:p>
          <a:p>
            <a:pPr marL="285750" indent="-285750">
              <a:buFont typeface="Arial" panose="020B0604020202020204" pitchFamily="34" charset="0"/>
              <a:buChar char="•"/>
            </a:pPr>
            <a:r>
              <a:rPr lang="en-US" sz="1000" dirty="0"/>
              <a:t>The Act was, in effect, an effort to stamp out America's original cultural identity and replace it with one that Europeans had, not long before, imported to the continent. </a:t>
            </a:r>
          </a:p>
          <a:p>
            <a:pPr marL="285750" indent="-285750">
              <a:buFont typeface="Arial" panose="020B0604020202020204" pitchFamily="34" charset="0"/>
              <a:buChar char="•"/>
            </a:pPr>
            <a:r>
              <a:rPr lang="en-US" sz="1000" dirty="0"/>
              <a:t>Over time, countless Native American children were taken from their families and homelands and placed in faraway boarding schools, a process that was often traumatic and degrading.</a:t>
            </a:r>
          </a:p>
          <a:p>
            <a:pPr marL="285750" indent="-285750">
              <a:buFont typeface="Arial" panose="020B0604020202020204" pitchFamily="34" charset="0"/>
              <a:buChar char="•"/>
            </a:pPr>
            <a:r>
              <a:rPr lang="en-US" sz="1000" dirty="0"/>
              <a:t>The Civilization Fund Act stressed that the boarding schools were only to enroll Native students whose families gave their consent. </a:t>
            </a:r>
          </a:p>
          <a:p>
            <a:pPr marL="285750" indent="-285750">
              <a:buFont typeface="Arial" panose="020B0604020202020204" pitchFamily="34" charset="0"/>
              <a:buChar char="•"/>
            </a:pPr>
            <a:r>
              <a:rPr lang="en-US" sz="1000" dirty="0"/>
              <a:t>Many others surrendered their kids to these institutions simply because they lacked a better alternative—perhaps they were so impoverished that the schools, where child labor and malnourishment were rampant, felt like an improvement. </a:t>
            </a:r>
          </a:p>
          <a:p>
            <a:pPr marL="285750" indent="-285750">
              <a:buFont typeface="Arial" panose="020B0604020202020204" pitchFamily="34" charset="0"/>
              <a:buChar char="•"/>
            </a:pPr>
            <a:r>
              <a:rPr lang="en-US" sz="1000" dirty="0"/>
              <a:t>It wasn't until the late 1970s that Congress outlawed the forced removal of Native children from their families. </a:t>
            </a:r>
          </a:p>
        </p:txBody>
      </p:sp>
    </p:spTree>
    <p:extLst>
      <p:ext uri="{BB962C8B-B14F-4D97-AF65-F5344CB8AC3E}">
        <p14:creationId xmlns:p14="http://schemas.microsoft.com/office/powerpoint/2010/main" val="293710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people, group&#10;&#10;Description automatically generated">
            <a:extLst>
              <a:ext uri="{FF2B5EF4-FFF2-40B4-BE49-F238E27FC236}">
                <a16:creationId xmlns:a16="http://schemas.microsoft.com/office/drawing/2014/main" id="{391D7F91-64FA-4529-941C-D37213F0DCD5}"/>
              </a:ext>
            </a:extLst>
          </p:cNvPr>
          <p:cNvPicPr>
            <a:picLocks noChangeAspect="1"/>
          </p:cNvPicPr>
          <p:nvPr/>
        </p:nvPicPr>
        <p:blipFill rotWithShape="1">
          <a:blip r:embed="rId4">
            <a:extLst>
              <a:ext uri="{28A0092B-C50C-407E-A947-70E740481C1C}">
                <a14:useLocalDpi xmlns:a14="http://schemas.microsoft.com/office/drawing/2010/main" val="0"/>
              </a:ext>
            </a:extLst>
          </a:blip>
          <a:srcRect l="36942" t="10947" r="19011" b="20149"/>
          <a:stretch/>
        </p:blipFill>
        <p:spPr>
          <a:xfrm>
            <a:off x="6229350" y="995362"/>
            <a:ext cx="4667250" cy="486727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Lewis and Clark</a:t>
            </a:r>
            <a:br>
              <a:rPr lang="en-US" dirty="0">
                <a:solidFill>
                  <a:schemeClr val="bg1"/>
                </a:solidFill>
              </a:rPr>
            </a:br>
            <a:r>
              <a:rPr lang="en-US" dirty="0">
                <a:solidFill>
                  <a:schemeClr val="bg1"/>
                </a:solidFill>
              </a:rPr>
              <a:t>(1804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 On July 4, 1805, the party finished the portage and, to celebrate Independence Day, consumed the last of their 120 gallons of alcohol and danced into the night.</a:t>
            </a:r>
          </a:p>
          <a:p>
            <a:pPr marL="171450" indent="-171450">
              <a:buFont typeface="Arial" panose="020B0604020202020204" pitchFamily="34" charset="0"/>
              <a:buChar char="•"/>
            </a:pPr>
            <a:r>
              <a:rPr lang="en-US" sz="1000" dirty="0"/>
              <a:t>Arriving at the Three Forks of the Missouri River, Sacagawea recognized Beaverhead Rock and informed the others they would soon encounter some Shoshones.</a:t>
            </a:r>
          </a:p>
          <a:p>
            <a:pPr marL="171450" indent="-171450">
              <a:buFont typeface="Arial" panose="020B0604020202020204" pitchFamily="34" charset="0"/>
              <a:buChar char="•"/>
            </a:pPr>
            <a:r>
              <a:rPr lang="en-US" sz="1000" dirty="0"/>
              <a:t>Fortunately, in mid-August, they met a Shoshone band led by Sacagawea's brother </a:t>
            </a:r>
            <a:r>
              <a:rPr lang="en-US" sz="1000" dirty="0" err="1"/>
              <a:t>Cameahwait</a:t>
            </a:r>
            <a:r>
              <a:rPr lang="en-US" sz="1000" dirty="0"/>
              <a:t>, who provided the expedition with horses. </a:t>
            </a:r>
          </a:p>
          <a:p>
            <a:pPr marL="171450" indent="-171450">
              <a:buFont typeface="Arial" panose="020B0604020202020204" pitchFamily="34" charset="0"/>
              <a:buChar char="•"/>
            </a:pPr>
            <a:r>
              <a:rPr lang="en-US" sz="1000" dirty="0"/>
              <a:t>They finally arrived at the Pacific Ocean in mid-November, with Clark recording in his journal, "Ocean in view! O! the joy." </a:t>
            </a:r>
          </a:p>
          <a:p>
            <a:pPr marL="171450" indent="-171450">
              <a:buFont typeface="Arial" panose="020B0604020202020204" pitchFamily="34" charset="0"/>
              <a:buChar char="•"/>
            </a:pPr>
            <a:r>
              <a:rPr lang="en-US" sz="1000" dirty="0"/>
              <a:t>Fierce storms delayed their progress for nearly a month. </a:t>
            </a:r>
          </a:p>
          <a:p>
            <a:pPr marL="171450" indent="-171450">
              <a:buFont typeface="Arial" panose="020B0604020202020204" pitchFamily="34" charset="0"/>
              <a:buChar char="•"/>
            </a:pPr>
            <a:r>
              <a:rPr lang="en-US" sz="1000" dirty="0"/>
              <a:t>The members conducted a democratic vote on where to spend the winter, with even York and Sacagawea casting votes. </a:t>
            </a:r>
          </a:p>
          <a:p>
            <a:pPr marL="171450" indent="-171450">
              <a:buFont typeface="Arial" panose="020B0604020202020204" pitchFamily="34" charset="0"/>
              <a:buChar char="•"/>
            </a:pPr>
            <a:r>
              <a:rPr lang="en-US" sz="1000" dirty="0"/>
              <a:t> Near present-day Astoria, Oregon, the corps-built Fort Clatsop and endured a wet, miserable winter by journal writing, drying meat, making salt, and traveling to see a beached whale. </a:t>
            </a:r>
          </a:p>
        </p:txBody>
      </p:sp>
    </p:spTree>
    <p:extLst>
      <p:ext uri="{BB962C8B-B14F-4D97-AF65-F5344CB8AC3E}">
        <p14:creationId xmlns:p14="http://schemas.microsoft.com/office/powerpoint/2010/main" val="2850804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a photo&#10;&#10;Description automatically generated">
            <a:extLst>
              <a:ext uri="{FF2B5EF4-FFF2-40B4-BE49-F238E27FC236}">
                <a16:creationId xmlns:a16="http://schemas.microsoft.com/office/drawing/2014/main" id="{2FC1C782-1B23-497D-8089-31056158EE4C}"/>
              </a:ext>
            </a:extLst>
          </p:cNvPr>
          <p:cNvPicPr>
            <a:picLocks noChangeAspect="1"/>
          </p:cNvPicPr>
          <p:nvPr/>
        </p:nvPicPr>
        <p:blipFill rotWithShape="1">
          <a:blip r:embed="rId4">
            <a:extLst>
              <a:ext uri="{28A0092B-C50C-407E-A947-70E740481C1C}">
                <a14:useLocalDpi xmlns:a14="http://schemas.microsoft.com/office/drawing/2010/main" val="0"/>
              </a:ext>
            </a:extLst>
          </a:blip>
          <a:srcRect l="15528" r="13577"/>
          <a:stretch/>
        </p:blipFill>
        <p:spPr>
          <a:xfrm>
            <a:off x="6279418" y="930471"/>
            <a:ext cx="4830947" cy="499705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Missouri Compromise</a:t>
            </a:r>
            <a:br>
              <a:rPr lang="en-US" dirty="0">
                <a:solidFill>
                  <a:schemeClr val="bg1"/>
                </a:solidFill>
              </a:rPr>
            </a:br>
            <a:r>
              <a:rPr lang="en-US" dirty="0">
                <a:solidFill>
                  <a:schemeClr val="bg1"/>
                </a:solidFill>
              </a:rPr>
              <a:t>(1820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Missouri Compromise of 1820 was an effort to maintain a balance of power between the slaveholding states and free states. </a:t>
            </a:r>
          </a:p>
          <a:p>
            <a:pPr marL="285750" indent="-285750">
              <a:buFont typeface="Arial" panose="020B0604020202020204" pitchFamily="34" charset="0"/>
              <a:buChar char="•"/>
            </a:pPr>
            <a:r>
              <a:rPr lang="en-US" sz="1000" dirty="0"/>
              <a:t>The slaveholding states feared that if they became outnumbered in Congressional representation, they would lack the ability to protect their interests in property and trade. </a:t>
            </a:r>
          </a:p>
          <a:p>
            <a:pPr marL="285750" indent="-285750">
              <a:buFont typeface="Arial" panose="020B0604020202020204" pitchFamily="34" charset="0"/>
              <a:buChar char="•"/>
            </a:pPr>
            <a:r>
              <a:rPr lang="en-US" sz="1000" dirty="0"/>
              <a:t>In 1819, the slaveholding territory of Missouri applied for admission to the Union. Northern states opposed it, feeling that Southern slaveholding states held too much power already.</a:t>
            </a:r>
          </a:p>
          <a:p>
            <a:pPr marL="285750" indent="-285750">
              <a:buFont typeface="Arial" panose="020B0604020202020204" pitchFamily="34" charset="0"/>
              <a:buChar char="•"/>
            </a:pPr>
            <a:r>
              <a:rPr lang="en-US" sz="1000" dirty="0"/>
              <a:t>Slavery had already been creeping into the Northwest Territory, even though the Northwest Ordinance of 1787 prohibited slavery.</a:t>
            </a:r>
          </a:p>
          <a:p>
            <a:pPr marL="285750" indent="-285750">
              <a:buFont typeface="Arial" panose="020B0604020202020204" pitchFamily="34" charset="0"/>
              <a:buChar char="•"/>
            </a:pPr>
            <a:r>
              <a:rPr lang="en-US" sz="1000" dirty="0"/>
              <a:t>Congressional debates on the issue raged for a year until the District of Maine, originally part of Massachusetts, sought statehood. </a:t>
            </a:r>
          </a:p>
          <a:p>
            <a:pPr marL="285750" indent="-285750">
              <a:buFont typeface="Arial" panose="020B0604020202020204" pitchFamily="34" charset="0"/>
              <a:buChar char="•"/>
            </a:pPr>
            <a:r>
              <a:rPr lang="en-US" sz="1000" dirty="0"/>
              <a:t>Henry Clay of Kentucky, the Speaker of the House, maintained that if Maine were to be admitted, Missouri should be. From this came the notion that states be admitted in pairs, one slave and one free. </a:t>
            </a:r>
          </a:p>
          <a:p>
            <a:pPr marL="285750" indent="-285750">
              <a:buFont typeface="Arial" panose="020B0604020202020204" pitchFamily="34" charset="0"/>
              <a:buChar char="•"/>
            </a:pPr>
            <a:r>
              <a:rPr lang="en-US" sz="1000" dirty="0"/>
              <a:t>Senator Jesse B. Thomas of Illinois proposed an amendment allowing slavery below the parallel 36 degrees, 30 minutes in the vast Louisiana Purchase territory, but prohibiting it above that line. </a:t>
            </a:r>
          </a:p>
          <a:p>
            <a:pPr marL="285750" indent="-285750">
              <a:buFont typeface="Arial" panose="020B0604020202020204" pitchFamily="34" charset="0"/>
              <a:buChar char="•"/>
            </a:pPr>
            <a:r>
              <a:rPr lang="en-US" sz="1000" dirty="0"/>
              <a:t>Officials chose that parallel because it ran approximately along the southern border of Missouri.</a:t>
            </a:r>
          </a:p>
        </p:txBody>
      </p:sp>
    </p:spTree>
    <p:extLst>
      <p:ext uri="{BB962C8B-B14F-4D97-AF65-F5344CB8AC3E}">
        <p14:creationId xmlns:p14="http://schemas.microsoft.com/office/powerpoint/2010/main" val="3396655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 dancing in front of a group of people&#10;&#10;Description automatically generated with low confidence">
            <a:extLst>
              <a:ext uri="{FF2B5EF4-FFF2-40B4-BE49-F238E27FC236}">
                <a16:creationId xmlns:a16="http://schemas.microsoft.com/office/drawing/2014/main" id="{AA09D4DB-1B49-4E02-8A7D-4D1251DF77A6}"/>
              </a:ext>
            </a:extLst>
          </p:cNvPr>
          <p:cNvPicPr>
            <a:picLocks noChangeAspect="1"/>
          </p:cNvPicPr>
          <p:nvPr/>
        </p:nvPicPr>
        <p:blipFill rotWithShape="1">
          <a:blip r:embed="rId4">
            <a:extLst>
              <a:ext uri="{28A0092B-C50C-407E-A947-70E740481C1C}">
                <a14:useLocalDpi xmlns:a14="http://schemas.microsoft.com/office/drawing/2010/main" val="0"/>
              </a:ext>
            </a:extLst>
          </a:blip>
          <a:srcRect l="10700" r="16572"/>
          <a:stretch/>
        </p:blipFill>
        <p:spPr>
          <a:xfrm>
            <a:off x="6096000" y="839788"/>
            <a:ext cx="4876800" cy="50292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Missouri Compromise</a:t>
            </a:r>
            <a:br>
              <a:rPr lang="en-US" dirty="0">
                <a:solidFill>
                  <a:schemeClr val="bg1"/>
                </a:solidFill>
              </a:rPr>
            </a:br>
            <a:r>
              <a:rPr lang="en-US" dirty="0">
                <a:solidFill>
                  <a:schemeClr val="bg1"/>
                </a:solidFill>
              </a:rPr>
              <a:t>(1820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Missouri Compromise, after much debate, passed the Senate on March 2, 1820, and the House on February 26, 1821. </a:t>
            </a:r>
          </a:p>
          <a:p>
            <a:pPr marL="285750" indent="-285750">
              <a:buFont typeface="Arial" panose="020B0604020202020204" pitchFamily="34" charset="0"/>
              <a:buChar char="•"/>
            </a:pPr>
            <a:r>
              <a:rPr lang="en-US" sz="1000" dirty="0"/>
              <a:t>It served as notice to the North that Southerners not only did not intend for slavery to end, they wanted to expand its presence. </a:t>
            </a:r>
          </a:p>
          <a:p>
            <a:pPr marL="285750" indent="-285750">
              <a:buFont typeface="Arial" panose="020B0604020202020204" pitchFamily="34" charset="0"/>
              <a:buChar char="•"/>
            </a:pPr>
            <a:r>
              <a:rPr lang="en-US" sz="1000" dirty="0"/>
              <a:t>For nearly 30 years, the compromise worked, with two states being admitted together, one slave, one free. </a:t>
            </a:r>
          </a:p>
          <a:p>
            <a:pPr marL="285750" indent="-285750">
              <a:buFont typeface="Arial" panose="020B0604020202020204" pitchFamily="34" charset="0"/>
              <a:buChar char="•"/>
            </a:pPr>
            <a:r>
              <a:rPr lang="en-US" sz="1000" dirty="0"/>
              <a:t>Then, in 1850, California was recognized as a stand-alone free state, upsetting the balance 16–15, in exchange for a guarantee Congress would place no restrictions on slavery on the territories of Utah or New Mexico and passage of the Fugitive Slave Act, which required citizens of all states to return any runaway slaves to their masters. </a:t>
            </a:r>
          </a:p>
          <a:p>
            <a:pPr marL="285750" indent="-285750">
              <a:buFont typeface="Arial" panose="020B0604020202020204" pitchFamily="34" charset="0"/>
              <a:buChar char="•"/>
            </a:pPr>
            <a:r>
              <a:rPr lang="en-US" sz="1000" dirty="0"/>
              <a:t>In 1857, the U.S. Supreme Court ruled Congress had no right to prohibit slavery in territories as part of the decision in the Dred Scott case. </a:t>
            </a:r>
          </a:p>
          <a:p>
            <a:pPr marL="285750" indent="-285750">
              <a:buFont typeface="Arial" panose="020B0604020202020204" pitchFamily="34" charset="0"/>
              <a:buChar char="•"/>
            </a:pPr>
            <a:r>
              <a:rPr lang="en-US" sz="1000" dirty="0"/>
              <a:t>The Kansas-Nebraska Act of 1854 repealed the 36-30 dividing line for slavery in the Louisiana Purchase area. </a:t>
            </a:r>
          </a:p>
        </p:txBody>
      </p:sp>
    </p:spTree>
    <p:extLst>
      <p:ext uri="{BB962C8B-B14F-4D97-AF65-F5344CB8AC3E}">
        <p14:creationId xmlns:p14="http://schemas.microsoft.com/office/powerpoint/2010/main" val="8198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Map&#10;&#10;Description automatically generated">
            <a:extLst>
              <a:ext uri="{FF2B5EF4-FFF2-40B4-BE49-F238E27FC236}">
                <a16:creationId xmlns:a16="http://schemas.microsoft.com/office/drawing/2014/main" id="{79B9A037-2309-4F25-94FD-FEAC18589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879" y="920465"/>
            <a:ext cx="4608148" cy="49485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Missouri Compromise</a:t>
            </a:r>
            <a:br>
              <a:rPr lang="en-US" dirty="0">
                <a:solidFill>
                  <a:schemeClr val="bg1"/>
                </a:solidFill>
              </a:rPr>
            </a:br>
            <a:r>
              <a:rPr lang="en-US" dirty="0">
                <a:solidFill>
                  <a:schemeClr val="bg1"/>
                </a:solidFill>
              </a:rPr>
              <a:t>(1820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Southerners had been thrown on the defensive to justify their "peculiar institution," Northerners had fumed that "slave power" was trying to take up all the land.</a:t>
            </a:r>
          </a:p>
          <a:p>
            <a:pPr marL="285750" indent="-285750">
              <a:buFont typeface="Arial" panose="020B0604020202020204" pitchFamily="34" charset="0"/>
              <a:buChar char="•"/>
            </a:pPr>
            <a:r>
              <a:rPr lang="en-US" sz="1000" dirty="0"/>
              <a:t>The Missouri Compromise would prove to be only a temporary solution to the growing slavery crisis. </a:t>
            </a:r>
          </a:p>
          <a:p>
            <a:pPr marL="285750" indent="-285750">
              <a:buFont typeface="Arial" panose="020B0604020202020204" pitchFamily="34" charset="0"/>
              <a:buChar char="•"/>
            </a:pPr>
            <a:r>
              <a:rPr lang="en-US" sz="1000" dirty="0"/>
              <a:t>For 25 years, the situation regarding territorial settlement remained relatively calm. </a:t>
            </a:r>
          </a:p>
          <a:p>
            <a:pPr marL="285750" indent="-285750">
              <a:buFont typeface="Arial" panose="020B0604020202020204" pitchFamily="34" charset="0"/>
              <a:buChar char="•"/>
            </a:pPr>
            <a:r>
              <a:rPr lang="en-US" sz="1000" dirty="0"/>
              <a:t>But when the Mexican War in 1846-48 brought more land under the United States' control, the issue flared up again. </a:t>
            </a:r>
          </a:p>
          <a:p>
            <a:pPr marL="285750" indent="-285750">
              <a:buFont typeface="Arial" panose="020B0604020202020204" pitchFamily="34" charset="0"/>
              <a:buChar char="•"/>
            </a:pPr>
            <a:r>
              <a:rPr lang="en-US" sz="1000" dirty="0"/>
              <a:t>Once more, Henry Clay had to step in to hammer out a compromise—and once more, it would be only temporary, as more and more crises over slavery erupted. </a:t>
            </a:r>
          </a:p>
          <a:p>
            <a:pPr marL="285750" indent="-285750">
              <a:buFont typeface="Arial" panose="020B0604020202020204" pitchFamily="34" charset="0"/>
              <a:buChar char="•"/>
            </a:pPr>
            <a:r>
              <a:rPr lang="en-US" sz="1000" dirty="0"/>
              <a:t>In 1820 Thomas Jefferson wrote to a friend that the fight over slavery in Missouri "like a fire bell in the night, awakened me and filled me with terror." </a:t>
            </a:r>
          </a:p>
        </p:txBody>
      </p:sp>
    </p:spTree>
    <p:extLst>
      <p:ext uri="{BB962C8B-B14F-4D97-AF65-F5344CB8AC3E}">
        <p14:creationId xmlns:p14="http://schemas.microsoft.com/office/powerpoint/2010/main" val="3788733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holding a basket of vegetables&#10;&#10;Description automatically generated with low confidence">
            <a:extLst>
              <a:ext uri="{FF2B5EF4-FFF2-40B4-BE49-F238E27FC236}">
                <a16:creationId xmlns:a16="http://schemas.microsoft.com/office/drawing/2014/main" id="{76F0291B-5691-4AC0-B4DD-1A25BEAD4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051" y="1081686"/>
            <a:ext cx="4822769" cy="46946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Tomato</a:t>
            </a:r>
            <a:br>
              <a:rPr lang="en-US" dirty="0">
                <a:solidFill>
                  <a:schemeClr val="bg1"/>
                </a:solidFill>
              </a:rPr>
            </a:br>
            <a:r>
              <a:rPr lang="en-US" dirty="0">
                <a:solidFill>
                  <a:schemeClr val="bg1"/>
                </a:solidFill>
              </a:rPr>
              <a:t>(1820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To prove that a tomato is not poisonous, Colonel Robert Gibbon Johnson ate one in public in Salem, New Jersey.</a:t>
            </a:r>
          </a:p>
          <a:p>
            <a:pPr marL="285750" indent="-285750">
              <a:buFont typeface="Arial" panose="020B0604020202020204" pitchFamily="34" charset="0"/>
              <a:buChar char="•"/>
            </a:pPr>
            <a:r>
              <a:rPr lang="en-US" sz="1000" dirty="0"/>
              <a:t>Tomatoes became wildly popular in various European countries like Italy in the 1500s. Spaniards brought them to their colonized countries in Asia and the Caribbean. </a:t>
            </a:r>
          </a:p>
          <a:p>
            <a:pPr marL="285750" indent="-285750">
              <a:buFont typeface="Arial" panose="020B0604020202020204" pitchFamily="34" charset="0"/>
              <a:buChar char="•"/>
            </a:pPr>
            <a:r>
              <a:rPr lang="en-US" sz="1000" dirty="0"/>
              <a:t>John Gerard, a barber-surgeon, was the first to cultivate the tomato, and he believed that it contained tomatine, a toxic chemical. Gerard was correct, but the level of tomatine in the fruit was too low to be harmful. </a:t>
            </a:r>
          </a:p>
          <a:p>
            <a:pPr marL="285750" indent="-285750">
              <a:buFont typeface="Arial" panose="020B0604020202020204" pitchFamily="34" charset="0"/>
              <a:buChar char="•"/>
            </a:pPr>
            <a:r>
              <a:rPr lang="en-US" sz="1000" dirty="0"/>
              <a:t>Practically everyone in North America believed the rumor about the dangers of consuming tomatoes except Colonel Robert Gibbon Johnson.</a:t>
            </a:r>
          </a:p>
          <a:p>
            <a:pPr marL="285750" indent="-285750">
              <a:buFont typeface="Arial" panose="020B0604020202020204" pitchFamily="34" charset="0"/>
              <a:buChar char="•"/>
            </a:pPr>
            <a:r>
              <a:rPr lang="en-US" sz="1000" dirty="0"/>
              <a:t>On June 28, 1820, on the steps of the county courthouse in Salem City , Col. Johnson spoke to the crowd of 2,000 about the history of tomatoes.</a:t>
            </a:r>
          </a:p>
          <a:p>
            <a:pPr marL="285750" indent="-285750">
              <a:buFont typeface="Arial" panose="020B0604020202020204" pitchFamily="34" charset="0"/>
              <a:buChar char="•"/>
            </a:pPr>
            <a:r>
              <a:rPr lang="en-US" sz="1000" dirty="0"/>
              <a:t>He then picked one glistening red tomato and held it up for everyone to see. Col. Johnson took bite after bite until he finished one and picked up another. </a:t>
            </a:r>
          </a:p>
          <a:p>
            <a:pPr marL="285750" indent="-285750">
              <a:buFont typeface="Arial" panose="020B0604020202020204" pitchFamily="34" charset="0"/>
              <a:buChar char="•"/>
            </a:pPr>
            <a:r>
              <a:rPr lang="en-US" sz="1000" dirty="0"/>
              <a:t>There was even a doctor on standby just in case. But the only thing that died that day was the ridiculous rumor that tomatoes were poisonous. </a:t>
            </a:r>
          </a:p>
          <a:p>
            <a:pPr marL="285750" indent="-285750">
              <a:buFont typeface="Arial" panose="020B0604020202020204" pitchFamily="34" charset="0"/>
              <a:buChar char="•"/>
            </a:pPr>
            <a:r>
              <a:rPr lang="en-US" sz="1000" dirty="0"/>
              <a:t>It has been determined that is story is apocryphal </a:t>
            </a:r>
          </a:p>
        </p:txBody>
      </p:sp>
    </p:spTree>
    <p:extLst>
      <p:ext uri="{BB962C8B-B14F-4D97-AF65-F5344CB8AC3E}">
        <p14:creationId xmlns:p14="http://schemas.microsoft.com/office/powerpoint/2010/main" val="3703347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indoor, kitchen, pot, stove&#10;&#10;Description automatically generated">
            <a:extLst>
              <a:ext uri="{FF2B5EF4-FFF2-40B4-BE49-F238E27FC236}">
                <a16:creationId xmlns:a16="http://schemas.microsoft.com/office/drawing/2014/main" id="{651BCFEA-0E6D-4B7D-A4BE-D36C02344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103" y="1173345"/>
            <a:ext cx="4899074" cy="447569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College of Pharmacy</a:t>
            </a:r>
            <a:br>
              <a:rPr lang="en-US" dirty="0">
                <a:solidFill>
                  <a:schemeClr val="bg1"/>
                </a:solidFill>
              </a:rPr>
            </a:br>
            <a:r>
              <a:rPr lang="en-US" dirty="0">
                <a:solidFill>
                  <a:schemeClr val="bg1"/>
                </a:solidFill>
              </a:rPr>
              <a:t>(1821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Like most urban centers in the early nineteenth-century trans-Atlantic world, Philadelphia routinely suffered through outbreaks of dysentery, yellow and scarlet fevers, cholera, and other infectious diseases.</a:t>
            </a:r>
          </a:p>
          <a:p>
            <a:pPr marL="285750" indent="-285750">
              <a:buFont typeface="Arial" panose="020B0604020202020204" pitchFamily="34" charset="0"/>
              <a:buChar char="•"/>
            </a:pPr>
            <a:r>
              <a:rPr lang="en-US" sz="1000" dirty="0"/>
              <a:t> So, in 1821, the College of Pharmacy and Science–now known as the University of the Sciences in Philadelphia–opened its doors.</a:t>
            </a:r>
          </a:p>
          <a:p>
            <a:pPr marL="285750" indent="-285750">
              <a:buFont typeface="Arial" panose="020B0604020202020204" pitchFamily="34" charset="0"/>
              <a:buChar char="•"/>
            </a:pPr>
            <a:r>
              <a:rPr lang="en-US" sz="1000" dirty="0"/>
              <a:t> The new institute reflected the growing sophistication of Philadelphia's medical college professors, who had warned of the "ignorance of Apothecaries unqualified for the exercise of their profession.“</a:t>
            </a:r>
          </a:p>
          <a:p>
            <a:pPr marL="285750" indent="-285750">
              <a:buFont typeface="Arial" panose="020B0604020202020204" pitchFamily="34" charset="0"/>
              <a:buChar char="•"/>
            </a:pPr>
            <a:r>
              <a:rPr lang="en-US" sz="1000" dirty="0"/>
              <a:t> It also reflected a professional rivalry between the physicians and area druggists.</a:t>
            </a:r>
          </a:p>
          <a:p>
            <a:pPr marL="285750" indent="-285750">
              <a:buFont typeface="Arial" panose="020B0604020202020204" pitchFamily="34" charset="0"/>
              <a:buChar char="•"/>
            </a:pPr>
            <a:r>
              <a:rPr lang="en-US" sz="1000" dirty="0"/>
              <a:t>Combining instruction in biology and chemistry with a progressive approach to treating illnesses, the College of Pharmacy advocated more rigorous standards and professional training for those licensed to dispense drugs, medicines, and other controlled substances. </a:t>
            </a:r>
          </a:p>
          <a:p>
            <a:pPr marL="285750" indent="-285750">
              <a:buFont typeface="Arial" panose="020B0604020202020204" pitchFamily="34" charset="0"/>
              <a:buChar char="•"/>
            </a:pPr>
            <a:r>
              <a:rPr lang="en-US" sz="1000" dirty="0"/>
              <a:t>The ever-evolving, science-based curriculum reflected the growing professionalization of apothecary and medical science in diagnosing and treating illness and disease. </a:t>
            </a:r>
          </a:p>
          <a:p>
            <a:pPr marL="285750" indent="-285750">
              <a:buFont typeface="Arial" panose="020B0604020202020204" pitchFamily="34" charset="0"/>
              <a:buChar char="•"/>
            </a:pPr>
            <a:r>
              <a:rPr lang="en-US" sz="1000" dirty="0"/>
              <a:t>As another sign of its continuing maturity, the College of Pharmacy became coeducational in 1876.</a:t>
            </a:r>
          </a:p>
        </p:txBody>
      </p:sp>
    </p:spTree>
    <p:extLst>
      <p:ext uri="{BB962C8B-B14F-4D97-AF65-F5344CB8AC3E}">
        <p14:creationId xmlns:p14="http://schemas.microsoft.com/office/powerpoint/2010/main" val="1691306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Diagram&#10;&#10;Description automatically generated">
            <a:extLst>
              <a:ext uri="{FF2B5EF4-FFF2-40B4-BE49-F238E27FC236}">
                <a16:creationId xmlns:a16="http://schemas.microsoft.com/office/drawing/2014/main" id="{713E57C3-FA23-4E42-9DC0-AFAD80A4532F}"/>
              </a:ext>
            </a:extLst>
          </p:cNvPr>
          <p:cNvPicPr>
            <a:picLocks noChangeAspect="1"/>
          </p:cNvPicPr>
          <p:nvPr/>
        </p:nvPicPr>
        <p:blipFill rotWithShape="1">
          <a:blip r:embed="rId4">
            <a:extLst>
              <a:ext uri="{28A0092B-C50C-407E-A947-70E740481C1C}">
                <a14:useLocalDpi xmlns:a14="http://schemas.microsoft.com/office/drawing/2010/main" val="0"/>
              </a:ext>
            </a:extLst>
          </a:blip>
          <a:srcRect l="12797" r="12757"/>
          <a:stretch/>
        </p:blipFill>
        <p:spPr>
          <a:xfrm>
            <a:off x="6327972" y="1123529"/>
            <a:ext cx="4814761" cy="44005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Monroe Doctrine</a:t>
            </a:r>
            <a:br>
              <a:rPr lang="en-US" dirty="0">
                <a:solidFill>
                  <a:schemeClr val="bg1"/>
                </a:solidFill>
              </a:rPr>
            </a:br>
            <a:r>
              <a:rPr lang="en-US" dirty="0">
                <a:solidFill>
                  <a:schemeClr val="bg1"/>
                </a:solidFill>
              </a:rPr>
              <a:t>(1823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the early 1820s, many Latin American countries had won their independence from Spain or Portugal. </a:t>
            </a:r>
          </a:p>
          <a:p>
            <a:pPr marL="285750" indent="-285750">
              <a:buFont typeface="Arial" panose="020B0604020202020204" pitchFamily="34" charset="0"/>
              <a:buChar char="•"/>
            </a:pPr>
            <a:r>
              <a:rPr lang="en-US" sz="1000" dirty="0"/>
              <a:t>Both Britain and the United States worried that the powers of continental Europe would make future attempts to restore colonial regimes in the region. </a:t>
            </a:r>
          </a:p>
          <a:p>
            <a:pPr marL="285750" indent="-285750">
              <a:buFont typeface="Arial" panose="020B0604020202020204" pitchFamily="34" charset="0"/>
              <a:buChar char="•"/>
            </a:pPr>
            <a:r>
              <a:rPr lang="en-US" sz="1000" dirty="0"/>
              <a:t>Russia had also inspired concerns of imperialism, with Czar Alexander I claiming sovereignty over the territory in the Pacific Northwest and banning foreign ships from approaching that coast in 1821.</a:t>
            </a:r>
          </a:p>
          <a:p>
            <a:pPr marL="285750" indent="-285750">
              <a:buFont typeface="Arial" panose="020B0604020202020204" pitchFamily="34" charset="0"/>
              <a:buChar char="•"/>
            </a:pPr>
            <a:r>
              <a:rPr lang="en-US" sz="1000" dirty="0"/>
              <a:t>Though Monroe had initially supported the idea of a joint U.S.-British resolution against future colonization in Latin America, Secretary of State John Quincy Adams argued that joining forces with the British could limit future U.S. opportunities for expansion and that Britain might well have imperialist ambitions of its own. </a:t>
            </a:r>
          </a:p>
          <a:p>
            <a:pPr marL="285750" indent="-285750">
              <a:buFont typeface="Arial" panose="020B0604020202020204" pitchFamily="34" charset="0"/>
              <a:buChar char="•"/>
            </a:pPr>
            <a:r>
              <a:rPr lang="en-US" sz="1000" dirty="0"/>
              <a:t>He convinced Monroe to make a unilateral statement of U.S. policy that would set an independent course for the nation and claim a new role as protector of the Western Hemisphere.</a:t>
            </a:r>
          </a:p>
        </p:txBody>
      </p:sp>
    </p:spTree>
    <p:extLst>
      <p:ext uri="{BB962C8B-B14F-4D97-AF65-F5344CB8AC3E}">
        <p14:creationId xmlns:p14="http://schemas.microsoft.com/office/powerpoint/2010/main" val="1616620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tanding in front of a group of people sitting in chairs&#10;&#10;Description automatically generated with medium confidence">
            <a:extLst>
              <a:ext uri="{FF2B5EF4-FFF2-40B4-BE49-F238E27FC236}">
                <a16:creationId xmlns:a16="http://schemas.microsoft.com/office/drawing/2014/main" id="{ABB9909E-F009-4FDB-87A0-148F9D9254CB}"/>
              </a:ext>
            </a:extLst>
          </p:cNvPr>
          <p:cNvPicPr>
            <a:picLocks noChangeAspect="1"/>
          </p:cNvPicPr>
          <p:nvPr/>
        </p:nvPicPr>
        <p:blipFill rotWithShape="1">
          <a:blip r:embed="rId4">
            <a:extLst>
              <a:ext uri="{28A0092B-C50C-407E-A947-70E740481C1C}">
                <a14:useLocalDpi xmlns:a14="http://schemas.microsoft.com/office/drawing/2010/main" val="0"/>
              </a:ext>
            </a:extLst>
          </a:blip>
          <a:srcRect l="33783" t="10973" r="19026"/>
          <a:stretch/>
        </p:blipFill>
        <p:spPr>
          <a:xfrm>
            <a:off x="6342663" y="946767"/>
            <a:ext cx="4571485" cy="48511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Monroe Doctrine</a:t>
            </a:r>
            <a:br>
              <a:rPr lang="en-US" dirty="0">
                <a:solidFill>
                  <a:schemeClr val="bg1"/>
                </a:solidFill>
              </a:rPr>
            </a:br>
            <a:r>
              <a:rPr lang="en-US" dirty="0">
                <a:solidFill>
                  <a:schemeClr val="bg1"/>
                </a:solidFill>
              </a:rPr>
              <a:t>(1823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During the president’s customary message to Congress on December 2, 1823, Monroe expressed the basic tenets of what would later become known as the Monroe Doctrine. </a:t>
            </a:r>
          </a:p>
          <a:p>
            <a:pPr marL="285750" indent="-285750">
              <a:buFont typeface="Arial" panose="020B0604020202020204" pitchFamily="34" charset="0"/>
              <a:buChar char="•"/>
            </a:pPr>
            <a:r>
              <a:rPr lang="en-US" sz="1000" dirty="0"/>
              <a:t>According to Monroe’s message (drafted broadly by Adams), the Old World and the New World were fundamentally different and should be two separate spheres of influence. </a:t>
            </a:r>
          </a:p>
          <a:p>
            <a:pPr marL="285750" indent="-285750">
              <a:buFont typeface="Arial" panose="020B0604020202020204" pitchFamily="34" charset="0"/>
              <a:buChar char="•"/>
            </a:pPr>
            <a:r>
              <a:rPr lang="en-US" sz="1000" dirty="0"/>
              <a:t>The United States, for its part, would not interfere in the political affairs of Europe or with existing European colonies in the Western Hemisphere.</a:t>
            </a:r>
          </a:p>
          <a:p>
            <a:pPr marL="285750" indent="-285750">
              <a:buFont typeface="Arial" panose="020B0604020202020204" pitchFamily="34" charset="0"/>
              <a:buChar char="•"/>
            </a:pPr>
            <a:r>
              <a:rPr lang="en-US" sz="1000" dirty="0"/>
              <a:t>Any attempt by a European power to exert its influence in the Western Hemisphere would, from then on, be seen by the United States as a threat to its security.</a:t>
            </a:r>
          </a:p>
          <a:p>
            <a:pPr marL="285750" indent="-285750">
              <a:buFont typeface="Arial" panose="020B0604020202020204" pitchFamily="34" charset="0"/>
              <a:buChar char="•"/>
            </a:pPr>
            <a:r>
              <a:rPr lang="en-US" sz="1000" dirty="0"/>
              <a:t>In declaring separate spheres of influence and a policy of non-intervention in the foreign affairs of Europe, the Monroe Doctrine drew on past statements of American diplomatic ideals, including George Washington’s Farewell Address in 1796 and James Madison’s declaration of war with Britain in 1812.</a:t>
            </a:r>
          </a:p>
        </p:txBody>
      </p:sp>
    </p:spTree>
    <p:extLst>
      <p:ext uri="{BB962C8B-B14F-4D97-AF65-F5344CB8AC3E}">
        <p14:creationId xmlns:p14="http://schemas.microsoft.com/office/powerpoint/2010/main" val="1751806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Diagram&#10;&#10;Description automatically generated">
            <a:extLst>
              <a:ext uri="{FF2B5EF4-FFF2-40B4-BE49-F238E27FC236}">
                <a16:creationId xmlns:a16="http://schemas.microsoft.com/office/drawing/2014/main" id="{E5DBBB10-5D8C-447B-AB9A-BF45A9B4B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249" y="914726"/>
            <a:ext cx="4503344" cy="502854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Monroe Doctrine</a:t>
            </a:r>
            <a:br>
              <a:rPr lang="en-US" dirty="0">
                <a:solidFill>
                  <a:schemeClr val="bg1"/>
                </a:solidFill>
              </a:rPr>
            </a:br>
            <a:r>
              <a:rPr lang="en-US" dirty="0">
                <a:solidFill>
                  <a:schemeClr val="bg1"/>
                </a:solidFill>
              </a:rPr>
              <a:t>(1823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Monroe’s bold policy statement was largely ignored outside U.S. borders. </a:t>
            </a:r>
          </a:p>
          <a:p>
            <a:pPr marL="285750" indent="-285750">
              <a:buFont typeface="Arial" panose="020B0604020202020204" pitchFamily="34" charset="0"/>
              <a:buChar char="•"/>
            </a:pPr>
            <a:r>
              <a:rPr lang="en-US" sz="1000" dirty="0"/>
              <a:t>In 1833, the United States did not invoke the Monroe Doctrine to oppose British occupation of the Falkland Islands; it also declined to act when Britain and France imposed a naval blockade against Argentina in 1845.</a:t>
            </a:r>
          </a:p>
          <a:p>
            <a:pPr marL="285750" indent="-285750">
              <a:buFont typeface="Arial" panose="020B0604020202020204" pitchFamily="34" charset="0"/>
              <a:buChar char="•"/>
            </a:pPr>
            <a:r>
              <a:rPr lang="en-US" sz="1000" dirty="0"/>
              <a:t>From 1870 onward, as the United States emerged as a significant world power, the Monroe Doctrine would be used to justify a long series of U.S. interventions in Latin America. </a:t>
            </a:r>
          </a:p>
          <a:p>
            <a:pPr marL="285750" indent="-285750">
              <a:buFont typeface="Arial" panose="020B0604020202020204" pitchFamily="34" charset="0"/>
              <a:buChar char="•"/>
            </a:pPr>
            <a:r>
              <a:rPr lang="en-US" sz="1000" dirty="0"/>
              <a:t>This was especially true after 1904 when President Theodore Roosevelt claimed the U.S. government’s right to intervene to stop European creditors threatening armed intervention to collect debts in Latin American countries.</a:t>
            </a:r>
          </a:p>
          <a:p>
            <a:pPr marL="285750" indent="-285750">
              <a:buFont typeface="Arial" panose="020B0604020202020204" pitchFamily="34" charset="0"/>
              <a:buChar char="•"/>
            </a:pPr>
            <a:r>
              <a:rPr lang="en-US" sz="1000" dirty="0"/>
              <a:t>“In the Western Hemisphere, the adherence of the United States to the Monroe Doctrine may force the United States, however reluctantly, in flagrant cases of such wrongdoing or impotence, to the exercise of an international police power.”</a:t>
            </a:r>
          </a:p>
          <a:p>
            <a:pPr marL="285750" indent="-285750">
              <a:buFont typeface="Arial" panose="020B0604020202020204" pitchFamily="34" charset="0"/>
              <a:buChar char="•"/>
            </a:pPr>
            <a:r>
              <a:rPr lang="en-US" sz="1000" dirty="0"/>
              <a:t>Known as the “Roosevelt Corollary” or the “Big Stick” policy, Roosevelt’s expansive interpretation was soon used to justify military interventions in Central America and the Caribbean.</a:t>
            </a:r>
          </a:p>
        </p:txBody>
      </p:sp>
    </p:spTree>
    <p:extLst>
      <p:ext uri="{BB962C8B-B14F-4D97-AF65-F5344CB8AC3E}">
        <p14:creationId xmlns:p14="http://schemas.microsoft.com/office/powerpoint/2010/main" val="1342437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holding a dog&#10;&#10;Description automatically generated with low confidence">
            <a:extLst>
              <a:ext uri="{FF2B5EF4-FFF2-40B4-BE49-F238E27FC236}">
                <a16:creationId xmlns:a16="http://schemas.microsoft.com/office/drawing/2014/main" id="{B8BA5912-4F12-46AF-B35C-D0831CB4A227}"/>
              </a:ext>
            </a:extLst>
          </p:cNvPr>
          <p:cNvPicPr>
            <a:picLocks noChangeAspect="1"/>
          </p:cNvPicPr>
          <p:nvPr/>
        </p:nvPicPr>
        <p:blipFill rotWithShape="1">
          <a:blip r:embed="rId4">
            <a:extLst>
              <a:ext uri="{28A0092B-C50C-407E-A947-70E740481C1C}">
                <a14:useLocalDpi xmlns:a14="http://schemas.microsoft.com/office/drawing/2010/main" val="0"/>
              </a:ext>
            </a:extLst>
          </a:blip>
          <a:srcRect l="8117" t="11083" r="6921" b="24357"/>
          <a:stretch/>
        </p:blipFill>
        <p:spPr>
          <a:xfrm>
            <a:off x="6238959" y="979137"/>
            <a:ext cx="4847130" cy="50413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Fannie Hill</a:t>
            </a:r>
            <a:br>
              <a:rPr lang="en-US" dirty="0">
                <a:solidFill>
                  <a:schemeClr val="bg1"/>
                </a:solidFill>
              </a:rPr>
            </a:br>
            <a:r>
              <a:rPr lang="en-US" dirty="0">
                <a:solidFill>
                  <a:schemeClr val="bg1"/>
                </a:solidFill>
              </a:rPr>
              <a:t>(1821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 Massachusetts court outlaws the novel Fanny Hill by John Cleland and convicts publisher Peter Holmes for printing a "lewd and obscene" novel.</a:t>
            </a:r>
          </a:p>
          <a:p>
            <a:pPr marL="285750" indent="-285750">
              <a:buFont typeface="Arial" panose="020B0604020202020204" pitchFamily="34" charset="0"/>
              <a:buChar char="•"/>
            </a:pPr>
            <a:r>
              <a:rPr lang="en-US" sz="1000" dirty="0"/>
              <a:t> This was the first obscenity case in U.S. history. </a:t>
            </a:r>
          </a:p>
          <a:p>
            <a:pPr marL="285750" indent="-285750">
              <a:buFont typeface="Arial" panose="020B0604020202020204" pitchFamily="34" charset="0"/>
              <a:buChar char="•"/>
            </a:pPr>
            <a:r>
              <a:rPr lang="en-US" sz="1000" dirty="0"/>
              <a:t>The most famous pornographic novel in English literature is John Cleland's Memoirs of a Woman of Pleasure, published in 1748 and 1749. </a:t>
            </a:r>
          </a:p>
          <a:p>
            <a:pPr marL="285750" indent="-285750">
              <a:buFont typeface="Arial" panose="020B0604020202020204" pitchFamily="34" charset="0"/>
              <a:buChar char="•"/>
            </a:pPr>
            <a:r>
              <a:rPr lang="en-US" sz="1000" dirty="0"/>
              <a:t>It is the first-person narrative of a young woman's adventures as a prostitute after losing her virginity to a gentleman who claimed to be in love with her.</a:t>
            </a:r>
          </a:p>
          <a:p>
            <a:pPr marL="285750" indent="-285750">
              <a:buFont typeface="Arial" panose="020B0604020202020204" pitchFamily="34" charset="0"/>
              <a:buChar char="•"/>
            </a:pPr>
            <a:r>
              <a:rPr lang="en-US" sz="1000" dirty="0"/>
              <a:t>The novel describes scenes of lesbianism, flagellation, group sex, and male homosexuality, emphasizing the size and appearance of the male genitalia. </a:t>
            </a:r>
          </a:p>
          <a:p>
            <a:pPr marL="285750" indent="-285750">
              <a:buFont typeface="Arial" panose="020B0604020202020204" pitchFamily="34" charset="0"/>
              <a:buChar char="•"/>
            </a:pPr>
            <a:r>
              <a:rPr lang="en-US" sz="1000" dirty="0"/>
              <a:t>Some 70 years later, illustrations from later reprints of the book led to one of the earliest obscenity cases in the United States. </a:t>
            </a:r>
          </a:p>
        </p:txBody>
      </p:sp>
    </p:spTree>
    <p:extLst>
      <p:ext uri="{BB962C8B-B14F-4D97-AF65-F5344CB8AC3E}">
        <p14:creationId xmlns:p14="http://schemas.microsoft.com/office/powerpoint/2010/main" val="2215679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rug, fabric&#10;&#10;Description automatically generated">
            <a:extLst>
              <a:ext uri="{FF2B5EF4-FFF2-40B4-BE49-F238E27FC236}">
                <a16:creationId xmlns:a16="http://schemas.microsoft.com/office/drawing/2014/main" id="{8C916BEA-ECD1-4216-9C86-5012805D2422}"/>
              </a:ext>
            </a:extLst>
          </p:cNvPr>
          <p:cNvPicPr>
            <a:picLocks noChangeAspect="1"/>
          </p:cNvPicPr>
          <p:nvPr/>
        </p:nvPicPr>
        <p:blipFill rotWithShape="1">
          <a:blip r:embed="rId4">
            <a:extLst>
              <a:ext uri="{28A0092B-C50C-407E-A947-70E740481C1C}">
                <a14:useLocalDpi xmlns:a14="http://schemas.microsoft.com/office/drawing/2010/main" val="0"/>
              </a:ext>
            </a:extLst>
          </a:blip>
          <a:srcRect b="32821"/>
          <a:stretch/>
        </p:blipFill>
        <p:spPr>
          <a:xfrm>
            <a:off x="6158039" y="1089017"/>
            <a:ext cx="5000878" cy="47369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Fannie Hill</a:t>
            </a:r>
            <a:br>
              <a:rPr lang="en-US" dirty="0">
                <a:solidFill>
                  <a:schemeClr val="bg1"/>
                </a:solidFill>
              </a:rPr>
            </a:br>
            <a:r>
              <a:rPr lang="en-US" dirty="0">
                <a:solidFill>
                  <a:schemeClr val="bg1"/>
                </a:solidFill>
              </a:rPr>
              <a:t>(1821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Cleland reportedly sold the copyright to the book for 20 guineas to escape the debtor's prison. </a:t>
            </a:r>
          </a:p>
          <a:p>
            <a:pPr marL="285750" indent="-285750">
              <a:buFont typeface="Arial" panose="020B0604020202020204" pitchFamily="34" charset="0"/>
              <a:buChar char="•"/>
            </a:pPr>
            <a:r>
              <a:rPr lang="en-US" sz="1000" dirty="0"/>
              <a:t>Nevertheless, Ralph </a:t>
            </a:r>
            <a:r>
              <a:rPr lang="en-US" sz="1000" dirty="0" err="1"/>
              <a:t>Griffiths's</a:t>
            </a:r>
            <a:r>
              <a:rPr lang="en-US" sz="1000" dirty="0"/>
              <a:t> publisher made a significant profit to launch The Monthly Review, one of the first major literary works periodicals in England.</a:t>
            </a:r>
          </a:p>
          <a:p>
            <a:pPr marL="285750" indent="-285750">
              <a:buFont typeface="Arial" panose="020B0604020202020204" pitchFamily="34" charset="0"/>
              <a:buChar char="•"/>
            </a:pPr>
            <a:r>
              <a:rPr lang="en-US" sz="1000" dirty="0"/>
              <a:t>Although Memoirs was published anonymously and with a pseudonymous imprint, Cleland and Griffiths were prosecuted in Britain for obscenity in November 1749; they managed, however, to avoid punishment. </a:t>
            </a:r>
          </a:p>
          <a:p>
            <a:pPr marL="285750" indent="-285750">
              <a:buFont typeface="Arial" panose="020B0604020202020204" pitchFamily="34" charset="0"/>
              <a:buChar char="•"/>
            </a:pPr>
            <a:r>
              <a:rPr lang="en-US" sz="1000" dirty="0"/>
              <a:t>In 1750 Griffiths released an expurgated edition of the book, titled The Memoirs of Fanny Hill; the novel went through frequent illicit reprints (many illustrated) over the next two centuries.</a:t>
            </a:r>
          </a:p>
          <a:p>
            <a:pPr marL="285750" indent="-285750">
              <a:buFont typeface="Arial" panose="020B0604020202020204" pitchFamily="34" charset="0"/>
              <a:buChar char="•"/>
            </a:pPr>
            <a:r>
              <a:rPr lang="en-US" sz="1000" dirty="0"/>
              <a:t>In Commonwealth v. Holmes, the court upheld the conviction of the publisher of Memoirs of a Woman of Pleasure for publishing a "lewd and obscene print" contained in the book. </a:t>
            </a:r>
          </a:p>
        </p:txBody>
      </p:sp>
    </p:spTree>
    <p:extLst>
      <p:ext uri="{BB962C8B-B14F-4D97-AF65-F5344CB8AC3E}">
        <p14:creationId xmlns:p14="http://schemas.microsoft.com/office/powerpoint/2010/main" val="238496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riding horses in the snow&#10;&#10;Description automatically generated with medium confidence">
            <a:extLst>
              <a:ext uri="{FF2B5EF4-FFF2-40B4-BE49-F238E27FC236}">
                <a16:creationId xmlns:a16="http://schemas.microsoft.com/office/drawing/2014/main" id="{EABFCFFA-A15B-4C6C-BBE5-4450E28821AA}"/>
              </a:ext>
            </a:extLst>
          </p:cNvPr>
          <p:cNvPicPr>
            <a:picLocks noChangeAspect="1"/>
          </p:cNvPicPr>
          <p:nvPr/>
        </p:nvPicPr>
        <p:blipFill rotWithShape="1">
          <a:blip r:embed="rId4">
            <a:extLst>
              <a:ext uri="{28A0092B-C50C-407E-A947-70E740481C1C}">
                <a14:useLocalDpi xmlns:a14="http://schemas.microsoft.com/office/drawing/2010/main" val="0"/>
              </a:ext>
            </a:extLst>
          </a:blip>
          <a:srcRect l="13168" r="3672"/>
          <a:stretch/>
        </p:blipFill>
        <p:spPr>
          <a:xfrm>
            <a:off x="6166193" y="1257300"/>
            <a:ext cx="4924425" cy="45053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Lewis and Clark</a:t>
            </a:r>
            <a:br>
              <a:rPr lang="en-US" dirty="0">
                <a:solidFill>
                  <a:schemeClr val="bg1"/>
                </a:solidFill>
              </a:rPr>
            </a:br>
            <a:r>
              <a:rPr lang="en-US" dirty="0">
                <a:solidFill>
                  <a:schemeClr val="bg1"/>
                </a:solidFill>
              </a:rPr>
              <a:t>(1804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Several groups floated down to the Great Falls, digging up supplies they had cached on their outward journey. Meanwhile, Clark arrived at the Yellowstone River after crossing Bozeman Pass, the route suggested by Sacagawea. </a:t>
            </a:r>
          </a:p>
          <a:p>
            <a:pPr marL="171450" indent="-171450">
              <a:buFont typeface="Arial" panose="020B0604020202020204" pitchFamily="34" charset="0"/>
              <a:buChar char="•"/>
            </a:pPr>
            <a:r>
              <a:rPr lang="en-US" sz="1000" dirty="0"/>
              <a:t>The Corps of Discovery met with a grand reception at St. Louis on September 23.</a:t>
            </a:r>
          </a:p>
          <a:p>
            <a:pPr marL="171450" indent="-171450">
              <a:buFont typeface="Arial" panose="020B0604020202020204" pitchFamily="34" charset="0"/>
              <a:buChar char="•"/>
            </a:pPr>
            <a:r>
              <a:rPr lang="en-US" sz="1000" dirty="0"/>
              <a:t> Congress rewarded them with double pay and public land. </a:t>
            </a:r>
          </a:p>
          <a:p>
            <a:pPr marL="171450" indent="-171450">
              <a:buFont typeface="Arial" panose="020B0604020202020204" pitchFamily="34" charset="0"/>
              <a:buChar char="•"/>
            </a:pPr>
            <a:r>
              <a:rPr lang="en-US" sz="1000" dirty="0"/>
              <a:t>Each of the captains received 1,600 acres, and their men received 320 acres The final cost for the expedition totaled $38,000. </a:t>
            </a:r>
          </a:p>
          <a:p>
            <a:pPr marL="171450" indent="-171450">
              <a:buFont typeface="Arial" panose="020B0604020202020204" pitchFamily="34" charset="0"/>
              <a:buChar char="•"/>
            </a:pPr>
            <a:r>
              <a:rPr lang="en-US" sz="1000" dirty="0"/>
              <a:t>Jefferson appointed Lewis governor of Upper Louisiana Territory and appointed Clark, an Indian agent. </a:t>
            </a:r>
          </a:p>
          <a:p>
            <a:pPr marL="171450" indent="-171450">
              <a:buFont typeface="Arial" panose="020B0604020202020204" pitchFamily="34" charset="0"/>
              <a:buChar char="•"/>
            </a:pPr>
            <a:r>
              <a:rPr lang="en-US" sz="1000" dirty="0"/>
              <a:t>The expedition contributed significant geographic and scientific knowledge of the West, aided the expansion of the fur trade, and strengthened U.S. claims to the Pacific. </a:t>
            </a:r>
          </a:p>
          <a:p>
            <a:pPr marL="171450" indent="-171450">
              <a:buFont typeface="Arial" panose="020B0604020202020204" pitchFamily="34" charset="0"/>
              <a:buChar char="•"/>
            </a:pPr>
            <a:r>
              <a:rPr lang="en-US" sz="1000" dirty="0"/>
              <a:t>Clark's maps portraying the geography of the West, printed in 1810 and 1814, were the best available until the 1840s.</a:t>
            </a:r>
          </a:p>
        </p:txBody>
      </p:sp>
    </p:spTree>
    <p:extLst>
      <p:ext uri="{BB962C8B-B14F-4D97-AF65-F5344CB8AC3E}">
        <p14:creationId xmlns:p14="http://schemas.microsoft.com/office/powerpoint/2010/main" val="3976713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C6EFCA38-307F-4DD8-9723-A31BEE456FE0}"/>
              </a:ext>
            </a:extLst>
          </p:cNvPr>
          <p:cNvPicPr>
            <a:picLocks noChangeAspect="1"/>
          </p:cNvPicPr>
          <p:nvPr/>
        </p:nvPicPr>
        <p:blipFill rotWithShape="1">
          <a:blip r:embed="rId4">
            <a:extLst>
              <a:ext uri="{28A0092B-C50C-407E-A947-70E740481C1C}">
                <a14:useLocalDpi xmlns:a14="http://schemas.microsoft.com/office/drawing/2010/main" val="0"/>
              </a:ext>
            </a:extLst>
          </a:blip>
          <a:srcRect l="20076" r="13008"/>
          <a:stretch/>
        </p:blipFill>
        <p:spPr>
          <a:xfrm>
            <a:off x="6096000" y="1290174"/>
            <a:ext cx="5111469" cy="42776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Fannie Hill</a:t>
            </a:r>
            <a:br>
              <a:rPr lang="en-US" dirty="0">
                <a:solidFill>
                  <a:schemeClr val="bg1"/>
                </a:solidFill>
              </a:rPr>
            </a:br>
            <a:r>
              <a:rPr lang="en-US" dirty="0">
                <a:solidFill>
                  <a:schemeClr val="bg1"/>
                </a:solidFill>
              </a:rPr>
              <a:t>(1821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According to the indictment, the publisher was guilty of being "a scandalous and evil-disposed person, and contriving, devising and intending the morals as well of youth as of other good citizens of said commonwealth to debauch and corrupt and to raise and create in their minds inordinate and lustful desires." </a:t>
            </a:r>
          </a:p>
          <a:p>
            <a:pPr marL="285750" indent="-285750">
              <a:buFont typeface="Arial" panose="020B0604020202020204" pitchFamily="34" charset="0"/>
              <a:buChar char="•"/>
            </a:pPr>
            <a:r>
              <a:rPr lang="en-US" sz="1000" dirty="0"/>
              <a:t>The concern for the morals of children frequently was stated explicitly in early nineteenth-century obscenity statutes.</a:t>
            </a:r>
          </a:p>
          <a:p>
            <a:pPr marL="285750" indent="-285750">
              <a:buFont typeface="Arial" panose="020B0604020202020204" pitchFamily="34" charset="0"/>
              <a:buChar char="•"/>
            </a:pPr>
            <a:r>
              <a:rPr lang="en-US" sz="1000" dirty="0"/>
              <a:t>The 1835 Massachusetts obscenity law is typical. It provided:</a:t>
            </a:r>
          </a:p>
          <a:p>
            <a:pPr marL="285750" indent="-285750">
              <a:buFont typeface="Arial" panose="020B0604020202020204" pitchFamily="34" charset="0"/>
              <a:buChar char="•"/>
            </a:pPr>
            <a:r>
              <a:rPr lang="en-US" sz="1000" dirty="0"/>
              <a:t>"If any person shall import, print, publish, sell or distribute any book, or any pamphlet, ballad, printed paper, or other thing, containing obscene language, or obscene prints, pictures, figures, or descriptions, manifestly tending to the corruption of the morals of youth, or shall introduce into any family, school, or place of education, or shall buy, procure, receive or have in his possession, any such book, pamphlet, ballad, printed paper or other thing, either for the purpose of sale, exhibition, loan, or circulation, or with intent to introduce the same into any family, school or place of education, he shall be punished by imprisonment in the county jail, not more than two years, and a fine not exceeding one thousand dollars."</a:t>
            </a:r>
          </a:p>
        </p:txBody>
      </p:sp>
    </p:spTree>
    <p:extLst>
      <p:ext uri="{BB962C8B-B14F-4D97-AF65-F5344CB8AC3E}">
        <p14:creationId xmlns:p14="http://schemas.microsoft.com/office/powerpoint/2010/main" val="35844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black and white drawing of a person with long hair&#10;&#10;Description automatically generated with medium confidence">
            <a:extLst>
              <a:ext uri="{FF2B5EF4-FFF2-40B4-BE49-F238E27FC236}">
                <a16:creationId xmlns:a16="http://schemas.microsoft.com/office/drawing/2014/main" id="{14D49654-2490-402E-90DE-98AC5A7CF6D1}"/>
              </a:ext>
            </a:extLst>
          </p:cNvPr>
          <p:cNvPicPr>
            <a:picLocks noChangeAspect="1"/>
          </p:cNvPicPr>
          <p:nvPr/>
        </p:nvPicPr>
        <p:blipFill rotWithShape="1">
          <a:blip r:embed="rId4">
            <a:extLst>
              <a:ext uri="{28A0092B-C50C-407E-A947-70E740481C1C}">
                <a14:useLocalDpi xmlns:a14="http://schemas.microsoft.com/office/drawing/2010/main" val="0"/>
              </a:ext>
            </a:extLst>
          </a:blip>
          <a:srcRect b="25624"/>
          <a:stretch/>
        </p:blipFill>
        <p:spPr>
          <a:xfrm>
            <a:off x="6382978" y="788976"/>
            <a:ext cx="4490855" cy="47217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Neal and the Gymnasium</a:t>
            </a:r>
            <a:br>
              <a:rPr lang="en-US" dirty="0">
                <a:solidFill>
                  <a:schemeClr val="bg1"/>
                </a:solidFill>
              </a:rPr>
            </a:br>
            <a:r>
              <a:rPr lang="en-US" dirty="0">
                <a:solidFill>
                  <a:schemeClr val="bg1"/>
                </a:solidFill>
              </a:rPr>
              <a:t>(1827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John Neal was an American writer, critic, editor, lecturer, and activist.</a:t>
            </a:r>
          </a:p>
          <a:p>
            <a:pPr marL="285750" indent="-285750">
              <a:buFont typeface="Arial" panose="020B0604020202020204" pitchFamily="34" charset="0"/>
              <a:buChar char="•"/>
            </a:pPr>
            <a:r>
              <a:rPr lang="en-US" sz="1000" dirty="0"/>
              <a:t>Neal advanced the development of American art, fought for women's rights, advocated the end of slavery and racial prejudice, and helped establish the American gymnastics movement.</a:t>
            </a:r>
          </a:p>
          <a:p>
            <a:pPr marL="285750" indent="-285750">
              <a:buFont typeface="Arial" panose="020B0604020202020204" pitchFamily="34" charset="0"/>
              <a:buChar char="•"/>
            </a:pPr>
            <a:r>
              <a:rPr lang="en-US" sz="1000" dirty="0"/>
              <a:t>John Neal is the first to use the phrase son-of-a-bitch in a work of fiction. </a:t>
            </a:r>
          </a:p>
          <a:p>
            <a:pPr marL="285750" indent="-285750">
              <a:buFont typeface="Arial" panose="020B0604020202020204" pitchFamily="34" charset="0"/>
              <a:buChar char="•"/>
            </a:pPr>
            <a:r>
              <a:rPr lang="en-US" sz="1000" dirty="0"/>
              <a:t>He was the first American to establish a public gymnasium in the US and championed athletics to regulate violent tendencies he struggled with throughout his life.</a:t>
            </a:r>
          </a:p>
          <a:p>
            <a:pPr marL="285750" indent="-285750">
              <a:buFont typeface="Arial" panose="020B0604020202020204" pitchFamily="34" charset="0"/>
              <a:buChar char="•"/>
            </a:pPr>
            <a:r>
              <a:rPr lang="en-US" sz="1000" dirty="0"/>
              <a:t>Neal became a proponent in the US of athletics he had practiced abroad, including gymnastics, boxing and fencing techniques he learned in Paris, London, and Baltimore. </a:t>
            </a:r>
          </a:p>
          <a:p>
            <a:pPr marL="285750" indent="-285750">
              <a:buFont typeface="Arial" panose="020B0604020202020204" pitchFamily="34" charset="0"/>
              <a:buChar char="•"/>
            </a:pPr>
            <a:r>
              <a:rPr lang="en-US" sz="1000" dirty="0"/>
              <a:t>He opened Maine's first gymnasium in 1827, making him the first American to establish a public gym in the US. </a:t>
            </a:r>
          </a:p>
          <a:p>
            <a:pPr marL="285750" indent="-285750">
              <a:buFont typeface="Arial" panose="020B0604020202020204" pitchFamily="34" charset="0"/>
              <a:buChar char="•"/>
            </a:pPr>
            <a:r>
              <a:rPr lang="en-US" sz="1000" dirty="0"/>
              <a:t>He offered lessons in boxing and fencing in his law office. </a:t>
            </a:r>
          </a:p>
          <a:p>
            <a:pPr marL="285750" indent="-285750">
              <a:buFont typeface="Arial" panose="020B0604020202020204" pitchFamily="34" charset="0"/>
              <a:buChar char="•"/>
            </a:pPr>
            <a:r>
              <a:rPr lang="en-US" sz="1000" dirty="0"/>
              <a:t>He published articles on German gymnastics in the American Journal of Education and urged Thomas Jefferson to include a gymnastics school at the University of Virginia. </a:t>
            </a:r>
          </a:p>
        </p:txBody>
      </p:sp>
    </p:spTree>
    <p:extLst>
      <p:ext uri="{BB962C8B-B14F-4D97-AF65-F5344CB8AC3E}">
        <p14:creationId xmlns:p14="http://schemas.microsoft.com/office/powerpoint/2010/main" val="1645771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D89D6630-D75E-40C6-B417-58BCA6FFB6EA}"/>
              </a:ext>
            </a:extLst>
          </p:cNvPr>
          <p:cNvPicPr>
            <a:picLocks noChangeAspect="1"/>
          </p:cNvPicPr>
          <p:nvPr/>
        </p:nvPicPr>
        <p:blipFill rotWithShape="1">
          <a:blip r:embed="rId4">
            <a:extLst>
              <a:ext uri="{28A0092B-C50C-407E-A947-70E740481C1C}">
                <a14:useLocalDpi xmlns:a14="http://schemas.microsoft.com/office/drawing/2010/main" val="0"/>
              </a:ext>
            </a:extLst>
          </a:blip>
          <a:srcRect t="18334" b="-2877"/>
          <a:stretch/>
        </p:blipFill>
        <p:spPr>
          <a:xfrm>
            <a:off x="6374502" y="971045"/>
            <a:ext cx="4622193" cy="52021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Neal and the Gymnasium</a:t>
            </a:r>
            <a:br>
              <a:rPr lang="en-US" dirty="0">
                <a:solidFill>
                  <a:schemeClr val="bg1"/>
                </a:solidFill>
              </a:rPr>
            </a:br>
            <a:r>
              <a:rPr lang="en-US" dirty="0">
                <a:solidFill>
                  <a:schemeClr val="bg1"/>
                </a:solidFill>
              </a:rPr>
              <a:t>(1827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Neal's athletic pursuits modeled "a new sense of maleness" that favored "forbearance based on strength" and helped him regulate the violent tendencies he struggled with throughout his life.</a:t>
            </a:r>
          </a:p>
          <a:p>
            <a:pPr marL="285750" indent="-285750">
              <a:buFont typeface="Arial" panose="020B0604020202020204" pitchFamily="34" charset="0"/>
              <a:buChar char="•"/>
            </a:pPr>
            <a:r>
              <a:rPr lang="en-US" sz="1000" dirty="0"/>
              <a:t>Neal's body of literary work spans almost sixty years from the end of the War of 1812 to a decade following the Civil War.</a:t>
            </a:r>
          </a:p>
          <a:p>
            <a:pPr marL="285750" indent="-285750">
              <a:buFont typeface="Arial" panose="020B0604020202020204" pitchFamily="34" charset="0"/>
              <a:buChar char="•"/>
            </a:pPr>
            <a:r>
              <a:rPr lang="en-US" sz="1000" dirty="0"/>
              <a:t>His writing both reflects and challenges shifting American ways of life over those years. </a:t>
            </a:r>
          </a:p>
          <a:p>
            <a:pPr marL="285750" indent="-285750">
              <a:buFont typeface="Arial" panose="020B0604020202020204" pitchFamily="34" charset="0"/>
              <a:buChar char="•"/>
            </a:pPr>
            <a:r>
              <a:rPr lang="en-US" sz="1000" dirty="0"/>
              <a:t>He started his career as an American reading public, beginning to emerge, working immediately and consistently within the nation's developing "complex web of print culture.“</a:t>
            </a:r>
          </a:p>
          <a:p>
            <a:pPr marL="285750" indent="-285750">
              <a:buFont typeface="Arial" panose="020B0604020202020204" pitchFamily="34" charset="0"/>
              <a:buChar char="•"/>
            </a:pPr>
            <a:r>
              <a:rPr lang="en-US" sz="1000" dirty="0"/>
              <a:t> Throughout his adult life, especially in the 1830s, Neal was a prolific contributor to newspapers and magazines, writing essays on a wide variety of topics including but not limited to art criticism, literary criticism, phrenology, women's rights, early German gymnastics, and slavery.</a:t>
            </a:r>
          </a:p>
          <a:p>
            <a:pPr marL="285750" indent="-285750">
              <a:buFont typeface="Arial" panose="020B0604020202020204" pitchFamily="34" charset="0"/>
              <a:buChar char="•"/>
            </a:pPr>
            <a:r>
              <a:rPr lang="en-US" sz="1000" dirty="0"/>
              <a:t> His efforts to subvert the British academic elite's influence and develop rival American literature were credited mainly to his successors until more recent twenty-first-century scholarship shifted that credit to Neal.</a:t>
            </a:r>
          </a:p>
        </p:txBody>
      </p:sp>
    </p:spTree>
    <p:extLst>
      <p:ext uri="{BB962C8B-B14F-4D97-AF65-F5344CB8AC3E}">
        <p14:creationId xmlns:p14="http://schemas.microsoft.com/office/powerpoint/2010/main" val="3194882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ortrait of a person&#10;&#10;Description automatically generated">
            <a:extLst>
              <a:ext uri="{FF2B5EF4-FFF2-40B4-BE49-F238E27FC236}">
                <a16:creationId xmlns:a16="http://schemas.microsoft.com/office/drawing/2014/main" id="{8957EA08-7CC2-4ABD-B7AF-CD63F108078B}"/>
              </a:ext>
            </a:extLst>
          </p:cNvPr>
          <p:cNvPicPr>
            <a:picLocks noChangeAspect="1"/>
          </p:cNvPicPr>
          <p:nvPr/>
        </p:nvPicPr>
        <p:blipFill rotWithShape="1">
          <a:blip r:embed="rId4">
            <a:extLst>
              <a:ext uri="{28A0092B-C50C-407E-A947-70E740481C1C}">
                <a14:useLocalDpi xmlns:a14="http://schemas.microsoft.com/office/drawing/2010/main" val="0"/>
              </a:ext>
            </a:extLst>
          </a:blip>
          <a:srcRect l="18338" t="6468" r="5783" b="33237"/>
          <a:stretch/>
        </p:blipFill>
        <p:spPr>
          <a:xfrm>
            <a:off x="6164381" y="1033757"/>
            <a:ext cx="4928050" cy="47904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Neal and the Gymnasium</a:t>
            </a:r>
            <a:br>
              <a:rPr lang="en-US" dirty="0">
                <a:solidFill>
                  <a:schemeClr val="bg1"/>
                </a:solidFill>
              </a:rPr>
            </a:br>
            <a:r>
              <a:rPr lang="en-US" dirty="0">
                <a:solidFill>
                  <a:schemeClr val="bg1"/>
                </a:solidFill>
              </a:rPr>
              <a:t>(1823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His short stories are "his highest literary achievement" and are ranked with Nathaniel Hawthorne, Edgar Allan Poe, Herman Melville, and Rudyard Kipling. </a:t>
            </a:r>
          </a:p>
          <a:p>
            <a:pPr marL="285750" indent="-285750">
              <a:buFont typeface="Arial" panose="020B0604020202020204" pitchFamily="34" charset="0"/>
              <a:buChar char="•"/>
            </a:pPr>
            <a:r>
              <a:rPr lang="en-US" sz="1000" dirty="0"/>
              <a:t>John Neal is often considered an influential American literary figure with no masterpiece of his own.</a:t>
            </a:r>
          </a:p>
          <a:p>
            <a:pPr marL="285750" indent="-285750">
              <a:buFont typeface="Arial" panose="020B0604020202020204" pitchFamily="34" charset="0"/>
              <a:buChar char="•"/>
            </a:pPr>
            <a:r>
              <a:rPr lang="en-US" sz="1000" dirty="0"/>
              <a:t>Neal protested disfranchisement of free Black Americans by revealing how "free-born Americans, ... because of their color," not just in the slave states, "but in the states where slavery is regarded with horror ... are suffered even to vote, ... being either excluded by law ... or excluded, by fear".</a:t>
            </a:r>
          </a:p>
          <a:p>
            <a:pPr marL="285750" indent="-285750">
              <a:buFont typeface="Arial" panose="020B0604020202020204" pitchFamily="34" charset="0"/>
              <a:buChar char="•"/>
            </a:pPr>
            <a:r>
              <a:rPr lang="en-US" sz="1000" dirty="0"/>
              <a:t>He nevertheless believed in phrenological inferiority, explaining that "while we disregard color, we pay great attention to form, in our estimation of capacity. The negro head is very bad." </a:t>
            </a:r>
          </a:p>
          <a:p>
            <a:pPr marL="285750" indent="-285750">
              <a:buFont typeface="Arial" panose="020B0604020202020204" pitchFamily="34" charset="0"/>
              <a:buChar char="•"/>
            </a:pPr>
            <a:r>
              <a:rPr lang="en-US" sz="1000" dirty="0"/>
              <a:t>This led him to a proto-eugenicist argument for legalizing interracial marriage so that future generations of "the negroes of America would no longer be a separate, inferior class, without political power, without privilege, and without a share in the great commonwealth."</a:t>
            </a:r>
          </a:p>
        </p:txBody>
      </p:sp>
    </p:spTree>
    <p:extLst>
      <p:ext uri="{BB962C8B-B14F-4D97-AF65-F5344CB8AC3E}">
        <p14:creationId xmlns:p14="http://schemas.microsoft.com/office/powerpoint/2010/main" val="4117528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ainting of a person&#10;&#10;Description automatically generated with medium confidence">
            <a:extLst>
              <a:ext uri="{FF2B5EF4-FFF2-40B4-BE49-F238E27FC236}">
                <a16:creationId xmlns:a16="http://schemas.microsoft.com/office/drawing/2014/main" id="{C3DAE208-E7CD-48DD-8B18-2CFE4B61069D}"/>
              </a:ext>
            </a:extLst>
          </p:cNvPr>
          <p:cNvPicPr>
            <a:picLocks noChangeAspect="1"/>
          </p:cNvPicPr>
          <p:nvPr/>
        </p:nvPicPr>
        <p:blipFill rotWithShape="1">
          <a:blip r:embed="rId4">
            <a:extLst>
              <a:ext uri="{28A0092B-C50C-407E-A947-70E740481C1C}">
                <a14:useLocalDpi xmlns:a14="http://schemas.microsoft.com/office/drawing/2010/main" val="0"/>
              </a:ext>
            </a:extLst>
          </a:blip>
          <a:srcRect t="13989" b="8161"/>
          <a:stretch/>
        </p:blipFill>
        <p:spPr>
          <a:xfrm>
            <a:off x="6158039" y="1140976"/>
            <a:ext cx="5110834" cy="462864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Noah Webster Jr.</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Noah Webster Jr. has been called the "Father of American Scholarship and Education.“</a:t>
            </a:r>
          </a:p>
          <a:p>
            <a:pPr marL="285750" indent="-285750">
              <a:buFont typeface="Arial" panose="020B0604020202020204" pitchFamily="34" charset="0"/>
              <a:buChar char="•"/>
            </a:pPr>
            <a:r>
              <a:rPr lang="en-US" sz="1000" dirty="0"/>
              <a:t>Webster's name has become synonymous with "dictionary" in the United States, especially the modern Merriam-Webster dictionary published in 1828 as An American Dictionary of the English Language.</a:t>
            </a:r>
          </a:p>
          <a:p>
            <a:pPr marL="285750" indent="-285750">
              <a:buFont typeface="Arial" panose="020B0604020202020204" pitchFamily="34" charset="0"/>
              <a:buChar char="•"/>
            </a:pPr>
            <a:r>
              <a:rPr lang="en-US" sz="1000" dirty="0"/>
              <a:t>Born in West Hartford, Connecticut, Webster graduated from Yale College in 1778. </a:t>
            </a:r>
          </a:p>
          <a:p>
            <a:pPr marL="285750" indent="-285750">
              <a:buFont typeface="Arial" panose="020B0604020202020204" pitchFamily="34" charset="0"/>
              <a:buChar char="•"/>
            </a:pPr>
            <a:r>
              <a:rPr lang="en-US" sz="1000" dirty="0"/>
              <a:t>He found some financial success by opening a private school and writing a series of educational books, including the "Blue-Backed Speller." </a:t>
            </a:r>
          </a:p>
          <a:p>
            <a:pPr marL="285750" indent="-285750">
              <a:buFont typeface="Arial" panose="020B0604020202020204" pitchFamily="34" charset="0"/>
              <a:buChar char="•"/>
            </a:pPr>
            <a:r>
              <a:rPr lang="en-US" sz="1000" dirty="0"/>
              <a:t>He believed that American nationalism was superior to Europe because American values were superior.</a:t>
            </a:r>
          </a:p>
          <a:p>
            <a:pPr marL="285750" indent="-285750">
              <a:buFont typeface="Arial" panose="020B0604020202020204" pitchFamily="34" charset="0"/>
              <a:buChar char="•"/>
            </a:pPr>
            <a:r>
              <a:rPr lang="en-US" sz="1000" dirty="0"/>
              <a:t>In 1793, Alexander Hamilton recruited Webster to move to New York City and become an editor for a Federalist Party newspaper.</a:t>
            </a:r>
          </a:p>
        </p:txBody>
      </p:sp>
    </p:spTree>
    <p:extLst>
      <p:ext uri="{BB962C8B-B14F-4D97-AF65-F5344CB8AC3E}">
        <p14:creationId xmlns:p14="http://schemas.microsoft.com/office/powerpoint/2010/main" val="2393930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descr="A person sitting in a chair&#10;&#10;Description automatically generated with low confidence">
            <a:extLst>
              <a:ext uri="{FF2B5EF4-FFF2-40B4-BE49-F238E27FC236}">
                <a16:creationId xmlns:a16="http://schemas.microsoft.com/office/drawing/2014/main" id="{45F62704-2285-43ED-99EE-19AAFEBBD137}"/>
              </a:ext>
            </a:extLst>
          </p:cNvPr>
          <p:cNvPicPr>
            <a:picLocks noChangeAspect="1"/>
          </p:cNvPicPr>
          <p:nvPr/>
        </p:nvPicPr>
        <p:blipFill rotWithShape="1">
          <a:blip r:embed="rId4">
            <a:extLst>
              <a:ext uri="{28A0092B-C50C-407E-A947-70E740481C1C}">
                <a14:useLocalDpi xmlns:a14="http://schemas.microsoft.com/office/drawing/2010/main" val="0"/>
              </a:ext>
            </a:extLst>
          </a:blip>
          <a:srcRect t="8910" b="18074"/>
          <a:stretch/>
        </p:blipFill>
        <p:spPr>
          <a:xfrm>
            <a:off x="6329762" y="1084333"/>
            <a:ext cx="4679600" cy="45558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Noah Webster Jr.</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He returned to Connecticut in 1798 and served in the Connecticut House of Representatives. </a:t>
            </a:r>
          </a:p>
          <a:p>
            <a:pPr marL="285750" indent="-285750">
              <a:buFont typeface="Arial" panose="020B0604020202020204" pitchFamily="34" charset="0"/>
              <a:buChar char="•"/>
            </a:pPr>
            <a:r>
              <a:rPr lang="en-US" sz="1000" dirty="0"/>
              <a:t>In 1806, Webster published his first dictionary, A Compendious Dictionary of the English Language. </a:t>
            </a:r>
          </a:p>
          <a:p>
            <a:pPr marL="285750" indent="-285750">
              <a:buFont typeface="Arial" panose="020B0604020202020204" pitchFamily="34" charset="0"/>
              <a:buChar char="•"/>
            </a:pPr>
            <a:r>
              <a:rPr lang="en-US" sz="1000" dirty="0"/>
              <a:t>In total, it took twenty-eight years to complete. </a:t>
            </a:r>
          </a:p>
          <a:p>
            <a:pPr marL="285750" indent="-285750">
              <a:buFont typeface="Arial" panose="020B0604020202020204" pitchFamily="34" charset="0"/>
              <a:buChar char="•"/>
            </a:pPr>
            <a:r>
              <a:rPr lang="en-US" sz="1000" dirty="0"/>
              <a:t>To evaluate the etymology of words, Webster learned twenty-six languages, including Old English (Anglo-Saxon), Greek, Hebrew, and Latin. </a:t>
            </a:r>
          </a:p>
          <a:p>
            <a:pPr marL="285750" indent="-285750">
              <a:buFont typeface="Arial" panose="020B0604020202020204" pitchFamily="34" charset="0"/>
              <a:buChar char="•"/>
            </a:pPr>
            <a:r>
              <a:rPr lang="en-US" sz="1000" dirty="0"/>
              <a:t>His book contained seventy thousand words, of which twelve thousand had never appeared in a published dictionary before.</a:t>
            </a:r>
          </a:p>
          <a:p>
            <a:pPr marL="285750" indent="-285750">
              <a:buFont typeface="Arial" panose="020B0604020202020204" pitchFamily="34" charset="0"/>
              <a:buChar char="•"/>
            </a:pPr>
            <a:r>
              <a:rPr lang="en-US" sz="1000" dirty="0"/>
              <a:t>Webster believed that English spelling rules were unnecessarily complex as a spelling reformer. </a:t>
            </a:r>
          </a:p>
          <a:p>
            <a:pPr marL="285750" indent="-285750">
              <a:buFont typeface="Arial" panose="020B0604020202020204" pitchFamily="34" charset="0"/>
              <a:buChar char="•"/>
            </a:pPr>
            <a:r>
              <a:rPr lang="en-US" sz="1000" dirty="0"/>
              <a:t>Hence, his dictionary introduced American English spellings, replacing </a:t>
            </a:r>
            <a:r>
              <a:rPr lang="en-US" sz="1000" dirty="0" err="1"/>
              <a:t>colour</a:t>
            </a:r>
            <a:r>
              <a:rPr lang="en-US" sz="1000" dirty="0"/>
              <a:t> with color, substituting wagon for </a:t>
            </a:r>
            <a:r>
              <a:rPr lang="en-US" sz="1000" dirty="0" err="1"/>
              <a:t>waggon</a:t>
            </a:r>
            <a:r>
              <a:rPr lang="en-US" sz="1000" dirty="0"/>
              <a:t>, and printing center instead of </a:t>
            </a:r>
            <a:r>
              <a:rPr lang="en-US" sz="1000" dirty="0" err="1"/>
              <a:t>centre</a:t>
            </a:r>
            <a:r>
              <a:rPr lang="en-US" sz="1000" dirty="0"/>
              <a:t>. He also added American words, like skunk and squash, that did not appear in British dictionaries. </a:t>
            </a:r>
          </a:p>
        </p:txBody>
      </p:sp>
    </p:spTree>
    <p:extLst>
      <p:ext uri="{BB962C8B-B14F-4D97-AF65-F5344CB8AC3E}">
        <p14:creationId xmlns:p14="http://schemas.microsoft.com/office/powerpoint/2010/main" val="1518949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indoor, person, posing&#10;&#10;Description automatically generated">
            <a:extLst>
              <a:ext uri="{FF2B5EF4-FFF2-40B4-BE49-F238E27FC236}">
                <a16:creationId xmlns:a16="http://schemas.microsoft.com/office/drawing/2014/main" id="{59FDAD1B-4748-488D-A4AF-3CFFE02A828A}"/>
              </a:ext>
            </a:extLst>
          </p:cNvPr>
          <p:cNvPicPr>
            <a:picLocks noChangeAspect="1"/>
          </p:cNvPicPr>
          <p:nvPr/>
        </p:nvPicPr>
        <p:blipFill rotWithShape="1">
          <a:blip r:embed="rId4">
            <a:extLst>
              <a:ext uri="{28A0092B-C50C-407E-A947-70E740481C1C}">
                <a14:useLocalDpi xmlns:a14="http://schemas.microsoft.com/office/drawing/2010/main" val="0"/>
              </a:ext>
            </a:extLst>
          </a:blip>
          <a:srcRect t="5576" b="9001"/>
          <a:stretch/>
        </p:blipFill>
        <p:spPr>
          <a:xfrm>
            <a:off x="6236786" y="962952"/>
            <a:ext cx="4619093" cy="47419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Noah Webster Jr.</a:t>
            </a:r>
            <a:br>
              <a:rPr lang="en-US" dirty="0">
                <a:solidFill>
                  <a:schemeClr val="bg1"/>
                </a:solidFill>
              </a:rPr>
            </a:br>
            <a:r>
              <a:rPr lang="en-US" dirty="0">
                <a:solidFill>
                  <a:schemeClr val="bg1"/>
                </a:solidFill>
              </a:rPr>
              <a:t>(1828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At the age of seventy, Webster published his dictionary in 1828, registering the copyright on April 14. </a:t>
            </a:r>
          </a:p>
          <a:p>
            <a:pPr marL="285750" indent="-285750">
              <a:buFont typeface="Arial" panose="020B0604020202020204" pitchFamily="34" charset="0"/>
              <a:buChar char="•"/>
            </a:pPr>
            <a:r>
              <a:rPr lang="en-US" sz="1000" dirty="0"/>
              <a:t>Webster did all this to standardize the American language.</a:t>
            </a:r>
          </a:p>
          <a:p>
            <a:pPr marL="285750" indent="-285750">
              <a:buFont typeface="Arial" panose="020B0604020202020204" pitchFamily="34" charset="0"/>
              <a:buChar char="•"/>
            </a:pPr>
            <a:r>
              <a:rPr lang="en-US" sz="1000" dirty="0"/>
              <a:t>He was also influential in establishing the Copyright Act of 1831, the first major statutory revision of U.S. copyright law.</a:t>
            </a:r>
          </a:p>
          <a:p>
            <a:pPr marL="285750" indent="-285750">
              <a:buFont typeface="Arial" panose="020B0604020202020204" pitchFamily="34" charset="0"/>
              <a:buChar char="•"/>
            </a:pPr>
            <a:r>
              <a:rPr lang="en-US" sz="1000" dirty="0"/>
              <a:t>When Noah Webster published the original Webster's American Dictionary of the English Language, He included several LGBT terms in his book. </a:t>
            </a:r>
          </a:p>
          <a:p>
            <a:pPr marL="285750" indent="-285750">
              <a:buFont typeface="Arial" panose="020B0604020202020204" pitchFamily="34" charset="0"/>
              <a:buChar char="•"/>
            </a:pPr>
            <a:r>
              <a:rPr lang="en-US" sz="1000" dirty="0"/>
              <a:t>Webster, however, focused on terms for gay sexual practices and ignored lesbian sexual practices: bugger, buggery, sodomy, and sodomite. </a:t>
            </a:r>
          </a:p>
          <a:p>
            <a:pPr marL="285750" indent="-285750">
              <a:buFont typeface="Arial" panose="020B0604020202020204" pitchFamily="34" charset="0"/>
              <a:buChar char="•"/>
            </a:pPr>
            <a:r>
              <a:rPr lang="en-US" sz="1000" dirty="0"/>
              <a:t>On May 28, 1843, a few days after he had completed revising an appendix to the second edition, Noah Webster died.</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951588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carrying a child&#10;&#10;Description automatically generated with medium confidence">
            <a:extLst>
              <a:ext uri="{FF2B5EF4-FFF2-40B4-BE49-F238E27FC236}">
                <a16:creationId xmlns:a16="http://schemas.microsoft.com/office/drawing/2014/main" id="{094B829B-2E50-453F-8589-419A94AE0F03}"/>
              </a:ext>
            </a:extLst>
          </p:cNvPr>
          <p:cNvPicPr>
            <a:picLocks noChangeAspect="1"/>
          </p:cNvPicPr>
          <p:nvPr/>
        </p:nvPicPr>
        <p:blipFill rotWithShape="1">
          <a:blip r:embed="rId4">
            <a:extLst>
              <a:ext uri="{28A0092B-C50C-407E-A947-70E740481C1C}">
                <a14:useLocalDpi xmlns:a14="http://schemas.microsoft.com/office/drawing/2010/main" val="0"/>
              </a:ext>
            </a:extLst>
          </a:blip>
          <a:srcRect r="-600" b="14561"/>
          <a:stretch/>
        </p:blipFill>
        <p:spPr>
          <a:xfrm>
            <a:off x="6330722" y="976650"/>
            <a:ext cx="4642077" cy="48923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Sacagawea</a:t>
            </a:r>
            <a:br>
              <a:rPr lang="en-US" dirty="0">
                <a:solidFill>
                  <a:schemeClr val="bg1"/>
                </a:solidFill>
              </a:rPr>
            </a:br>
            <a:r>
              <a:rPr lang="en-US" dirty="0">
                <a:solidFill>
                  <a:schemeClr val="bg1"/>
                </a:solidFill>
              </a:rPr>
              <a:t>(1804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sz="1000" dirty="0"/>
              <a:t>Sacagawea was an interpreter and guided Meriwether Lewis and William Clark's expedition westward from the Mississippi River to the Pacific Coast. </a:t>
            </a:r>
          </a:p>
          <a:p>
            <a:pPr marL="285750" indent="-285750">
              <a:buFont typeface="Arial" panose="020B0604020202020204" pitchFamily="34" charset="0"/>
              <a:buChar char="•"/>
            </a:pPr>
            <a:r>
              <a:rPr lang="en-US" sz="1000" dirty="0"/>
              <a:t>Sacagawea was born circa 1788 in what is now the state of Idaho. </a:t>
            </a:r>
          </a:p>
          <a:p>
            <a:pPr marL="285750" indent="-285750">
              <a:buFont typeface="Arial" panose="020B0604020202020204" pitchFamily="34" charset="0"/>
              <a:buChar char="•"/>
            </a:pPr>
            <a:r>
              <a:rPr lang="en-US" sz="1000" dirty="0"/>
              <a:t>When she was approximately 12 years old, Sacagawea was captured by an enemy tribe, the Hidatsa, and taken from her Lemhi Shoshone people to the Hidatsa villages near present-day Bismarck, North Dakota.</a:t>
            </a:r>
          </a:p>
          <a:p>
            <a:pPr marL="285750" indent="-285750">
              <a:buFont typeface="Arial" panose="020B0604020202020204" pitchFamily="34" charset="0"/>
              <a:buChar char="•"/>
            </a:pPr>
            <a:r>
              <a:rPr lang="en-US" sz="1000" dirty="0"/>
              <a:t> Following her capture, French-Canadian trader Toussaint Charbonneau, living among the Hidatsa, claimed Sacagawea as one of his wives. </a:t>
            </a:r>
          </a:p>
          <a:p>
            <a:pPr marL="285750" indent="-285750">
              <a:buFont typeface="Arial" panose="020B0604020202020204" pitchFamily="34" charset="0"/>
              <a:buChar char="•"/>
            </a:pPr>
            <a:r>
              <a:rPr lang="en-US" sz="1000" dirty="0"/>
              <a:t>In 1803, the Louisiana Purchase of western territory from France by President Thomas Jefferson nearly doubled the size of the United States. </a:t>
            </a:r>
          </a:p>
          <a:p>
            <a:pPr marL="285750" indent="-285750">
              <a:buFont typeface="Arial" panose="020B0604020202020204" pitchFamily="34" charset="0"/>
              <a:buChar char="•"/>
            </a:pPr>
            <a:r>
              <a:rPr lang="en-US" sz="1000" dirty="0"/>
              <a:t>With the acquisition of so much land, it was necessary to determine the actual boundaries of the country. Jefferson hired Virginia's Meriwether Lewis to explore the land. </a:t>
            </a:r>
          </a:p>
          <a:p>
            <a:pPr marL="285750" indent="-285750">
              <a:buFont typeface="Arial" panose="020B0604020202020204" pitchFamily="34" charset="0"/>
              <a:buChar char="•"/>
            </a:pPr>
            <a:r>
              <a:rPr lang="en-US" sz="1000" dirty="0"/>
              <a:t>Lewis sought out frontiersman William Clark, and together they led about 40 men in three boats up the Missouri River. </a:t>
            </a:r>
          </a:p>
          <a:p>
            <a:pPr marL="285750" indent="-285750">
              <a:buFont typeface="Arial" panose="020B0604020202020204" pitchFamily="34" charset="0"/>
              <a:buChar char="•"/>
            </a:pPr>
            <a:r>
              <a:rPr lang="en-US" sz="1000" dirty="0"/>
              <a:t>During the winter months, Lewis and Clark decided to build their encampment, Fort Mandan, near the Hidatsa-Mandan villages where Charbonneau and Sacagawea lived. </a:t>
            </a:r>
          </a:p>
          <a:p>
            <a:pPr marL="285750" indent="-285750">
              <a:buFont typeface="Arial" panose="020B0604020202020204" pitchFamily="34" charset="0"/>
              <a:buChar char="•"/>
            </a:pPr>
            <a:r>
              <a:rPr lang="en-US" sz="1000" dirty="0"/>
              <a:t>Charbonneau proposed that Lewis and Clark hire him as a guide and interpreter. Charbonneau knew Hidatsa and the sign languages common among the river tribes. </a:t>
            </a:r>
          </a:p>
          <a:p>
            <a:pPr marL="285750" indent="-285750">
              <a:buFont typeface="Arial" panose="020B0604020202020204" pitchFamily="34" charset="0"/>
              <a:buChar char="•"/>
            </a:pPr>
            <a:r>
              <a:rPr lang="en-US" sz="1000" dirty="0"/>
              <a:t>Additionally, his marriage to the Shoshone Sacagawea would be helpful as they traveled west, where they would likely encounter and need to trade with the Shoshone. </a:t>
            </a:r>
          </a:p>
          <a:p>
            <a:pPr marL="285750" indent="-285750">
              <a:buFont typeface="Arial" panose="020B0604020202020204" pitchFamily="34" charset="0"/>
              <a:buChar char="•"/>
            </a:pPr>
            <a:r>
              <a:rPr lang="en-US" sz="1000" dirty="0"/>
              <a:t>Lewis and Clark hired Charbonneau as a member of their expedition, the Corps of Discovery, while Sacagawea was expecting her first child. </a:t>
            </a:r>
          </a:p>
        </p:txBody>
      </p:sp>
    </p:spTree>
    <p:extLst>
      <p:ext uri="{BB962C8B-B14F-4D97-AF65-F5344CB8AC3E}">
        <p14:creationId xmlns:p14="http://schemas.microsoft.com/office/powerpoint/2010/main" val="4237843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B176A2AA-EF47-433C-A3CE-CBF0B6A48A81}"/>
              </a:ext>
            </a:extLst>
          </p:cNvPr>
          <p:cNvPicPr>
            <a:picLocks noChangeAspect="1"/>
          </p:cNvPicPr>
          <p:nvPr/>
        </p:nvPicPr>
        <p:blipFill rotWithShape="1">
          <a:blip r:embed="rId4">
            <a:extLst>
              <a:ext uri="{28A0092B-C50C-407E-A947-70E740481C1C}">
                <a14:useLocalDpi xmlns:a14="http://schemas.microsoft.com/office/drawing/2010/main" val="0"/>
              </a:ext>
            </a:extLst>
          </a:blip>
          <a:srcRect r="1508" b="24403"/>
          <a:stretch/>
        </p:blipFill>
        <p:spPr>
          <a:xfrm>
            <a:off x="6096000" y="942974"/>
            <a:ext cx="5120068" cy="49260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Sacagawea</a:t>
            </a:r>
            <a:br>
              <a:rPr lang="en-US" dirty="0">
                <a:solidFill>
                  <a:schemeClr val="bg1"/>
                </a:solidFill>
              </a:rPr>
            </a:br>
            <a:r>
              <a:rPr lang="en-US" dirty="0">
                <a:solidFill>
                  <a:schemeClr val="bg1"/>
                </a:solidFill>
              </a:rPr>
              <a:t>(1804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On February 11, 1805, Sacagawea gave birth to Jean-Baptiste Charbonneau, whom Clark later nicknamed "Pomp," meaning "firstborn" in Shoshone. Her baby on her back and her husband by her side, Sacagawea, and the men left Fort Mandan on April 7, 1805.</a:t>
            </a:r>
          </a:p>
          <a:p>
            <a:pPr marL="285750" indent="-285750">
              <a:buFont typeface="Arial" panose="020B0604020202020204" pitchFamily="34" charset="0"/>
              <a:buChar char="•"/>
            </a:pPr>
            <a:r>
              <a:rPr lang="en-US" sz="1000" dirty="0"/>
              <a:t>At about 17 years of age, she was the only woman among 31 older men on this expedition portion. </a:t>
            </a:r>
          </a:p>
          <a:p>
            <a:pPr marL="285750" indent="-285750">
              <a:buFont typeface="Arial" panose="020B0604020202020204" pitchFamily="34" charset="0"/>
              <a:buChar char="•"/>
            </a:pPr>
            <a:r>
              <a:rPr lang="en-US" sz="1000" dirty="0"/>
              <a:t>Her knowledge of the Shoshone and Hidatsa languages was a great help during their journey. </a:t>
            </a:r>
          </a:p>
          <a:p>
            <a:pPr marL="285750" indent="-285750">
              <a:buFont typeface="Arial" panose="020B0604020202020204" pitchFamily="34" charset="0"/>
              <a:buChar char="•"/>
            </a:pPr>
            <a:r>
              <a:rPr lang="en-US" sz="1000" dirty="0"/>
              <a:t>She communicated with other tribes and interpreted for Lewis and Clark. She was also skilled at finding edible plants, which proved crucial to supplementing their rations along the journey.</a:t>
            </a:r>
          </a:p>
          <a:p>
            <a:pPr marL="285750" indent="-285750">
              <a:buFont typeface="Arial" panose="020B0604020202020204" pitchFamily="34" charset="0"/>
              <a:buChar char="•"/>
            </a:pPr>
            <a:r>
              <a:rPr lang="en-US" sz="1000" dirty="0"/>
              <a:t>A group of men traveling with a woman and her baby appeared less menacing than an all-male group, which could be mistaken for a war party. Sacagawea and her baby helped those they encountered feel it was safe to befriend the newcomers. </a:t>
            </a:r>
          </a:p>
          <a:p>
            <a:pPr marL="285750" indent="-285750">
              <a:buFont typeface="Arial" panose="020B0604020202020204" pitchFamily="34" charset="0"/>
              <a:buChar char="•"/>
            </a:pPr>
            <a:r>
              <a:rPr lang="en-US" sz="1000" dirty="0"/>
              <a:t>However, only Sacagawea's husband ever received payment for work on the expedition despite all her contributions.</a:t>
            </a:r>
          </a:p>
          <a:p>
            <a:pPr marL="285750" indent="-285750">
              <a:buFont typeface="Arial" panose="020B0604020202020204" pitchFamily="34" charset="0"/>
              <a:buChar char="•"/>
            </a:pPr>
            <a:r>
              <a:rPr lang="en-US" sz="1000" dirty="0"/>
              <a:t>Sacagawea continued with the Corps of Discovery, and the expedition reached the Pacific Ocean on November 15, 1805.</a:t>
            </a:r>
          </a:p>
          <a:p>
            <a:pPr marL="285750" indent="-285750">
              <a:buFont typeface="Arial" panose="020B0604020202020204" pitchFamily="34" charset="0"/>
              <a:buChar char="•"/>
            </a:pPr>
            <a:r>
              <a:rPr lang="en-US" sz="1000" dirty="0"/>
              <a:t> Soon after, they needed to determine where they would establish their winter quarters.</a:t>
            </a:r>
          </a:p>
          <a:p>
            <a:pPr marL="285750" indent="-285750">
              <a:buFont typeface="Arial" panose="020B0604020202020204" pitchFamily="34" charset="0"/>
              <a:buChar char="•"/>
            </a:pPr>
            <a:r>
              <a:rPr lang="en-US" sz="1000" dirty="0"/>
              <a:t> Clark's journal shows that Sacagawea contributed to this decision, a sign of the respect the white male crewmembers held for her knowledge of the land. </a:t>
            </a:r>
          </a:p>
          <a:p>
            <a:pPr marL="285750" indent="-285750">
              <a:buFont typeface="Arial" panose="020B0604020202020204" pitchFamily="34" charset="0"/>
              <a:buChar char="•"/>
            </a:pPr>
            <a:r>
              <a:rPr lang="en-US" sz="1000" dirty="0"/>
              <a:t>They built Fort Clatsop near the Columbia River and stayed there until March 23, 1806.   </a:t>
            </a:r>
          </a:p>
        </p:txBody>
      </p:sp>
    </p:spTree>
    <p:extLst>
      <p:ext uri="{BB962C8B-B14F-4D97-AF65-F5344CB8AC3E}">
        <p14:creationId xmlns:p14="http://schemas.microsoft.com/office/powerpoint/2010/main" val="363828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earing a hat&#10;&#10;Description automatically generated with low confidence">
            <a:extLst>
              <a:ext uri="{FF2B5EF4-FFF2-40B4-BE49-F238E27FC236}">
                <a16:creationId xmlns:a16="http://schemas.microsoft.com/office/drawing/2014/main" id="{3039D16E-4EB8-4ED1-B4A4-C217C2B1E33B}"/>
              </a:ext>
            </a:extLst>
          </p:cNvPr>
          <p:cNvPicPr>
            <a:picLocks noChangeAspect="1"/>
          </p:cNvPicPr>
          <p:nvPr/>
        </p:nvPicPr>
        <p:blipFill rotWithShape="1">
          <a:blip r:embed="rId4">
            <a:extLst>
              <a:ext uri="{28A0092B-C50C-407E-A947-70E740481C1C}">
                <a14:useLocalDpi xmlns:a14="http://schemas.microsoft.com/office/drawing/2010/main" val="0"/>
              </a:ext>
            </a:extLst>
          </a:blip>
          <a:srcRect r="9697"/>
          <a:stretch/>
        </p:blipFill>
        <p:spPr>
          <a:xfrm>
            <a:off x="6194768" y="1257300"/>
            <a:ext cx="4867275" cy="437480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Sacagawea</a:t>
            </a:r>
            <a:br>
              <a:rPr lang="en-US" dirty="0">
                <a:solidFill>
                  <a:schemeClr val="bg1"/>
                </a:solidFill>
              </a:rPr>
            </a:br>
            <a:r>
              <a:rPr lang="en-US" dirty="0">
                <a:solidFill>
                  <a:schemeClr val="bg1"/>
                </a:solidFill>
              </a:rPr>
              <a:t>(1804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sz="1000" dirty="0"/>
              <a:t>For the return journey, the Corps divided into two groups, one led by Lewis and the other by Clark.</a:t>
            </a:r>
          </a:p>
          <a:p>
            <a:pPr marL="285750" indent="-285750">
              <a:buFont typeface="Arial" panose="020B0604020202020204" pitchFamily="34" charset="0"/>
              <a:buChar char="•"/>
            </a:pPr>
            <a:r>
              <a:rPr lang="en-US" sz="1000" dirty="0"/>
              <a:t> Traveling with Clark, Sacagawea guided his group south of the Yellowstone River by recommending a route through the Rocky Mountains, known today as Bozeman Pass. </a:t>
            </a:r>
          </a:p>
          <a:p>
            <a:pPr marL="285750" indent="-285750">
              <a:buFont typeface="Arial" panose="020B0604020202020204" pitchFamily="34" charset="0"/>
              <a:buChar char="•"/>
            </a:pPr>
            <a:r>
              <a:rPr lang="en-US" sz="1000" dirty="0"/>
              <a:t>The two groups reunited on August 12, 1806. They arrived at the Hidatsa villages two days later, where Sacagawea and her family departed the expedition. </a:t>
            </a:r>
          </a:p>
          <a:p>
            <a:pPr marL="285750" indent="-285750">
              <a:buFont typeface="Arial" panose="020B0604020202020204" pitchFamily="34" charset="0"/>
              <a:buChar char="•"/>
            </a:pPr>
            <a:r>
              <a:rPr lang="en-US" sz="1000" dirty="0"/>
              <a:t>Lewis and Clark prepared for their journey back to St. Louis, but before they left, Clark offered to take Sacagawea's son Pomp back to St. Louis with him. </a:t>
            </a:r>
          </a:p>
          <a:p>
            <a:pPr marL="285750" indent="-285750">
              <a:buFont typeface="Arial" panose="020B0604020202020204" pitchFamily="34" charset="0"/>
              <a:buChar char="•"/>
            </a:pPr>
            <a:r>
              <a:rPr lang="en-US" sz="1000" dirty="0"/>
              <a:t>He would see that Pomp received a good education and would raise Pomp as his own. Sacagawea and Charbonneau felt Pomp was too young but indicated they would bring him to St. Louis when he was older.  </a:t>
            </a:r>
          </a:p>
          <a:p>
            <a:pPr marL="285750" indent="-285750">
              <a:buFont typeface="Arial" panose="020B0604020202020204" pitchFamily="34" charset="0"/>
              <a:buChar char="•"/>
            </a:pPr>
            <a:r>
              <a:rPr lang="en-US" sz="1000" dirty="0"/>
              <a:t>When Pomp was five, Sacagawea and Charbonneau brought him to St. Louis and left him with Clark to oversee his education.</a:t>
            </a:r>
          </a:p>
          <a:p>
            <a:pPr marL="285750" indent="-285750">
              <a:buFont typeface="Arial" panose="020B0604020202020204" pitchFamily="34" charset="0"/>
              <a:buChar char="•"/>
            </a:pPr>
            <a:r>
              <a:rPr lang="en-US" sz="1000" dirty="0"/>
              <a:t> Sacagawea and Charbonneau then went back to the Upper Missouri River area and worked for Manuel Lisa, a Missouri Fur Company trader.</a:t>
            </a:r>
          </a:p>
          <a:p>
            <a:pPr marL="285750" indent="-285750">
              <a:buFont typeface="Arial" panose="020B0604020202020204" pitchFamily="34" charset="0"/>
              <a:buChar char="•"/>
            </a:pPr>
            <a:r>
              <a:rPr lang="en-US" sz="1000" dirty="0"/>
              <a:t>Sacagawea likely gave birth to a daughter named Lisette in 1812.</a:t>
            </a:r>
          </a:p>
          <a:p>
            <a:pPr marL="285750" indent="-285750">
              <a:buFont typeface="Arial" panose="020B0604020202020204" pitchFamily="34" charset="0"/>
              <a:buChar char="•"/>
            </a:pPr>
            <a:r>
              <a:rPr lang="en-US" sz="1000" dirty="0"/>
              <a:t> There is some ambiguity around Sacagawea's death. </a:t>
            </a:r>
          </a:p>
          <a:p>
            <a:pPr marL="285750" indent="-285750">
              <a:buFont typeface="Arial" panose="020B0604020202020204" pitchFamily="34" charset="0"/>
              <a:buChar char="•"/>
            </a:pPr>
            <a:r>
              <a:rPr lang="en-US" sz="1000" dirty="0"/>
              <a:t>Records from Fort Manuel indicate that she died of typhus in December 1812.</a:t>
            </a:r>
          </a:p>
          <a:p>
            <a:pPr marL="285750" indent="-285750">
              <a:buFont typeface="Arial" panose="020B0604020202020204" pitchFamily="34" charset="0"/>
              <a:buChar char="•"/>
            </a:pPr>
            <a:r>
              <a:rPr lang="en-US" sz="1000" dirty="0"/>
              <a:t> However, according to some Native American oral histories, Sacagawea lived for many more years in the Shoshone lands in Wyoming until she died in 1884. </a:t>
            </a:r>
          </a:p>
        </p:txBody>
      </p:sp>
    </p:spTree>
    <p:extLst>
      <p:ext uri="{BB962C8B-B14F-4D97-AF65-F5344CB8AC3E}">
        <p14:creationId xmlns:p14="http://schemas.microsoft.com/office/powerpoint/2010/main" val="142679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volcano erupting at night&#10;&#10;Description automatically generated with medium confidence">
            <a:extLst>
              <a:ext uri="{FF2B5EF4-FFF2-40B4-BE49-F238E27FC236}">
                <a16:creationId xmlns:a16="http://schemas.microsoft.com/office/drawing/2014/main" id="{985DD148-447C-4BAD-9BFA-515E57D4F676}"/>
              </a:ext>
            </a:extLst>
          </p:cNvPr>
          <p:cNvPicPr>
            <a:picLocks noChangeAspect="1"/>
          </p:cNvPicPr>
          <p:nvPr/>
        </p:nvPicPr>
        <p:blipFill rotWithShape="1">
          <a:blip r:embed="rId4">
            <a:extLst>
              <a:ext uri="{28A0092B-C50C-407E-A947-70E740481C1C}">
                <a14:useLocalDpi xmlns:a14="http://schemas.microsoft.com/office/drawing/2010/main" val="0"/>
              </a:ext>
            </a:extLst>
          </a:blip>
          <a:srcRect l="-26" t="17083" r="382" b="19722"/>
          <a:stretch/>
        </p:blipFill>
        <p:spPr>
          <a:xfrm>
            <a:off x="6171500" y="1138237"/>
            <a:ext cx="4913811" cy="45815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Barbary Wars</a:t>
            </a:r>
            <a:br>
              <a:rPr lang="en-US" dirty="0">
                <a:solidFill>
                  <a:schemeClr val="bg1"/>
                </a:solidFill>
              </a:rPr>
            </a:br>
            <a:r>
              <a:rPr lang="en-US" dirty="0">
                <a:solidFill>
                  <a:schemeClr val="bg1"/>
                </a:solidFill>
              </a:rPr>
              <a:t>(1801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1000" dirty="0"/>
              <a:t>The First Barbary War was an undeclared war waged by the United States against the North African states of Morocco, Tripoli, Algiers, and Tunis. </a:t>
            </a:r>
          </a:p>
          <a:p>
            <a:pPr marL="285750" indent="-285750">
              <a:buFont typeface="Arial" panose="020B0604020202020204" pitchFamily="34" charset="0"/>
              <a:buChar char="•"/>
            </a:pPr>
            <a:r>
              <a:rPr lang="en-US" sz="1000" dirty="0"/>
              <a:t>The principal cause of the war was that those states harbored and supported pirates' actions against American shipping vessels in the Mediterranean Sea. </a:t>
            </a:r>
          </a:p>
          <a:p>
            <a:pPr marL="285750" indent="-285750">
              <a:buFont typeface="Arial" panose="020B0604020202020204" pitchFamily="34" charset="0"/>
              <a:buChar char="•"/>
            </a:pPr>
            <a:r>
              <a:rPr lang="en-US" sz="1000" dirty="0"/>
              <a:t>The war, which lasted from 1801 to 1805, did not ultimately end the acts of piracy against American ships, but it did prove that the United States could wage war, if necessary, in places far from its shores.</a:t>
            </a:r>
          </a:p>
          <a:p>
            <a:pPr marL="285750" indent="-285750">
              <a:buFont typeface="Arial" panose="020B0604020202020204" pitchFamily="34" charset="0"/>
              <a:buChar char="•"/>
            </a:pPr>
            <a:r>
              <a:rPr lang="en-US" sz="1000" dirty="0"/>
              <a:t>The four Barbary States of North Africa – Morocco, Algiers, Tunis, and Tripoli – had plundered seaborne commerce for centuries. </a:t>
            </a:r>
          </a:p>
          <a:p>
            <a:pPr marL="285750" indent="-285750">
              <a:buFont typeface="Arial" panose="020B0604020202020204" pitchFamily="34" charset="0"/>
              <a:buChar char="•"/>
            </a:pPr>
            <a:r>
              <a:rPr lang="en-US" sz="1000" dirty="0"/>
              <a:t>Surviving by blackmail, they received tremendous sums of money, ships, and arms yearly from foreign powers in return for allowing the foreigners to trade in African ports and sail unmolested through the Barbary waters. </a:t>
            </a:r>
          </a:p>
          <a:p>
            <a:pPr marL="285750" indent="-285750">
              <a:buFont typeface="Arial" panose="020B0604020202020204" pitchFamily="34" charset="0"/>
              <a:buChar char="•"/>
            </a:pPr>
            <a:r>
              <a:rPr lang="en-US" sz="1000" dirty="0"/>
              <a:t>They demanded tribute money, seized ships, and held crews for ransom or sold them into slavery.</a:t>
            </a:r>
          </a:p>
          <a:p>
            <a:pPr marL="285750" indent="-285750">
              <a:buFont typeface="Arial" panose="020B0604020202020204" pitchFamily="34" charset="0"/>
              <a:buChar char="•"/>
            </a:pPr>
            <a:r>
              <a:rPr lang="en-US" sz="1000" dirty="0"/>
              <a:t>American merchant ships, no longer covered by British protection, were seized by Barbary pirates after United States independence, and American crews were enslaved. </a:t>
            </a:r>
          </a:p>
          <a:p>
            <a:pPr marL="285750" indent="-285750">
              <a:buFont typeface="Arial" panose="020B0604020202020204" pitchFamily="34" charset="0"/>
              <a:buChar char="•"/>
            </a:pPr>
            <a:r>
              <a:rPr lang="en-US" sz="1000" dirty="0"/>
              <a:t>In 1799 the United States agreed to pay $18,000 a year in return to promise that Tripoli-based corsairs would not molest American ships. </a:t>
            </a:r>
          </a:p>
        </p:txBody>
      </p:sp>
    </p:spTree>
    <p:extLst>
      <p:ext uri="{BB962C8B-B14F-4D97-AF65-F5344CB8AC3E}">
        <p14:creationId xmlns:p14="http://schemas.microsoft.com/office/powerpoint/2010/main" val="3405516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25265</TotalTime>
  <Words>11991</Words>
  <Application>Microsoft Office PowerPoint</Application>
  <PresentationFormat>Widescreen</PresentationFormat>
  <Paragraphs>531</Paragraphs>
  <Slides>57</Slides>
  <Notes>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Module Seven: New Arrivals</vt:lpstr>
      <vt:lpstr>Lewis and Clark (1804 CE)</vt:lpstr>
      <vt:lpstr>Lewis and Clark (1804 CE)</vt:lpstr>
      <vt:lpstr>Lewis and Clark (1804 CE)</vt:lpstr>
      <vt:lpstr>Lewis and Clark (1804 CE)</vt:lpstr>
      <vt:lpstr>Sacagawea (1804 CE)</vt:lpstr>
      <vt:lpstr>Sacagawea (1804 CE)</vt:lpstr>
      <vt:lpstr>Sacagawea (1804 CE)</vt:lpstr>
      <vt:lpstr>The Barbary Wars (1801 CE)</vt:lpstr>
      <vt:lpstr>The Barbary Wars (1801 CE)</vt:lpstr>
      <vt:lpstr>The Barbary Wars (1801 CE)</vt:lpstr>
      <vt:lpstr>Trans-Atlantic Slave Trade (1808 CE)</vt:lpstr>
      <vt:lpstr>Trans-Atlantic Slave Trade (1808 CE)</vt:lpstr>
      <vt:lpstr>Tecumseh (1810 CE)</vt:lpstr>
      <vt:lpstr>Tecumseh (1810 CE)</vt:lpstr>
      <vt:lpstr>Tecumseh (1810 CE)</vt:lpstr>
      <vt:lpstr>Tecumseh (1810 CE)</vt:lpstr>
      <vt:lpstr>The Battle of Tippecanoe (1811 CE)</vt:lpstr>
      <vt:lpstr>The Battle of Tippecanoe (1811 CE)</vt:lpstr>
      <vt:lpstr>The War of 1812</vt:lpstr>
      <vt:lpstr>The War of 1812</vt:lpstr>
      <vt:lpstr>The War of 1812</vt:lpstr>
      <vt:lpstr>The Siege of Detroit (1812 CE)</vt:lpstr>
      <vt:lpstr>The Siege of Detroit (1812 CE)</vt:lpstr>
      <vt:lpstr>The Siege of Detroit (1812 CE)</vt:lpstr>
      <vt:lpstr>Ben Ali (1812 CE)</vt:lpstr>
      <vt:lpstr>Ben Ali (1812 CE)</vt:lpstr>
      <vt:lpstr>19th Century Alcohol</vt:lpstr>
      <vt:lpstr>19th Century Alcohol</vt:lpstr>
      <vt:lpstr>The Star-Spangled Banner (1814 CE)</vt:lpstr>
      <vt:lpstr>The Star-Spangled Banner (1814 CE)</vt:lpstr>
      <vt:lpstr>The Star-Spangled Banner (1814 CE)</vt:lpstr>
      <vt:lpstr>The Battle New Orleans (1815 CE)</vt:lpstr>
      <vt:lpstr>The Battle New Orleans (1815 CE)</vt:lpstr>
      <vt:lpstr>The Battle New Orleans (1815 CE)</vt:lpstr>
      <vt:lpstr>American School for the Deaf (1815 CE)</vt:lpstr>
      <vt:lpstr>American School for the Deaf (1815 CE)</vt:lpstr>
      <vt:lpstr>The Civilization Fund Act (1819 CE)</vt:lpstr>
      <vt:lpstr>The Civilization Fund Act (1819 CE)</vt:lpstr>
      <vt:lpstr>Missouri Compromise (1820 CE)</vt:lpstr>
      <vt:lpstr>Missouri Compromise (1820 CE)</vt:lpstr>
      <vt:lpstr>Missouri Compromise (1820 CE)</vt:lpstr>
      <vt:lpstr>The Tomato (1820 CE)</vt:lpstr>
      <vt:lpstr>College of Pharmacy (1821 CE)</vt:lpstr>
      <vt:lpstr>Monroe Doctrine (1823 CE)</vt:lpstr>
      <vt:lpstr>Monroe Doctrine (1823 CE)</vt:lpstr>
      <vt:lpstr>Monroe Doctrine (1823 CE)</vt:lpstr>
      <vt:lpstr>Fannie Hill (1821 CE)</vt:lpstr>
      <vt:lpstr>Fannie Hill (1821 CE)</vt:lpstr>
      <vt:lpstr>Fannie Hill (1821 CE)</vt:lpstr>
      <vt:lpstr>John Neal and the Gymnasium (1827 CE)</vt:lpstr>
      <vt:lpstr>John Neal and the Gymnasium (1827 CE)</vt:lpstr>
      <vt:lpstr>John Neal and the Gymnasium (1823 CE)</vt:lpstr>
      <vt:lpstr>Noah Webster Jr. (1828 CE)</vt:lpstr>
      <vt:lpstr>Noah Webster Jr. (1828 CE)</vt:lpstr>
      <vt:lpstr>Noah Webster Jr. (1828 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253</cp:revision>
  <dcterms:created xsi:type="dcterms:W3CDTF">2022-08-08T13:58:43Z</dcterms:created>
  <dcterms:modified xsi:type="dcterms:W3CDTF">2022-10-09T22:47:53Z</dcterms:modified>
</cp:coreProperties>
</file>