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89" r:id="rId3"/>
    <p:sldId id="394" r:id="rId4"/>
    <p:sldId id="395" r:id="rId5"/>
    <p:sldId id="396" r:id="rId6"/>
    <p:sldId id="397" r:id="rId7"/>
    <p:sldId id="398" r:id="rId8"/>
    <p:sldId id="399" r:id="rId9"/>
    <p:sldId id="400" r:id="rId10"/>
    <p:sldId id="401" r:id="rId11"/>
    <p:sldId id="402" r:id="rId12"/>
    <p:sldId id="403" r:id="rId13"/>
    <p:sldId id="404" r:id="rId14"/>
    <p:sldId id="405" r:id="rId15"/>
    <p:sldId id="406" r:id="rId16"/>
    <p:sldId id="407" r:id="rId17"/>
    <p:sldId id="408" r:id="rId18"/>
    <p:sldId id="409" r:id="rId19"/>
    <p:sldId id="410" r:id="rId20"/>
    <p:sldId id="411" r:id="rId21"/>
    <p:sldId id="412" r:id="rId22"/>
    <p:sldId id="413" r:id="rId23"/>
    <p:sldId id="414" r:id="rId24"/>
    <p:sldId id="415" r:id="rId25"/>
    <p:sldId id="416" r:id="rId26"/>
    <p:sldId id="417" r:id="rId27"/>
    <p:sldId id="418" r:id="rId28"/>
    <p:sldId id="419" r:id="rId29"/>
    <p:sldId id="420" r:id="rId30"/>
    <p:sldId id="421" r:id="rId31"/>
    <p:sldId id="422" r:id="rId32"/>
    <p:sldId id="423" r:id="rId33"/>
    <p:sldId id="424" r:id="rId34"/>
    <p:sldId id="425" r:id="rId35"/>
    <p:sldId id="426" r:id="rId36"/>
    <p:sldId id="427" r:id="rId37"/>
    <p:sldId id="428" r:id="rId38"/>
    <p:sldId id="429" r:id="rId39"/>
    <p:sldId id="430" r:id="rId40"/>
    <p:sldId id="431" r:id="rId41"/>
    <p:sldId id="432" r:id="rId42"/>
    <p:sldId id="433" r:id="rId43"/>
    <p:sldId id="434" r:id="rId44"/>
    <p:sldId id="435" r:id="rId45"/>
    <p:sldId id="436" r:id="rId46"/>
    <p:sldId id="437" r:id="rId47"/>
    <p:sldId id="438" r:id="rId48"/>
    <p:sldId id="439" r:id="rId49"/>
    <p:sldId id="440" r:id="rId50"/>
    <p:sldId id="441" r:id="rId51"/>
    <p:sldId id="442" r:id="rId52"/>
    <p:sldId id="443" r:id="rId53"/>
    <p:sldId id="444" r:id="rId54"/>
    <p:sldId id="445" r:id="rId55"/>
    <p:sldId id="446" r:id="rId56"/>
    <p:sldId id="447" r:id="rId57"/>
    <p:sldId id="35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080" autoAdjust="0"/>
    <p:restoredTop sz="91892" autoAdjust="0"/>
  </p:normalViewPr>
  <p:slideViewPr>
    <p:cSldViewPr snapToGrid="0">
      <p:cViewPr varScale="1">
        <p:scale>
          <a:sx n="103" d="100"/>
          <a:sy n="103" d="100"/>
        </p:scale>
        <p:origin x="1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6D01B-F383-438A-B4B0-D3BAFACA8230}"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93372-82B5-40FA-81B7-F382B9F83E9E}" type="slidenum">
              <a:rPr lang="en-US" smtClean="0"/>
              <a:t>‹#›</a:t>
            </a:fld>
            <a:endParaRPr lang="en-US"/>
          </a:p>
        </p:txBody>
      </p:sp>
    </p:spTree>
    <p:extLst>
      <p:ext uri="{BB962C8B-B14F-4D97-AF65-F5344CB8AC3E}">
        <p14:creationId xmlns:p14="http://schemas.microsoft.com/office/powerpoint/2010/main" val="3148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a:t>
            </a:fld>
            <a:endParaRPr lang="en-US"/>
          </a:p>
        </p:txBody>
      </p:sp>
    </p:spTree>
    <p:extLst>
      <p:ext uri="{BB962C8B-B14F-4D97-AF65-F5344CB8AC3E}">
        <p14:creationId xmlns:p14="http://schemas.microsoft.com/office/powerpoint/2010/main" val="3736253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11</a:t>
            </a:fld>
            <a:endParaRPr lang="en-US"/>
          </a:p>
        </p:txBody>
      </p:sp>
    </p:spTree>
    <p:extLst>
      <p:ext uri="{BB962C8B-B14F-4D97-AF65-F5344CB8AC3E}">
        <p14:creationId xmlns:p14="http://schemas.microsoft.com/office/powerpoint/2010/main" val="235712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12</a:t>
            </a:fld>
            <a:endParaRPr lang="en-US"/>
          </a:p>
        </p:txBody>
      </p:sp>
    </p:spTree>
    <p:extLst>
      <p:ext uri="{BB962C8B-B14F-4D97-AF65-F5344CB8AC3E}">
        <p14:creationId xmlns:p14="http://schemas.microsoft.com/office/powerpoint/2010/main" val="280063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13</a:t>
            </a:fld>
            <a:endParaRPr lang="en-US"/>
          </a:p>
        </p:txBody>
      </p:sp>
    </p:spTree>
    <p:extLst>
      <p:ext uri="{BB962C8B-B14F-4D97-AF65-F5344CB8AC3E}">
        <p14:creationId xmlns:p14="http://schemas.microsoft.com/office/powerpoint/2010/main" val="2982701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14</a:t>
            </a:fld>
            <a:endParaRPr lang="en-US"/>
          </a:p>
        </p:txBody>
      </p:sp>
    </p:spTree>
    <p:extLst>
      <p:ext uri="{BB962C8B-B14F-4D97-AF65-F5344CB8AC3E}">
        <p14:creationId xmlns:p14="http://schemas.microsoft.com/office/powerpoint/2010/main" val="3765781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15</a:t>
            </a:fld>
            <a:endParaRPr lang="en-US"/>
          </a:p>
        </p:txBody>
      </p:sp>
    </p:spTree>
    <p:extLst>
      <p:ext uri="{BB962C8B-B14F-4D97-AF65-F5344CB8AC3E}">
        <p14:creationId xmlns:p14="http://schemas.microsoft.com/office/powerpoint/2010/main" val="2134359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16</a:t>
            </a:fld>
            <a:endParaRPr lang="en-US"/>
          </a:p>
        </p:txBody>
      </p:sp>
    </p:spTree>
    <p:extLst>
      <p:ext uri="{BB962C8B-B14F-4D97-AF65-F5344CB8AC3E}">
        <p14:creationId xmlns:p14="http://schemas.microsoft.com/office/powerpoint/2010/main" val="396879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17</a:t>
            </a:fld>
            <a:endParaRPr lang="en-US"/>
          </a:p>
        </p:txBody>
      </p:sp>
    </p:spTree>
    <p:extLst>
      <p:ext uri="{BB962C8B-B14F-4D97-AF65-F5344CB8AC3E}">
        <p14:creationId xmlns:p14="http://schemas.microsoft.com/office/powerpoint/2010/main" val="2480670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18</a:t>
            </a:fld>
            <a:endParaRPr lang="en-US"/>
          </a:p>
        </p:txBody>
      </p:sp>
    </p:spTree>
    <p:extLst>
      <p:ext uri="{BB962C8B-B14F-4D97-AF65-F5344CB8AC3E}">
        <p14:creationId xmlns:p14="http://schemas.microsoft.com/office/powerpoint/2010/main" val="1593244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19</a:t>
            </a:fld>
            <a:endParaRPr lang="en-US"/>
          </a:p>
        </p:txBody>
      </p:sp>
    </p:spTree>
    <p:extLst>
      <p:ext uri="{BB962C8B-B14F-4D97-AF65-F5344CB8AC3E}">
        <p14:creationId xmlns:p14="http://schemas.microsoft.com/office/powerpoint/2010/main" val="2508115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20</a:t>
            </a:fld>
            <a:endParaRPr lang="en-US"/>
          </a:p>
        </p:txBody>
      </p:sp>
    </p:spTree>
    <p:extLst>
      <p:ext uri="{BB962C8B-B14F-4D97-AF65-F5344CB8AC3E}">
        <p14:creationId xmlns:p14="http://schemas.microsoft.com/office/powerpoint/2010/main" val="1163883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a:t>
            </a:fld>
            <a:endParaRPr lang="en-US"/>
          </a:p>
        </p:txBody>
      </p:sp>
    </p:spTree>
    <p:extLst>
      <p:ext uri="{BB962C8B-B14F-4D97-AF65-F5344CB8AC3E}">
        <p14:creationId xmlns:p14="http://schemas.microsoft.com/office/powerpoint/2010/main" val="2894869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21</a:t>
            </a:fld>
            <a:endParaRPr lang="en-US"/>
          </a:p>
        </p:txBody>
      </p:sp>
    </p:spTree>
    <p:extLst>
      <p:ext uri="{BB962C8B-B14F-4D97-AF65-F5344CB8AC3E}">
        <p14:creationId xmlns:p14="http://schemas.microsoft.com/office/powerpoint/2010/main" val="2662746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22</a:t>
            </a:fld>
            <a:endParaRPr lang="en-US"/>
          </a:p>
        </p:txBody>
      </p:sp>
    </p:spTree>
    <p:extLst>
      <p:ext uri="{BB962C8B-B14F-4D97-AF65-F5344CB8AC3E}">
        <p14:creationId xmlns:p14="http://schemas.microsoft.com/office/powerpoint/2010/main" val="2556545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23</a:t>
            </a:fld>
            <a:endParaRPr lang="en-US"/>
          </a:p>
        </p:txBody>
      </p:sp>
    </p:spTree>
    <p:extLst>
      <p:ext uri="{BB962C8B-B14F-4D97-AF65-F5344CB8AC3E}">
        <p14:creationId xmlns:p14="http://schemas.microsoft.com/office/powerpoint/2010/main" val="1435892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24</a:t>
            </a:fld>
            <a:endParaRPr lang="en-US"/>
          </a:p>
        </p:txBody>
      </p:sp>
    </p:spTree>
    <p:extLst>
      <p:ext uri="{BB962C8B-B14F-4D97-AF65-F5344CB8AC3E}">
        <p14:creationId xmlns:p14="http://schemas.microsoft.com/office/powerpoint/2010/main" val="2041659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25</a:t>
            </a:fld>
            <a:endParaRPr lang="en-US"/>
          </a:p>
        </p:txBody>
      </p:sp>
    </p:spTree>
    <p:extLst>
      <p:ext uri="{BB962C8B-B14F-4D97-AF65-F5344CB8AC3E}">
        <p14:creationId xmlns:p14="http://schemas.microsoft.com/office/powerpoint/2010/main" val="276716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26</a:t>
            </a:fld>
            <a:endParaRPr lang="en-US"/>
          </a:p>
        </p:txBody>
      </p:sp>
    </p:spTree>
    <p:extLst>
      <p:ext uri="{BB962C8B-B14F-4D97-AF65-F5344CB8AC3E}">
        <p14:creationId xmlns:p14="http://schemas.microsoft.com/office/powerpoint/2010/main" val="655922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27</a:t>
            </a:fld>
            <a:endParaRPr lang="en-US"/>
          </a:p>
        </p:txBody>
      </p:sp>
    </p:spTree>
    <p:extLst>
      <p:ext uri="{BB962C8B-B14F-4D97-AF65-F5344CB8AC3E}">
        <p14:creationId xmlns:p14="http://schemas.microsoft.com/office/powerpoint/2010/main" val="3227901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28</a:t>
            </a:fld>
            <a:endParaRPr lang="en-US"/>
          </a:p>
        </p:txBody>
      </p:sp>
    </p:spTree>
    <p:extLst>
      <p:ext uri="{BB962C8B-B14F-4D97-AF65-F5344CB8AC3E}">
        <p14:creationId xmlns:p14="http://schemas.microsoft.com/office/powerpoint/2010/main" val="779075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29</a:t>
            </a:fld>
            <a:endParaRPr lang="en-US"/>
          </a:p>
        </p:txBody>
      </p:sp>
    </p:spTree>
    <p:extLst>
      <p:ext uri="{BB962C8B-B14F-4D97-AF65-F5344CB8AC3E}">
        <p14:creationId xmlns:p14="http://schemas.microsoft.com/office/powerpoint/2010/main" val="1897631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30</a:t>
            </a:fld>
            <a:endParaRPr lang="en-US"/>
          </a:p>
        </p:txBody>
      </p:sp>
    </p:spTree>
    <p:extLst>
      <p:ext uri="{BB962C8B-B14F-4D97-AF65-F5344CB8AC3E}">
        <p14:creationId xmlns:p14="http://schemas.microsoft.com/office/powerpoint/2010/main" val="368705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a:t>
            </a:fld>
            <a:endParaRPr lang="en-US"/>
          </a:p>
        </p:txBody>
      </p:sp>
    </p:spTree>
    <p:extLst>
      <p:ext uri="{BB962C8B-B14F-4D97-AF65-F5344CB8AC3E}">
        <p14:creationId xmlns:p14="http://schemas.microsoft.com/office/powerpoint/2010/main" val="592384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31</a:t>
            </a:fld>
            <a:endParaRPr lang="en-US"/>
          </a:p>
        </p:txBody>
      </p:sp>
    </p:spTree>
    <p:extLst>
      <p:ext uri="{BB962C8B-B14F-4D97-AF65-F5344CB8AC3E}">
        <p14:creationId xmlns:p14="http://schemas.microsoft.com/office/powerpoint/2010/main" val="4128463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32</a:t>
            </a:fld>
            <a:endParaRPr lang="en-US"/>
          </a:p>
        </p:txBody>
      </p:sp>
    </p:spTree>
    <p:extLst>
      <p:ext uri="{BB962C8B-B14F-4D97-AF65-F5344CB8AC3E}">
        <p14:creationId xmlns:p14="http://schemas.microsoft.com/office/powerpoint/2010/main" val="2843701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33</a:t>
            </a:fld>
            <a:endParaRPr lang="en-US"/>
          </a:p>
        </p:txBody>
      </p:sp>
    </p:spTree>
    <p:extLst>
      <p:ext uri="{BB962C8B-B14F-4D97-AF65-F5344CB8AC3E}">
        <p14:creationId xmlns:p14="http://schemas.microsoft.com/office/powerpoint/2010/main" val="2315955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34</a:t>
            </a:fld>
            <a:endParaRPr lang="en-US"/>
          </a:p>
        </p:txBody>
      </p:sp>
    </p:spTree>
    <p:extLst>
      <p:ext uri="{BB962C8B-B14F-4D97-AF65-F5344CB8AC3E}">
        <p14:creationId xmlns:p14="http://schemas.microsoft.com/office/powerpoint/2010/main" val="871385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35</a:t>
            </a:fld>
            <a:endParaRPr lang="en-US"/>
          </a:p>
        </p:txBody>
      </p:sp>
    </p:spTree>
    <p:extLst>
      <p:ext uri="{BB962C8B-B14F-4D97-AF65-F5344CB8AC3E}">
        <p14:creationId xmlns:p14="http://schemas.microsoft.com/office/powerpoint/2010/main" val="1963013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36</a:t>
            </a:fld>
            <a:endParaRPr lang="en-US"/>
          </a:p>
        </p:txBody>
      </p:sp>
    </p:spTree>
    <p:extLst>
      <p:ext uri="{BB962C8B-B14F-4D97-AF65-F5344CB8AC3E}">
        <p14:creationId xmlns:p14="http://schemas.microsoft.com/office/powerpoint/2010/main" val="1487447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37</a:t>
            </a:fld>
            <a:endParaRPr lang="en-US"/>
          </a:p>
        </p:txBody>
      </p:sp>
    </p:spTree>
    <p:extLst>
      <p:ext uri="{BB962C8B-B14F-4D97-AF65-F5344CB8AC3E}">
        <p14:creationId xmlns:p14="http://schemas.microsoft.com/office/powerpoint/2010/main" val="871213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38</a:t>
            </a:fld>
            <a:endParaRPr lang="en-US"/>
          </a:p>
        </p:txBody>
      </p:sp>
    </p:spTree>
    <p:extLst>
      <p:ext uri="{BB962C8B-B14F-4D97-AF65-F5344CB8AC3E}">
        <p14:creationId xmlns:p14="http://schemas.microsoft.com/office/powerpoint/2010/main" val="4266550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39</a:t>
            </a:fld>
            <a:endParaRPr lang="en-US"/>
          </a:p>
        </p:txBody>
      </p:sp>
    </p:spTree>
    <p:extLst>
      <p:ext uri="{BB962C8B-B14F-4D97-AF65-F5344CB8AC3E}">
        <p14:creationId xmlns:p14="http://schemas.microsoft.com/office/powerpoint/2010/main" val="3632070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40</a:t>
            </a:fld>
            <a:endParaRPr lang="en-US"/>
          </a:p>
        </p:txBody>
      </p:sp>
    </p:spTree>
    <p:extLst>
      <p:ext uri="{BB962C8B-B14F-4D97-AF65-F5344CB8AC3E}">
        <p14:creationId xmlns:p14="http://schemas.microsoft.com/office/powerpoint/2010/main" val="1030600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a:t>
            </a:fld>
            <a:endParaRPr lang="en-US"/>
          </a:p>
        </p:txBody>
      </p:sp>
    </p:spTree>
    <p:extLst>
      <p:ext uri="{BB962C8B-B14F-4D97-AF65-F5344CB8AC3E}">
        <p14:creationId xmlns:p14="http://schemas.microsoft.com/office/powerpoint/2010/main" val="1803995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41</a:t>
            </a:fld>
            <a:endParaRPr lang="en-US"/>
          </a:p>
        </p:txBody>
      </p:sp>
    </p:spTree>
    <p:extLst>
      <p:ext uri="{BB962C8B-B14F-4D97-AF65-F5344CB8AC3E}">
        <p14:creationId xmlns:p14="http://schemas.microsoft.com/office/powerpoint/2010/main" val="2155638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42</a:t>
            </a:fld>
            <a:endParaRPr lang="en-US"/>
          </a:p>
        </p:txBody>
      </p:sp>
    </p:spTree>
    <p:extLst>
      <p:ext uri="{BB962C8B-B14F-4D97-AF65-F5344CB8AC3E}">
        <p14:creationId xmlns:p14="http://schemas.microsoft.com/office/powerpoint/2010/main" val="632241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43</a:t>
            </a:fld>
            <a:endParaRPr lang="en-US"/>
          </a:p>
        </p:txBody>
      </p:sp>
    </p:spTree>
    <p:extLst>
      <p:ext uri="{BB962C8B-B14F-4D97-AF65-F5344CB8AC3E}">
        <p14:creationId xmlns:p14="http://schemas.microsoft.com/office/powerpoint/2010/main" val="1616247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44</a:t>
            </a:fld>
            <a:endParaRPr lang="en-US"/>
          </a:p>
        </p:txBody>
      </p:sp>
    </p:spTree>
    <p:extLst>
      <p:ext uri="{BB962C8B-B14F-4D97-AF65-F5344CB8AC3E}">
        <p14:creationId xmlns:p14="http://schemas.microsoft.com/office/powerpoint/2010/main" val="27339783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45</a:t>
            </a:fld>
            <a:endParaRPr lang="en-US"/>
          </a:p>
        </p:txBody>
      </p:sp>
    </p:spTree>
    <p:extLst>
      <p:ext uri="{BB962C8B-B14F-4D97-AF65-F5344CB8AC3E}">
        <p14:creationId xmlns:p14="http://schemas.microsoft.com/office/powerpoint/2010/main" val="2383558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46</a:t>
            </a:fld>
            <a:endParaRPr lang="en-US"/>
          </a:p>
        </p:txBody>
      </p:sp>
    </p:spTree>
    <p:extLst>
      <p:ext uri="{BB962C8B-B14F-4D97-AF65-F5344CB8AC3E}">
        <p14:creationId xmlns:p14="http://schemas.microsoft.com/office/powerpoint/2010/main" val="399755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47</a:t>
            </a:fld>
            <a:endParaRPr lang="en-US"/>
          </a:p>
        </p:txBody>
      </p:sp>
    </p:spTree>
    <p:extLst>
      <p:ext uri="{BB962C8B-B14F-4D97-AF65-F5344CB8AC3E}">
        <p14:creationId xmlns:p14="http://schemas.microsoft.com/office/powerpoint/2010/main" val="37129098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48</a:t>
            </a:fld>
            <a:endParaRPr lang="en-US"/>
          </a:p>
        </p:txBody>
      </p:sp>
    </p:spTree>
    <p:extLst>
      <p:ext uri="{BB962C8B-B14F-4D97-AF65-F5344CB8AC3E}">
        <p14:creationId xmlns:p14="http://schemas.microsoft.com/office/powerpoint/2010/main" val="1781219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49</a:t>
            </a:fld>
            <a:endParaRPr lang="en-US"/>
          </a:p>
        </p:txBody>
      </p:sp>
    </p:spTree>
    <p:extLst>
      <p:ext uri="{BB962C8B-B14F-4D97-AF65-F5344CB8AC3E}">
        <p14:creationId xmlns:p14="http://schemas.microsoft.com/office/powerpoint/2010/main" val="1161472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50</a:t>
            </a:fld>
            <a:endParaRPr lang="en-US"/>
          </a:p>
        </p:txBody>
      </p:sp>
    </p:spTree>
    <p:extLst>
      <p:ext uri="{BB962C8B-B14F-4D97-AF65-F5344CB8AC3E}">
        <p14:creationId xmlns:p14="http://schemas.microsoft.com/office/powerpoint/2010/main" val="42426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a:t>
            </a:fld>
            <a:endParaRPr lang="en-US"/>
          </a:p>
        </p:txBody>
      </p:sp>
    </p:spTree>
    <p:extLst>
      <p:ext uri="{BB962C8B-B14F-4D97-AF65-F5344CB8AC3E}">
        <p14:creationId xmlns:p14="http://schemas.microsoft.com/office/powerpoint/2010/main" val="34770613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51</a:t>
            </a:fld>
            <a:endParaRPr lang="en-US"/>
          </a:p>
        </p:txBody>
      </p:sp>
    </p:spTree>
    <p:extLst>
      <p:ext uri="{BB962C8B-B14F-4D97-AF65-F5344CB8AC3E}">
        <p14:creationId xmlns:p14="http://schemas.microsoft.com/office/powerpoint/2010/main" val="26329219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52</a:t>
            </a:fld>
            <a:endParaRPr lang="en-US"/>
          </a:p>
        </p:txBody>
      </p:sp>
    </p:spTree>
    <p:extLst>
      <p:ext uri="{BB962C8B-B14F-4D97-AF65-F5344CB8AC3E}">
        <p14:creationId xmlns:p14="http://schemas.microsoft.com/office/powerpoint/2010/main" val="290093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53</a:t>
            </a:fld>
            <a:endParaRPr lang="en-US"/>
          </a:p>
        </p:txBody>
      </p:sp>
    </p:spTree>
    <p:extLst>
      <p:ext uri="{BB962C8B-B14F-4D97-AF65-F5344CB8AC3E}">
        <p14:creationId xmlns:p14="http://schemas.microsoft.com/office/powerpoint/2010/main" val="24590695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54</a:t>
            </a:fld>
            <a:endParaRPr lang="en-US"/>
          </a:p>
        </p:txBody>
      </p:sp>
    </p:spTree>
    <p:extLst>
      <p:ext uri="{BB962C8B-B14F-4D97-AF65-F5344CB8AC3E}">
        <p14:creationId xmlns:p14="http://schemas.microsoft.com/office/powerpoint/2010/main" val="8736446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55</a:t>
            </a:fld>
            <a:endParaRPr lang="en-US"/>
          </a:p>
        </p:txBody>
      </p:sp>
    </p:spTree>
    <p:extLst>
      <p:ext uri="{BB962C8B-B14F-4D97-AF65-F5344CB8AC3E}">
        <p14:creationId xmlns:p14="http://schemas.microsoft.com/office/powerpoint/2010/main" val="3270671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56</a:t>
            </a:fld>
            <a:endParaRPr lang="en-US"/>
          </a:p>
        </p:txBody>
      </p:sp>
    </p:spTree>
    <p:extLst>
      <p:ext uri="{BB962C8B-B14F-4D97-AF65-F5344CB8AC3E}">
        <p14:creationId xmlns:p14="http://schemas.microsoft.com/office/powerpoint/2010/main" val="2579745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a:t>
            </a:fld>
            <a:endParaRPr lang="en-US"/>
          </a:p>
        </p:txBody>
      </p:sp>
    </p:spTree>
    <p:extLst>
      <p:ext uri="{BB962C8B-B14F-4D97-AF65-F5344CB8AC3E}">
        <p14:creationId xmlns:p14="http://schemas.microsoft.com/office/powerpoint/2010/main" val="7771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a:t>
            </a:fld>
            <a:endParaRPr lang="en-US"/>
          </a:p>
        </p:txBody>
      </p:sp>
    </p:spTree>
    <p:extLst>
      <p:ext uri="{BB962C8B-B14F-4D97-AF65-F5344CB8AC3E}">
        <p14:creationId xmlns:p14="http://schemas.microsoft.com/office/powerpoint/2010/main" val="937604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9</a:t>
            </a:fld>
            <a:endParaRPr lang="en-US"/>
          </a:p>
        </p:txBody>
      </p:sp>
    </p:spTree>
    <p:extLst>
      <p:ext uri="{BB962C8B-B14F-4D97-AF65-F5344CB8AC3E}">
        <p14:creationId xmlns:p14="http://schemas.microsoft.com/office/powerpoint/2010/main" val="401240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10</a:t>
            </a:fld>
            <a:endParaRPr lang="en-US"/>
          </a:p>
        </p:txBody>
      </p:sp>
    </p:spTree>
    <p:extLst>
      <p:ext uri="{BB962C8B-B14F-4D97-AF65-F5344CB8AC3E}">
        <p14:creationId xmlns:p14="http://schemas.microsoft.com/office/powerpoint/2010/main" val="163729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C892-86A5-454C-954C-5D62235BD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5187-25DA-41C7-9650-6BF71E940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BF7F4F-6CC8-4370-8869-469D21D5962C}"/>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A4B8A523-8201-458C-8A5D-22465D40F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A301C-EEA5-41D7-BD75-489BE815C07B}"/>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62020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35C5-6FF5-4E35-9CE9-35ACF2EB0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83153-CDB5-437A-9D25-2CBD8ED056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21FD8-FDAC-4973-BCC3-3C772AA14236}"/>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0EF082B7-BF91-4217-BDBD-1055A03CD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25349-C1EE-487B-AB8B-164847D1B423}"/>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2549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F5D2A-135A-4A68-97EF-C40937C8BE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8626B-0084-4514-B285-CE78AA64D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A2A11-773C-45B7-A7C5-25938AE0C2C5}"/>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449FAC52-F857-4387-A848-5DB9B25E1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9CC6C-822A-425A-8C06-8063F141B13C}"/>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9028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AF1C-6C36-4258-846A-0D22A277B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946DE-AAA6-4576-8980-6F76EA7A2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9F754-715C-4A40-A734-C0F07865FBBD}"/>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EDC8A157-8B50-4325-9490-D8C80E62E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01F40-9DFB-4BF2-A84E-75878C78EFBD}"/>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3999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F49F-7E7A-4639-B2B7-370B2FDEC6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2AEDD-01E5-4CC1-B586-58AD4A9C7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A017F-A781-4047-A5BA-222C7F1C626C}"/>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A8959525-07E6-47FC-93CE-CB5FB962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E84D-074E-4A2D-B7ED-0619F12B9B9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82303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003C-092D-454A-9F9A-E7082127D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B2253-2B9C-4EC1-BF29-43B2A5680D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53B37-7887-487B-83C5-C74FB210D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82583-7F2A-46E7-A139-F75655949B14}"/>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6" name="Footer Placeholder 5">
            <a:extLst>
              <a:ext uri="{FF2B5EF4-FFF2-40B4-BE49-F238E27FC236}">
                <a16:creationId xmlns:a16="http://schemas.microsoft.com/office/drawing/2014/main" id="{2C54D711-9EA3-4286-9447-E427C9849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FE256-3D3B-4C06-A760-214D37D10246}"/>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17357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D545-AAE7-4E2E-8221-56ED2EFAB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48256-CC66-4E5A-BE44-C86A0092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9F3E0-6B06-45A6-8CA9-3C0B369C5E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A5D7E-4E5E-4500-9E0F-0FBEAF17A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31F61-099E-446A-A892-11A8D949E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D4753-D134-4F66-8FD5-89D6D8292B80}"/>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8" name="Footer Placeholder 7">
            <a:extLst>
              <a:ext uri="{FF2B5EF4-FFF2-40B4-BE49-F238E27FC236}">
                <a16:creationId xmlns:a16="http://schemas.microsoft.com/office/drawing/2014/main" id="{768FBBA8-C0B7-4F49-B919-F1DE3C7CA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00535-66DC-4653-8CCB-AC9C7193677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406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DB59-648B-4606-8A0B-99F594B5C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5C99F-74DD-4EAB-83D7-D118BD8D42E2}"/>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4" name="Footer Placeholder 3">
            <a:extLst>
              <a:ext uri="{FF2B5EF4-FFF2-40B4-BE49-F238E27FC236}">
                <a16:creationId xmlns:a16="http://schemas.microsoft.com/office/drawing/2014/main" id="{FEA9E800-35FC-4CAF-BF46-54DA31B25C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D84F7-438F-4461-8F0B-E099DCC5762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3503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E8009-F5DB-40CA-85E1-9EADB5FB7CBB}"/>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3" name="Footer Placeholder 2">
            <a:extLst>
              <a:ext uri="{FF2B5EF4-FFF2-40B4-BE49-F238E27FC236}">
                <a16:creationId xmlns:a16="http://schemas.microsoft.com/office/drawing/2014/main" id="{946FC90C-94D7-4742-AF38-9B3FBB67E1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0E30F-04D2-44EF-851C-B486755B8168}"/>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42836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68B4-9E3A-44E8-A48C-1BBEDAFAB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69A76-2D0A-4C78-BB74-1E5E1653F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9500C-D0AF-469E-91AE-5BA1915AF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D9CFF-4806-4603-B1F6-D8DF55181798}"/>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6" name="Footer Placeholder 5">
            <a:extLst>
              <a:ext uri="{FF2B5EF4-FFF2-40B4-BE49-F238E27FC236}">
                <a16:creationId xmlns:a16="http://schemas.microsoft.com/office/drawing/2014/main" id="{3F745274-0078-4352-A204-4C4CEE4AA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92A1F-A292-4BF0-BBCC-852D22139A2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56183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EE4-5EEE-47BB-9717-2E28F9239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A22375-59FD-475B-BDF0-3DCA6A259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A5FB4C-5F2B-4BD2-B5DD-3A1B908C5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FA48F-2D16-45D8-AD04-3815A43F4CD1}"/>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6" name="Footer Placeholder 5">
            <a:extLst>
              <a:ext uri="{FF2B5EF4-FFF2-40B4-BE49-F238E27FC236}">
                <a16:creationId xmlns:a16="http://schemas.microsoft.com/office/drawing/2014/main" id="{2A77346B-5780-426A-8D88-674615A0E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5709C-EB23-459F-870B-5CFB2D4309A4}"/>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25169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5E43F-4FE6-48C4-836C-0D7E624FD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F6BB1-DB9C-486E-88E0-5FEB7679D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A5D53-597C-45B1-9A63-C223A2813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D12B5D3F-3245-4B58-9C4D-28D9A6ADD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531CB-9347-470C-A106-2BE90A121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C1904-201B-48ED-89E3-6E13BAC74DEF}" type="slidenum">
              <a:rPr lang="en-US" smtClean="0"/>
              <a:t>‹#›</a:t>
            </a:fld>
            <a:endParaRPr lang="en-US"/>
          </a:p>
        </p:txBody>
      </p:sp>
    </p:spTree>
    <p:extLst>
      <p:ext uri="{BB962C8B-B14F-4D97-AF65-F5344CB8AC3E}">
        <p14:creationId xmlns:p14="http://schemas.microsoft.com/office/powerpoint/2010/main" val="312523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2.tmp"/></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3.tm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tmp"/></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5.gif"/></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1.tmp"/></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9.tmp"/></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4.tmp"/></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6.tmp"/></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1.jp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2.jp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tmp"/></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4.jp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6.jp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7.jp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8.jp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9.jp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0.jp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141556B4-8E00-4EAF-96D5-9AE3C3BCB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4" name="Picture 3">
            <a:extLst>
              <a:ext uri="{FF2B5EF4-FFF2-40B4-BE49-F238E27FC236}">
                <a16:creationId xmlns:a16="http://schemas.microsoft.com/office/drawing/2014/main" id="{8B65564D-59D0-48BB-8095-AC6AEB306674}"/>
              </a:ext>
            </a:extLst>
          </p:cNvPr>
          <p:cNvPicPr>
            <a:picLocks noChangeAspect="1"/>
          </p:cNvPicPr>
          <p:nvPr/>
        </p:nvPicPr>
        <p:blipFill>
          <a:blip r:embed="rId3"/>
          <a:stretch>
            <a:fillRect/>
          </a:stretch>
        </p:blipFill>
        <p:spPr>
          <a:xfrm>
            <a:off x="1346464" y="-209938"/>
            <a:ext cx="9499071" cy="6858000"/>
          </a:xfrm>
          <a:prstGeom prst="rect">
            <a:avLst/>
          </a:prstGeom>
        </p:spPr>
      </p:pic>
      <p:sp>
        <p:nvSpPr>
          <p:cNvPr id="2" name="Title 1">
            <a:extLst>
              <a:ext uri="{FF2B5EF4-FFF2-40B4-BE49-F238E27FC236}">
                <a16:creationId xmlns:a16="http://schemas.microsoft.com/office/drawing/2014/main" id="{B88039B9-3176-4486-8696-F796CD3DEC94}"/>
              </a:ext>
            </a:extLst>
          </p:cNvPr>
          <p:cNvSpPr>
            <a:spLocks noGrp="1"/>
          </p:cNvSpPr>
          <p:nvPr>
            <p:ph type="ctrTitle"/>
          </p:nvPr>
        </p:nvSpPr>
        <p:spPr>
          <a:xfrm>
            <a:off x="2575280" y="1076907"/>
            <a:ext cx="5078136" cy="2269737"/>
          </a:xfrm>
        </p:spPr>
        <p:txBody>
          <a:bodyPr>
            <a:noAutofit/>
          </a:bodyPr>
          <a:lstStyle/>
          <a:p>
            <a:r>
              <a:rPr lang="en-US" sz="2700" dirty="0">
                <a:solidFill>
                  <a:schemeClr val="bg1"/>
                </a:solidFill>
              </a:rPr>
              <a:t>Module Eight: The 19th Century</a:t>
            </a:r>
          </a:p>
        </p:txBody>
      </p:sp>
      <p:sp>
        <p:nvSpPr>
          <p:cNvPr id="3" name="Subtitle 2">
            <a:extLst>
              <a:ext uri="{FF2B5EF4-FFF2-40B4-BE49-F238E27FC236}">
                <a16:creationId xmlns:a16="http://schemas.microsoft.com/office/drawing/2014/main" id="{610BBE43-600F-4547-8A0B-D8CE1F316455}"/>
              </a:ext>
            </a:extLst>
          </p:cNvPr>
          <p:cNvSpPr>
            <a:spLocks noGrp="1"/>
          </p:cNvSpPr>
          <p:nvPr>
            <p:ph type="subTitle" idx="1"/>
          </p:nvPr>
        </p:nvSpPr>
        <p:spPr>
          <a:xfrm>
            <a:off x="3790355" y="3266921"/>
            <a:ext cx="2647985" cy="488872"/>
          </a:xfrm>
        </p:spPr>
        <p:txBody>
          <a:bodyPr>
            <a:normAutofit/>
          </a:bodyPr>
          <a:lstStyle/>
          <a:p>
            <a:r>
              <a:rPr lang="en-US" sz="2400" dirty="0">
                <a:solidFill>
                  <a:schemeClr val="bg1"/>
                </a:solidFill>
              </a:rPr>
              <a:t>(1839 CE - 1850 CE)</a:t>
            </a:r>
            <a:endParaRPr lang="en-US" dirty="0">
              <a:solidFill>
                <a:schemeClr val="bg1"/>
              </a:solidFill>
            </a:endParaRPr>
          </a:p>
        </p:txBody>
      </p:sp>
      <p:pic>
        <p:nvPicPr>
          <p:cNvPr id="8" name="Picture 7" descr="Text&#10;&#10;Description automatically generated">
            <a:extLst>
              <a:ext uri="{FF2B5EF4-FFF2-40B4-BE49-F238E27FC236}">
                <a16:creationId xmlns:a16="http://schemas.microsoft.com/office/drawing/2014/main" id="{695F9DD4-CB79-44AF-9442-AA23953AF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12" y="1030288"/>
            <a:ext cx="704472" cy="775511"/>
          </a:xfrm>
          <a:prstGeom prst="rect">
            <a:avLst/>
          </a:prstGeom>
        </p:spPr>
      </p:pic>
      <p:pic>
        <p:nvPicPr>
          <p:cNvPr id="7" name="Picture 6" descr="A picture containing text, automaton&#10;&#10;Description automatically generated">
            <a:extLst>
              <a:ext uri="{FF2B5EF4-FFF2-40B4-BE49-F238E27FC236}">
                <a16:creationId xmlns:a16="http://schemas.microsoft.com/office/drawing/2014/main" id="{3AECB58E-4971-4AF5-BF00-D8B056022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244" y="3393263"/>
            <a:ext cx="1661301" cy="1635937"/>
          </a:xfrm>
          <a:prstGeom prst="rect">
            <a:avLst/>
          </a:prstGeom>
        </p:spPr>
      </p:pic>
    </p:spTree>
    <p:extLst>
      <p:ext uri="{BB962C8B-B14F-4D97-AF65-F5344CB8AC3E}">
        <p14:creationId xmlns:p14="http://schemas.microsoft.com/office/powerpoint/2010/main" val="282853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linedrawing&#10;&#10;Description automatically generated">
            <a:extLst>
              <a:ext uri="{FF2B5EF4-FFF2-40B4-BE49-F238E27FC236}">
                <a16:creationId xmlns:a16="http://schemas.microsoft.com/office/drawing/2014/main" id="{BBD14A0F-9AC9-4A7A-8E5D-117681D536FB}"/>
              </a:ext>
            </a:extLst>
          </p:cNvPr>
          <p:cNvPicPr>
            <a:picLocks noChangeAspect="1"/>
          </p:cNvPicPr>
          <p:nvPr/>
        </p:nvPicPr>
        <p:blipFill rotWithShape="1">
          <a:blip r:embed="rId4">
            <a:extLst>
              <a:ext uri="{28A0092B-C50C-407E-A947-70E740481C1C}">
                <a14:useLocalDpi xmlns:a14="http://schemas.microsoft.com/office/drawing/2010/main" val="0"/>
              </a:ext>
            </a:extLst>
          </a:blip>
          <a:srcRect l="45532" t="13773" r="-1" b="14422"/>
          <a:stretch/>
        </p:blipFill>
        <p:spPr>
          <a:xfrm>
            <a:off x="6457740" y="1374487"/>
            <a:ext cx="4545783" cy="449450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Petticoat Affair</a:t>
            </a:r>
            <a:br>
              <a:rPr lang="en-US" dirty="0">
                <a:solidFill>
                  <a:schemeClr val="bg1"/>
                </a:solidFill>
              </a:rPr>
            </a:br>
            <a:r>
              <a:rPr lang="en-US" dirty="0">
                <a:solidFill>
                  <a:schemeClr val="bg1"/>
                </a:solidFill>
              </a:rPr>
              <a:t>(1829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Eaton took his revenge on Calhoun. In 1830, reports had emerged accurately stating that Calhoun, while Secretary of War, had favored reprimanding Jackson for his 1818 invasion of Florida. These infuriated Jackson. </a:t>
            </a:r>
          </a:p>
          <a:p>
            <a:pPr marL="171450" indent="-171450">
              <a:buFont typeface="Arial" panose="020B0604020202020204" pitchFamily="34" charset="0"/>
              <a:buChar char="•"/>
            </a:pPr>
            <a:r>
              <a:rPr lang="en-US" sz="1000" dirty="0"/>
              <a:t>The dispute was finally resolved when Van Buren offered to resign, allowing Jackson to reorganize his Cabinet by asking for the resignations of the anti-Eaton cabinet members. </a:t>
            </a:r>
          </a:p>
          <a:p>
            <a:pPr marL="171450" indent="-171450">
              <a:buFont typeface="Arial" panose="020B0604020202020204" pitchFamily="34" charset="0"/>
              <a:buChar char="•"/>
            </a:pPr>
            <a:r>
              <a:rPr lang="en-US" sz="1000" dirty="0"/>
              <a:t>Postmaster General William T. Barry was the lone cabinet member to stay. </a:t>
            </a:r>
          </a:p>
          <a:p>
            <a:pPr marL="171450" indent="-171450">
              <a:buFont typeface="Arial" panose="020B0604020202020204" pitchFamily="34" charset="0"/>
              <a:buChar char="•"/>
            </a:pPr>
            <a:r>
              <a:rPr lang="en-US" sz="1000" dirty="0"/>
              <a:t>The episode influenced the emergence of feminism.</a:t>
            </a:r>
          </a:p>
          <a:p>
            <a:pPr marL="171450" indent="-171450">
              <a:buFont typeface="Arial" panose="020B0604020202020204" pitchFamily="34" charset="0"/>
              <a:buChar char="•"/>
            </a:pPr>
            <a:r>
              <a:rPr lang="en-US" sz="1000" dirty="0"/>
              <a:t> The Cabinet wives insisted that the interests and honor of all women were at stake. </a:t>
            </a:r>
          </a:p>
          <a:p>
            <a:pPr marL="171450" indent="-171450">
              <a:buFont typeface="Arial" panose="020B0604020202020204" pitchFamily="34" charset="0"/>
              <a:buChar char="•"/>
            </a:pPr>
            <a:r>
              <a:rPr lang="en-US" sz="1000" dirty="0"/>
              <a:t>They believed a responsible woman should never accord a man sexual favors without the assurance of marriage.</a:t>
            </a:r>
          </a:p>
          <a:p>
            <a:pPr marL="171450" indent="-171450">
              <a:buFont typeface="Arial" panose="020B0604020202020204" pitchFamily="34" charset="0"/>
              <a:buChar char="•"/>
            </a:pPr>
            <a:r>
              <a:rPr lang="en-US" sz="1000" dirty="0"/>
              <a:t> A woman who broke that code was dishonorable and unacceptable. </a:t>
            </a:r>
          </a:p>
        </p:txBody>
      </p:sp>
    </p:spTree>
    <p:extLst>
      <p:ext uri="{BB962C8B-B14F-4D97-AF65-F5344CB8AC3E}">
        <p14:creationId xmlns:p14="http://schemas.microsoft.com/office/powerpoint/2010/main" val="940031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black and white drawing of a person and person holding a sign&#10;&#10;Description automatically generated with low confidence">
            <a:extLst>
              <a:ext uri="{FF2B5EF4-FFF2-40B4-BE49-F238E27FC236}">
                <a16:creationId xmlns:a16="http://schemas.microsoft.com/office/drawing/2014/main" id="{3F989CFB-3CDB-48BC-8E93-E4EA8EBC8E2F}"/>
              </a:ext>
            </a:extLst>
          </p:cNvPr>
          <p:cNvPicPr>
            <a:picLocks noChangeAspect="1"/>
          </p:cNvPicPr>
          <p:nvPr/>
        </p:nvPicPr>
        <p:blipFill rotWithShape="1">
          <a:blip r:embed="rId4">
            <a:extLst>
              <a:ext uri="{28A0092B-C50C-407E-A947-70E740481C1C}">
                <a14:useLocalDpi xmlns:a14="http://schemas.microsoft.com/office/drawing/2010/main" val="0"/>
              </a:ext>
            </a:extLst>
          </a:blip>
          <a:srcRect r="19376"/>
          <a:stretch/>
        </p:blipFill>
        <p:spPr>
          <a:xfrm>
            <a:off x="6267189" y="1189474"/>
            <a:ext cx="4876434" cy="4572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Tariff of Abominations</a:t>
            </a:r>
            <a:br>
              <a:rPr lang="en-US" dirty="0">
                <a:solidFill>
                  <a:schemeClr val="bg1"/>
                </a:solidFill>
              </a:rPr>
            </a:br>
            <a:r>
              <a:rPr lang="en-US" dirty="0">
                <a:solidFill>
                  <a:schemeClr val="bg1"/>
                </a:solidFill>
              </a:rPr>
              <a:t>(1828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sz="1000" dirty="0"/>
              <a:t>The Tariff of Abominations, was a protective tariff passed in the early 19th century to support growing domestic industries by raising the costs of imported goods. </a:t>
            </a:r>
          </a:p>
          <a:p>
            <a:pPr marL="285750" indent="-285750">
              <a:buFont typeface="Arial" panose="020B0604020202020204" pitchFamily="34" charset="0"/>
              <a:buChar char="•"/>
            </a:pPr>
            <a:r>
              <a:rPr lang="en-US" sz="1000" dirty="0"/>
              <a:t>This view came to be known as protectionism. </a:t>
            </a:r>
          </a:p>
          <a:p>
            <a:pPr marL="285750" indent="-285750">
              <a:buFont typeface="Arial" panose="020B0604020202020204" pitchFamily="34" charset="0"/>
              <a:buChar char="•"/>
            </a:pPr>
            <a:r>
              <a:rPr lang="en-US" sz="1000" dirty="0"/>
              <a:t>Many people in Southern states, especially South Carolina, opposed the tariff because they felt it hurt their state financially.</a:t>
            </a:r>
          </a:p>
          <a:p>
            <a:pPr marL="285750" indent="-285750">
              <a:buFont typeface="Arial" panose="020B0604020202020204" pitchFamily="34" charset="0"/>
              <a:buChar char="•"/>
            </a:pPr>
            <a:r>
              <a:rPr lang="en-US" sz="1000" dirty="0"/>
              <a:t> Instead, they supported the free trade of goods and threatened to nullify the Tariff of 1828 in a significant challenge to national authority.</a:t>
            </a:r>
          </a:p>
          <a:p>
            <a:pPr marL="285750" indent="-285750">
              <a:buFont typeface="Arial" panose="020B0604020202020204" pitchFamily="34" charset="0"/>
              <a:buChar char="•"/>
            </a:pPr>
            <a:r>
              <a:rPr lang="en-US" sz="1000" dirty="0"/>
              <a:t> The controversy over the Tariff of Abominations dragged on until 1833 and nearly sparked the armed conflict, although the debate between protectionists and free-traders never really ended.</a:t>
            </a:r>
          </a:p>
          <a:p>
            <a:pPr marL="285750" indent="-285750">
              <a:buFont typeface="Arial" panose="020B0604020202020204" pitchFamily="34" charset="0"/>
              <a:buChar char="•"/>
            </a:pPr>
            <a:r>
              <a:rPr lang="en-US" sz="1000" dirty="0"/>
              <a:t>Congress began using protective tariffs after the War of 1812.</a:t>
            </a:r>
          </a:p>
          <a:p>
            <a:pPr marL="285750" indent="-285750">
              <a:buFont typeface="Arial" panose="020B0604020202020204" pitchFamily="34" charset="0"/>
              <a:buChar char="•"/>
            </a:pPr>
            <a:r>
              <a:rPr lang="en-US" sz="1000" dirty="0"/>
              <a:t>Not only did Southerners end up paying more for imported goods, but they also often found themselves blocked from foreign markets or stuck with retaliatory tariffs on cotton and other raw agricultural products.</a:t>
            </a:r>
          </a:p>
          <a:p>
            <a:pPr marL="285750" indent="-285750">
              <a:buFont typeface="Arial" panose="020B0604020202020204" pitchFamily="34" charset="0"/>
              <a:buChar char="•"/>
            </a:pPr>
            <a:r>
              <a:rPr lang="en-US" sz="1000" dirty="0"/>
              <a:t>Because 1828 was an election year, a considerable amount of political deception was involved in the debate over the final bill. </a:t>
            </a:r>
          </a:p>
          <a:p>
            <a:pPr marL="285750" indent="-285750">
              <a:buFont typeface="Arial" panose="020B0604020202020204" pitchFamily="34" charset="0"/>
              <a:buChar char="•"/>
            </a:pPr>
            <a:r>
              <a:rPr lang="en-US" sz="1000" dirty="0"/>
              <a:t>Free trade Southerners ended up supporting much higher tariffs rates, ranging from 30-60% on over 90% of all imports, in the belief that the defeat of the bill would hurt incumbent president John Quincy Adams.</a:t>
            </a:r>
          </a:p>
          <a:p>
            <a:pPr marL="285750" indent="-285750">
              <a:buFont typeface="Arial" panose="020B0604020202020204" pitchFamily="34" charset="0"/>
              <a:buChar char="•"/>
            </a:pPr>
            <a:r>
              <a:rPr lang="en-US" sz="1000" dirty="0"/>
              <a:t> The plan backfired when the House of Representatives passed the bill on May 11, 1828.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287341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9F29D20B-7689-4BDE-9B94-094263A05C2B}"/>
              </a:ext>
            </a:extLst>
          </p:cNvPr>
          <p:cNvPicPr>
            <a:picLocks noChangeAspect="1"/>
          </p:cNvPicPr>
          <p:nvPr/>
        </p:nvPicPr>
        <p:blipFill rotWithShape="1">
          <a:blip r:embed="rId4">
            <a:extLst>
              <a:ext uri="{28A0092B-C50C-407E-A947-70E740481C1C}">
                <a14:useLocalDpi xmlns:a14="http://schemas.microsoft.com/office/drawing/2010/main" val="0"/>
              </a:ext>
            </a:extLst>
          </a:blip>
          <a:srcRect l="12191" t="1017" r="7198" b="-1017"/>
          <a:stretch/>
        </p:blipFill>
        <p:spPr>
          <a:xfrm>
            <a:off x="6209881" y="823965"/>
            <a:ext cx="4692582" cy="494253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Tariff of Abominations</a:t>
            </a:r>
            <a:br>
              <a:rPr lang="en-US" dirty="0">
                <a:solidFill>
                  <a:schemeClr val="bg1"/>
                </a:solidFill>
              </a:rPr>
            </a:br>
            <a:r>
              <a:rPr lang="en-US" dirty="0">
                <a:solidFill>
                  <a:schemeClr val="bg1"/>
                </a:solidFill>
              </a:rPr>
              <a:t>(1828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South Carolina’s congressional delegation met shortly after the bill was signed to debate their next steps, which included talk of seceding from the Union. </a:t>
            </a:r>
          </a:p>
          <a:p>
            <a:pPr marL="285750" indent="-285750">
              <a:buFont typeface="Arial" panose="020B0604020202020204" pitchFamily="34" charset="0"/>
              <a:buChar char="•"/>
            </a:pPr>
            <a:r>
              <a:rPr lang="en-US" sz="1000" dirty="0"/>
              <a:t>Vice President John C. Calhoun would soon join the ticket of Adams’ opponent, Andrew Jackson, and had some reason to believe Jackson might reduce or eliminate the tariff.</a:t>
            </a:r>
          </a:p>
          <a:p>
            <a:pPr marL="285750" indent="-285750">
              <a:buFont typeface="Arial" panose="020B0604020202020204" pitchFamily="34" charset="0"/>
              <a:buChar char="•"/>
            </a:pPr>
            <a:r>
              <a:rPr lang="en-US" sz="1000" dirty="0"/>
              <a:t>Calhoun anonymously wrote and published the “Calhoun’s Exposition.”</a:t>
            </a:r>
          </a:p>
          <a:p>
            <a:pPr marL="285750" indent="-285750">
              <a:buFont typeface="Arial" panose="020B0604020202020204" pitchFamily="34" charset="0"/>
              <a:buChar char="•"/>
            </a:pPr>
            <a:r>
              <a:rPr lang="en-US" sz="1000" dirty="0"/>
              <a:t> Calhoun’s main argument was that the tariff bill, which favored manufacturers in the North while hurting Southern agriculturalists, was unconstitutional and that states retained the sovereign right to reject or nullify unjust federal laws. </a:t>
            </a:r>
          </a:p>
          <a:p>
            <a:pPr marL="285750" indent="-285750">
              <a:buFont typeface="Arial" panose="020B0604020202020204" pitchFamily="34" charset="0"/>
              <a:buChar char="•"/>
            </a:pPr>
            <a:r>
              <a:rPr lang="en-US" sz="1000" dirty="0"/>
              <a:t>In December 1828, the South Carolina legislature ordered 5,000 copies of “Calhoun’s Exposition” be printed and distributed.</a:t>
            </a:r>
          </a:p>
          <a:p>
            <a:pPr marL="285750" indent="-285750">
              <a:buFont typeface="Arial" panose="020B0604020202020204" pitchFamily="34" charset="0"/>
              <a:buChar char="•"/>
            </a:pPr>
            <a:r>
              <a:rPr lang="en-US" sz="1000" dirty="0"/>
              <a:t>Despite Calhoun’s hopes, Andrew Jackson seemed reluctant to deal with the tariff issue when he took office. </a:t>
            </a:r>
          </a:p>
        </p:txBody>
      </p:sp>
    </p:spTree>
    <p:extLst>
      <p:ext uri="{BB962C8B-B14F-4D97-AF65-F5344CB8AC3E}">
        <p14:creationId xmlns:p14="http://schemas.microsoft.com/office/powerpoint/2010/main" val="1354661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ople, crowd, crowded&#10;&#10;Description automatically generated">
            <a:extLst>
              <a:ext uri="{FF2B5EF4-FFF2-40B4-BE49-F238E27FC236}">
                <a16:creationId xmlns:a16="http://schemas.microsoft.com/office/drawing/2014/main" id="{1093EE5B-A2D4-4895-90A7-6E9CDB45EFD1}"/>
              </a:ext>
            </a:extLst>
          </p:cNvPr>
          <p:cNvPicPr>
            <a:picLocks noChangeAspect="1"/>
          </p:cNvPicPr>
          <p:nvPr/>
        </p:nvPicPr>
        <p:blipFill rotWithShape="1">
          <a:blip r:embed="rId4">
            <a:extLst>
              <a:ext uri="{28A0092B-C50C-407E-A947-70E740481C1C}">
                <a14:useLocalDpi xmlns:a14="http://schemas.microsoft.com/office/drawing/2010/main" val="0"/>
              </a:ext>
            </a:extLst>
          </a:blip>
          <a:srcRect l="28197" r="10793"/>
          <a:stretch/>
        </p:blipFill>
        <p:spPr>
          <a:xfrm>
            <a:off x="6179735" y="989012"/>
            <a:ext cx="5024177" cy="487997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Tariff of Abominations</a:t>
            </a:r>
            <a:br>
              <a:rPr lang="en-US" dirty="0">
                <a:solidFill>
                  <a:schemeClr val="bg1"/>
                </a:solidFill>
              </a:rPr>
            </a:br>
            <a:r>
              <a:rPr lang="en-US" dirty="0">
                <a:solidFill>
                  <a:schemeClr val="bg1"/>
                </a:solidFill>
              </a:rPr>
              <a:t>(1828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Jackson was firm that he would “rather die in the last ditch” than see the Union ripped apart. </a:t>
            </a:r>
          </a:p>
          <a:p>
            <a:pPr marL="285750" indent="-285750">
              <a:buFont typeface="Arial" panose="020B0604020202020204" pitchFamily="34" charset="0"/>
              <a:buChar char="•"/>
            </a:pPr>
            <a:r>
              <a:rPr lang="en-US" sz="1000" dirty="0"/>
              <a:t>The division came into full view at a Jefferson Day Dinner in the spring of 1830 during the traditional toasts. </a:t>
            </a:r>
          </a:p>
          <a:p>
            <a:pPr marL="285750" indent="-285750">
              <a:buFont typeface="Arial" panose="020B0604020202020204" pitchFamily="34" charset="0"/>
              <a:buChar char="•"/>
            </a:pPr>
            <a:r>
              <a:rPr lang="en-US" sz="1000" dirty="0"/>
              <a:t>Tensions between South Carolina and the federal authorities continued to rise for the next two years, and a war started to look like a real possibility. </a:t>
            </a:r>
          </a:p>
          <a:p>
            <a:pPr marL="285750" indent="-285750">
              <a:buFont typeface="Arial" panose="020B0604020202020204" pitchFamily="34" charset="0"/>
              <a:buChar char="•"/>
            </a:pPr>
            <a:r>
              <a:rPr lang="en-US" sz="1000" dirty="0"/>
              <a:t>To defuse the situation, Congress took up the tariff issue again in 1832, passing a new bill that marginally lowered the rates set by the Tariff of Abominations.</a:t>
            </a:r>
          </a:p>
          <a:p>
            <a:pPr marL="285750" indent="-285750">
              <a:buFont typeface="Arial" panose="020B0604020202020204" pitchFamily="34" charset="0"/>
              <a:buChar char="•"/>
            </a:pPr>
            <a:r>
              <a:rPr lang="en-US" sz="1000" dirty="0"/>
              <a:t> South Carolina found the changes insufficient and formally adopted an Ordinance of Nullification on November 24, 1832, declaring the Tariffs of 1828 and 1832 null and void as of February 1, 1833.</a:t>
            </a:r>
          </a:p>
          <a:p>
            <a:pPr marL="285750" indent="-285750">
              <a:buFont typeface="Arial" panose="020B0604020202020204" pitchFamily="34" charset="0"/>
              <a:buChar char="•"/>
            </a:pPr>
            <a:r>
              <a:rPr lang="en-US" sz="1000" dirty="0"/>
              <a:t>The ideological divide would continue to grow for the next thirty years, contributing to the secession of Southern states and the start of the American Civil War.</a:t>
            </a:r>
          </a:p>
        </p:txBody>
      </p:sp>
    </p:spTree>
    <p:extLst>
      <p:ext uri="{BB962C8B-B14F-4D97-AF65-F5344CB8AC3E}">
        <p14:creationId xmlns:p14="http://schemas.microsoft.com/office/powerpoint/2010/main" val="2868187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9" name="Picture 8" descr="A picture containing group, posing&#10;&#10;Description automatically generated">
            <a:extLst>
              <a:ext uri="{FF2B5EF4-FFF2-40B4-BE49-F238E27FC236}">
                <a16:creationId xmlns:a16="http://schemas.microsoft.com/office/drawing/2014/main" id="{77FC7D19-6625-4F22-BAA7-07FCB94A7522}"/>
              </a:ext>
            </a:extLst>
          </p:cNvPr>
          <p:cNvPicPr>
            <a:picLocks noChangeAspect="1"/>
          </p:cNvPicPr>
          <p:nvPr/>
        </p:nvPicPr>
        <p:blipFill rotWithShape="1">
          <a:blip r:embed="rId4">
            <a:extLst>
              <a:ext uri="{28A0092B-C50C-407E-A947-70E740481C1C}">
                <a14:useLocalDpi xmlns:a14="http://schemas.microsoft.com/office/drawing/2010/main" val="0"/>
              </a:ext>
            </a:extLst>
          </a:blip>
          <a:srcRect l="42879" r="6579"/>
          <a:stretch/>
        </p:blipFill>
        <p:spPr>
          <a:xfrm>
            <a:off x="6260123" y="1305239"/>
            <a:ext cx="4863402" cy="456374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Indian Removal Act (1830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Early in the 19th century, while the rapidly growing United States expanded into the lower South, white settlers faced what they considered an obstacle. </a:t>
            </a:r>
          </a:p>
          <a:p>
            <a:pPr marL="285750" indent="-285750">
              <a:buFont typeface="Arial" panose="020B0604020202020204" pitchFamily="34" charset="0"/>
              <a:buChar char="•"/>
            </a:pPr>
            <a:r>
              <a:rPr lang="en-US" sz="1000" dirty="0"/>
              <a:t>This area was home to the Cherokee, Creek, Choctaw, Chickasaw, and Seminole nations. </a:t>
            </a:r>
          </a:p>
          <a:p>
            <a:pPr marL="285750" indent="-285750">
              <a:buFont typeface="Arial" panose="020B0604020202020204" pitchFamily="34" charset="0"/>
              <a:buChar char="•"/>
            </a:pPr>
            <a:r>
              <a:rPr lang="en-US" sz="1000" dirty="0"/>
              <a:t>These Indian nations, in the view of the settlers and many other white Americans, were standing in the way of progress. </a:t>
            </a:r>
          </a:p>
          <a:p>
            <a:pPr marL="285750" indent="-285750">
              <a:buFont typeface="Arial" panose="020B0604020202020204" pitchFamily="34" charset="0"/>
              <a:buChar char="•"/>
            </a:pPr>
            <a:r>
              <a:rPr lang="en-US" sz="1000" dirty="0"/>
              <a:t>Andrew Jackson was a forceful proponent of Indian removal.</a:t>
            </a:r>
          </a:p>
          <a:p>
            <a:pPr marL="285750" indent="-285750">
              <a:buFont typeface="Arial" panose="020B0604020202020204" pitchFamily="34" charset="0"/>
              <a:buChar char="•"/>
            </a:pPr>
            <a:r>
              <a:rPr lang="en-US" sz="1000" dirty="0"/>
              <a:t>From 1814 to 1824, Jackson was instrumental in negotiating nine out of eleven treaties that divested the southern tribes of their eastern lands in exchange for lands in the west. </a:t>
            </a:r>
          </a:p>
          <a:p>
            <a:pPr marL="285750" indent="-285750">
              <a:buFont typeface="Arial" panose="020B0604020202020204" pitchFamily="34" charset="0"/>
              <a:buChar char="•"/>
            </a:pPr>
            <a:r>
              <a:rPr lang="en-US" sz="1000" dirty="0"/>
              <a:t>The tribes agreed to the treaties for strategic reasons. They wanted to appease the government in the hopes of retaining some of their lands, and they tried to protect themselves from white harassment.</a:t>
            </a:r>
          </a:p>
          <a:p>
            <a:pPr marL="285750" indent="-285750">
              <a:buFont typeface="Arial" panose="020B0604020202020204" pitchFamily="34" charset="0"/>
              <a:buChar char="•"/>
            </a:pPr>
            <a:r>
              <a:rPr lang="en-US" sz="1000" dirty="0"/>
              <a:t>However, this was a period of voluntary Indian migration, and only a small number of Creeks, Cherokee, and Choctaws moved to the new lands.</a:t>
            </a:r>
          </a:p>
        </p:txBody>
      </p:sp>
    </p:spTree>
    <p:extLst>
      <p:ext uri="{BB962C8B-B14F-4D97-AF65-F5344CB8AC3E}">
        <p14:creationId xmlns:p14="http://schemas.microsoft.com/office/powerpoint/2010/main" val="1723443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riding horses&#10;&#10;Description automatically generated with low confidence">
            <a:extLst>
              <a:ext uri="{FF2B5EF4-FFF2-40B4-BE49-F238E27FC236}">
                <a16:creationId xmlns:a16="http://schemas.microsoft.com/office/drawing/2014/main" id="{E888B5AF-6118-45AC-B962-5CB63028448A}"/>
              </a:ext>
            </a:extLst>
          </p:cNvPr>
          <p:cNvPicPr>
            <a:picLocks noChangeAspect="1"/>
          </p:cNvPicPr>
          <p:nvPr/>
        </p:nvPicPr>
        <p:blipFill rotWithShape="1">
          <a:blip r:embed="rId4">
            <a:extLst>
              <a:ext uri="{28A0092B-C50C-407E-A947-70E740481C1C}">
                <a14:useLocalDpi xmlns:a14="http://schemas.microsoft.com/office/drawing/2010/main" val="0"/>
              </a:ext>
            </a:extLst>
          </a:blip>
          <a:srcRect r="40855"/>
          <a:stretch/>
        </p:blipFill>
        <p:spPr>
          <a:xfrm>
            <a:off x="6298179" y="760338"/>
            <a:ext cx="4660454" cy="5108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Indian Removal Act (1830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Some Indian nations refused to leave their land -- the Creeks and the Seminoles even waged war to protect their territory. </a:t>
            </a:r>
          </a:p>
          <a:p>
            <a:pPr marL="285750" indent="-285750">
              <a:buFont typeface="Arial" panose="020B0604020202020204" pitchFamily="34" charset="0"/>
              <a:buChar char="•"/>
            </a:pPr>
            <a:r>
              <a:rPr lang="en-US" sz="1000" dirty="0"/>
              <a:t>The First Seminole War lasted from 1817 to 1818. The Seminoles were aided by fugitive slaves who had found protection among them and lived with them for years. </a:t>
            </a:r>
          </a:p>
          <a:p>
            <a:pPr marL="285750" indent="-285750">
              <a:buFont typeface="Arial" panose="020B0604020202020204" pitchFamily="34" charset="0"/>
              <a:buChar char="•"/>
            </a:pPr>
            <a:r>
              <a:rPr lang="en-US" sz="1000" dirty="0"/>
              <a:t>The presence of the fugitives enraged white planters and fueled their desire to defeat the Seminoles.</a:t>
            </a:r>
          </a:p>
          <a:p>
            <a:pPr marL="285750" indent="-285750">
              <a:buFont typeface="Arial" panose="020B0604020202020204" pitchFamily="34" charset="0"/>
              <a:buChar char="•"/>
            </a:pPr>
            <a:r>
              <a:rPr lang="en-US" sz="1000" dirty="0"/>
              <a:t>The Cherokee used legal means in their attempt to safeguard their rights. They sought protection from land-hungry white settlers, who continually harassed them by stealing their livestock, burning their towns, and squatting on their land. </a:t>
            </a:r>
          </a:p>
          <a:p>
            <a:pPr marL="285750" indent="-285750">
              <a:buFont typeface="Arial" panose="020B0604020202020204" pitchFamily="34" charset="0"/>
              <a:buChar char="•"/>
            </a:pPr>
            <a:r>
              <a:rPr lang="en-US" sz="1000" dirty="0"/>
              <a:t>In 1827 the Cherokee adopted a written constitution declaring themselves to be a sovereign nation. </a:t>
            </a:r>
          </a:p>
          <a:p>
            <a:pPr marL="285750" indent="-285750">
              <a:buFont typeface="Arial" panose="020B0604020202020204" pitchFamily="34" charset="0"/>
              <a:buChar char="•"/>
            </a:pPr>
            <a:r>
              <a:rPr lang="en-US" sz="1000" dirty="0"/>
              <a:t>They based this on United States policy; in former treaties, Indian nations had been sovereign to be legally capable of ceding their lands. </a:t>
            </a:r>
          </a:p>
          <a:p>
            <a:pPr marL="285750" indent="-285750">
              <a:buFont typeface="Arial" panose="020B0604020202020204" pitchFamily="34" charset="0"/>
              <a:buChar char="•"/>
            </a:pPr>
            <a:r>
              <a:rPr lang="en-US" sz="1000" dirty="0"/>
              <a:t>Now the Cherokee hoped to use this status to their advantage. However, the state of Georgia did not recognize their sovereign status but saw them as tenants living on state land. </a:t>
            </a:r>
          </a:p>
        </p:txBody>
      </p:sp>
    </p:spTree>
    <p:extLst>
      <p:ext uri="{BB962C8B-B14F-4D97-AF65-F5344CB8AC3E}">
        <p14:creationId xmlns:p14="http://schemas.microsoft.com/office/powerpoint/2010/main" val="133716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10;&#10;Description automatically generated">
            <a:extLst>
              <a:ext uri="{FF2B5EF4-FFF2-40B4-BE49-F238E27FC236}">
                <a16:creationId xmlns:a16="http://schemas.microsoft.com/office/drawing/2014/main" id="{747C9331-DE9F-4617-A061-A4C28717B1F6}"/>
              </a:ext>
            </a:extLst>
          </p:cNvPr>
          <p:cNvPicPr>
            <a:picLocks noChangeAspect="1"/>
          </p:cNvPicPr>
          <p:nvPr/>
        </p:nvPicPr>
        <p:blipFill rotWithShape="1">
          <a:blip r:embed="rId4">
            <a:extLst>
              <a:ext uri="{28A0092B-C50C-407E-A947-70E740481C1C}">
                <a14:useLocalDpi xmlns:a14="http://schemas.microsoft.com/office/drawing/2010/main" val="0"/>
              </a:ext>
            </a:extLst>
          </a:blip>
          <a:srcRect l="43892"/>
          <a:stretch/>
        </p:blipFill>
        <p:spPr>
          <a:xfrm>
            <a:off x="6221298" y="1086755"/>
            <a:ext cx="5002711" cy="468449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Indian Removal Act (1830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1830, just a year after taking office, Jackson pushed a new piece of legislation called the "Indian Removal Act" through both houses of Congress. </a:t>
            </a:r>
          </a:p>
          <a:p>
            <a:pPr marL="285750" indent="-285750">
              <a:buFont typeface="Arial" panose="020B0604020202020204" pitchFamily="34" charset="0"/>
              <a:buChar char="•"/>
            </a:pPr>
            <a:r>
              <a:rPr lang="en-US" sz="1000" dirty="0"/>
              <a:t>It gave the president power to negotiate removal treaties with Indian tribes living east of the Mississippi. </a:t>
            </a:r>
          </a:p>
          <a:p>
            <a:pPr marL="285750" indent="-285750">
              <a:buFont typeface="Arial" panose="020B0604020202020204" pitchFamily="34" charset="0"/>
              <a:buChar char="•"/>
            </a:pPr>
            <a:r>
              <a:rPr lang="en-US" sz="1000" dirty="0"/>
              <a:t>Under these treaties, the Indians were to give up their lands east of the Mississippi in exchange for lands to the west. </a:t>
            </a:r>
          </a:p>
          <a:p>
            <a:pPr marL="285750" indent="-285750">
              <a:buFont typeface="Arial" panose="020B0604020202020204" pitchFamily="34" charset="0"/>
              <a:buChar char="•"/>
            </a:pPr>
            <a:r>
              <a:rPr lang="en-US" sz="1000" dirty="0"/>
              <a:t>Those wishing to remain in the east would become citizens of their home state. </a:t>
            </a:r>
          </a:p>
          <a:p>
            <a:pPr marL="285750" indent="-285750">
              <a:buFont typeface="Arial" panose="020B0604020202020204" pitchFamily="34" charset="0"/>
              <a:buChar char="•"/>
            </a:pPr>
            <a:r>
              <a:rPr lang="en-US" sz="1000" dirty="0"/>
              <a:t>But the southeastern nations resisted, and Jackson forced them to leave.</a:t>
            </a:r>
          </a:p>
          <a:p>
            <a:pPr marL="285750" indent="-285750">
              <a:buFont typeface="Arial" panose="020B0604020202020204" pitchFamily="34" charset="0"/>
              <a:buChar char="•"/>
            </a:pPr>
            <a:r>
              <a:rPr lang="en-US" sz="1000" dirty="0"/>
              <a:t>Jackson's attitude toward Native Americans was paternalistic and patronizing -- he described them as children in need of guidance. </a:t>
            </a:r>
          </a:p>
          <a:p>
            <a:pPr marL="285750" indent="-285750">
              <a:buFont typeface="Arial" panose="020B0604020202020204" pitchFamily="34" charset="0"/>
              <a:buChar char="•"/>
            </a:pPr>
            <a:r>
              <a:rPr lang="en-US" sz="1000" dirty="0"/>
              <a:t>The Choctaws were the first to sign a removal treaty, which they did in September of 1830. </a:t>
            </a:r>
          </a:p>
        </p:txBody>
      </p:sp>
    </p:spTree>
    <p:extLst>
      <p:ext uri="{BB962C8B-B14F-4D97-AF65-F5344CB8AC3E}">
        <p14:creationId xmlns:p14="http://schemas.microsoft.com/office/powerpoint/2010/main" val="1693014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grass, outdoor, sky, person&#10;&#10;Description automatically generated">
            <a:extLst>
              <a:ext uri="{FF2B5EF4-FFF2-40B4-BE49-F238E27FC236}">
                <a16:creationId xmlns:a16="http://schemas.microsoft.com/office/drawing/2014/main" id="{3C1EE32F-8845-4DDF-ADE9-E2E295191C93}"/>
              </a:ext>
            </a:extLst>
          </p:cNvPr>
          <p:cNvPicPr>
            <a:picLocks noChangeAspect="1"/>
          </p:cNvPicPr>
          <p:nvPr/>
        </p:nvPicPr>
        <p:blipFill rotWithShape="1">
          <a:blip r:embed="rId4">
            <a:extLst>
              <a:ext uri="{28A0092B-C50C-407E-A947-70E740481C1C}">
                <a14:useLocalDpi xmlns:a14="http://schemas.microsoft.com/office/drawing/2010/main" val="0"/>
              </a:ext>
            </a:extLst>
          </a:blip>
          <a:srcRect l="15709" r="16202"/>
          <a:stretch/>
        </p:blipFill>
        <p:spPr>
          <a:xfrm>
            <a:off x="6270171" y="862972"/>
            <a:ext cx="4682532" cy="513205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Indian Removal Act (1830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United States coerced a small group of Seminoles into signing a removal treaty in 1833, but most of the tribe declared the treaty illegitimate and refused to leave. The resulting struggle was the Second Seminole War, which lasted from 1835 to 1842. </a:t>
            </a:r>
          </a:p>
          <a:p>
            <a:pPr marL="285750" indent="-285750">
              <a:buFont typeface="Arial" panose="020B0604020202020204" pitchFamily="34" charset="0"/>
              <a:buChar char="•"/>
            </a:pPr>
            <a:r>
              <a:rPr lang="en-US" sz="1000" dirty="0"/>
              <a:t>By 1838 only 2,000 had migrated; 16,000 remained on their land.</a:t>
            </a:r>
          </a:p>
          <a:p>
            <a:pPr marL="285750" indent="-285750">
              <a:buFont typeface="Arial" panose="020B0604020202020204" pitchFamily="34" charset="0"/>
              <a:buChar char="•"/>
            </a:pPr>
            <a:r>
              <a:rPr lang="en-US" sz="1000" dirty="0"/>
              <a:t> The U.S. government sent in 7,000 troops, who forced the Cherokees into stockades at bayonet point. </a:t>
            </a:r>
          </a:p>
          <a:p>
            <a:pPr marL="285750" indent="-285750">
              <a:buFont typeface="Arial" panose="020B0604020202020204" pitchFamily="34" charset="0"/>
              <a:buChar char="•"/>
            </a:pPr>
            <a:r>
              <a:rPr lang="en-US" sz="1000" dirty="0"/>
              <a:t>They were not allowed time to gather their belongings, and as they left, whites looted their homes. </a:t>
            </a:r>
          </a:p>
          <a:p>
            <a:pPr marL="285750" indent="-285750">
              <a:buFont typeface="Arial" panose="020B0604020202020204" pitchFamily="34" charset="0"/>
              <a:buChar char="•"/>
            </a:pPr>
            <a:r>
              <a:rPr lang="en-US" sz="1000" dirty="0"/>
              <a:t>Then began the march known as the Trail of Tears, in which 4,000 Cherokee people died of cold, hunger, and disease on their way to the western lands.</a:t>
            </a:r>
          </a:p>
          <a:p>
            <a:pPr marL="285750" indent="-285750">
              <a:buFont typeface="Arial" panose="020B0604020202020204" pitchFamily="34" charset="0"/>
              <a:buChar char="•"/>
            </a:pPr>
            <a:r>
              <a:rPr lang="en-US" sz="1000" dirty="0"/>
              <a:t>By 1837, the Jackson administration had removed 46,000 Native American people from their land east of the Mississippi and had secured treaties that led to removing a slightly larger number. </a:t>
            </a:r>
          </a:p>
          <a:p>
            <a:pPr marL="285750" indent="-285750">
              <a:buFont typeface="Arial" panose="020B0604020202020204" pitchFamily="34" charset="0"/>
              <a:buChar char="•"/>
            </a:pPr>
            <a:r>
              <a:rPr lang="en-US" sz="1000" dirty="0"/>
              <a:t>Most of the five southeastern nations had been relocated west, opening 25 million acres of land to white settlement and slavery.</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1204128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uniform&#10;&#10;Description automatically generated with low confidence">
            <a:extLst>
              <a:ext uri="{FF2B5EF4-FFF2-40B4-BE49-F238E27FC236}">
                <a16:creationId xmlns:a16="http://schemas.microsoft.com/office/drawing/2014/main" id="{C3C93EBB-3BDD-4C65-9F1F-272C541CC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332" y="894582"/>
            <a:ext cx="4991604" cy="490900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Piracy Part 3</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the early 19th century, piracy along the East and Gulf Coasts of North America and the Caribbean increased again. </a:t>
            </a:r>
          </a:p>
          <a:p>
            <a:pPr marL="285750" indent="-285750">
              <a:buFont typeface="Arial" panose="020B0604020202020204" pitchFamily="34" charset="0"/>
              <a:buChar char="•"/>
            </a:pPr>
            <a:r>
              <a:rPr lang="en-US" sz="1000" dirty="0"/>
              <a:t>Jean Lafitte was just one of the hundreds of pirates operating in American and Caribbean waters between 1820 and 1835. </a:t>
            </a:r>
          </a:p>
          <a:p>
            <a:pPr marL="285750" indent="-285750">
              <a:buFont typeface="Arial" panose="020B0604020202020204" pitchFamily="34" charset="0"/>
              <a:buChar char="•"/>
            </a:pPr>
            <a:r>
              <a:rPr lang="en-US" sz="1000" dirty="0"/>
              <a:t>By 1825, The U.S. Military had essentially eradicated piracy in the Gulf of Mexico. </a:t>
            </a:r>
          </a:p>
          <a:p>
            <a:pPr marL="285750" indent="-285750">
              <a:buFont typeface="Arial" panose="020B0604020202020204" pitchFamily="34" charset="0"/>
              <a:buChar char="•"/>
            </a:pPr>
            <a:r>
              <a:rPr lang="en-US" sz="1000" dirty="0"/>
              <a:t>Rumors abounded that he had changed his name after leaving Galveston and disappeared. Shortly after leaving Galveston, he was killed by his men, or that he had rescued Napoleon and that both had died in Louisiana. </a:t>
            </a:r>
          </a:p>
          <a:p>
            <a:pPr marL="285750" indent="-285750">
              <a:buFont typeface="Arial" panose="020B0604020202020204" pitchFamily="34" charset="0"/>
              <a:buChar char="•"/>
            </a:pPr>
            <a:r>
              <a:rPr lang="en-US" sz="1000" dirty="0"/>
              <a:t>Lafitte is rumored to have buried treasure at many locations, including Galveston and sites along with coastal Louisiana, such as Contraband Bayou in Lake Charles.</a:t>
            </a:r>
          </a:p>
          <a:p>
            <a:pPr marL="285750" indent="-285750">
              <a:buFont typeface="Arial" panose="020B0604020202020204" pitchFamily="34" charset="0"/>
              <a:buChar char="•"/>
            </a:pPr>
            <a:r>
              <a:rPr lang="en-US" sz="1000" dirty="0"/>
              <a:t>In 1909, a man was given a six-year prison sentence for fraud after swindling thousands of dollars from people by claiming that he knew where the Lafitte treasure was buried and taking their money for the promise to find it.</a:t>
            </a:r>
          </a:p>
        </p:txBody>
      </p:sp>
    </p:spTree>
    <p:extLst>
      <p:ext uri="{BB962C8B-B14F-4D97-AF65-F5344CB8AC3E}">
        <p14:creationId xmlns:p14="http://schemas.microsoft.com/office/powerpoint/2010/main" val="3235797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earing a hat and holding an object&#10;&#10;Description automatically generated with medium confidence">
            <a:extLst>
              <a:ext uri="{FF2B5EF4-FFF2-40B4-BE49-F238E27FC236}">
                <a16:creationId xmlns:a16="http://schemas.microsoft.com/office/drawing/2014/main" id="{A1D123AA-3BA1-44A7-ABA9-939076823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139" y="988578"/>
            <a:ext cx="4896533" cy="47441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Piracy Part 3</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In late 18th-mid-19th century America, River piracy was primarily concentrated along the Ohio River and Mississippi River valleys.</a:t>
            </a:r>
          </a:p>
          <a:p>
            <a:pPr marL="171450" indent="-171450">
              <a:buFont typeface="Arial" panose="020B0604020202020204" pitchFamily="34" charset="0"/>
              <a:buChar char="•"/>
            </a:pPr>
            <a:r>
              <a:rPr lang="en-US" sz="1000" dirty="0"/>
              <a:t> In 1803, the U.S. Army dragoons  from the frontier army post upriver at Fort Kaskaskia, on the Illinois side opposite St. Louis, raided and drove out the river pirates.</a:t>
            </a:r>
          </a:p>
          <a:p>
            <a:pPr marL="171450" indent="-171450">
              <a:buFont typeface="Arial" panose="020B0604020202020204" pitchFamily="34" charset="0"/>
              <a:buChar char="•"/>
            </a:pPr>
            <a:r>
              <a:rPr lang="en-US" sz="1000" dirty="0"/>
              <a:t>In 1809, the last significant river pirate activity took place on the Upper Mississippi River, and river piracy in this area abruptly ended when a group of flatboat men raided the island, wiping out the river pirates.</a:t>
            </a:r>
          </a:p>
          <a:p>
            <a:pPr marL="171450" indent="-171450">
              <a:buFont typeface="Arial" panose="020B0604020202020204" pitchFamily="34" charset="0"/>
              <a:buChar char="•"/>
            </a:pPr>
            <a:r>
              <a:rPr lang="en-US" sz="1000" dirty="0"/>
              <a:t> From 1790–1834, Cave-In-Rock was the principal outlaw lair and headquarters of river pirate activity in the Ohio River region. </a:t>
            </a:r>
          </a:p>
          <a:p>
            <a:pPr marL="171450" indent="-171450">
              <a:buFont typeface="Arial" panose="020B0604020202020204" pitchFamily="34" charset="0"/>
              <a:buChar char="•"/>
            </a:pPr>
            <a:r>
              <a:rPr lang="en-US" sz="1000" dirty="0"/>
              <a:t>Samuel Mason led a gang of river pirates on the Ohio River.</a:t>
            </a:r>
          </a:p>
          <a:p>
            <a:pPr marL="171450" indent="-171450">
              <a:buFont typeface="Arial" panose="020B0604020202020204" pitchFamily="34" charset="0"/>
              <a:buChar char="•"/>
            </a:pPr>
            <a:r>
              <a:rPr lang="en-US" sz="1000" dirty="0"/>
              <a:t>According to Spanish colonial court records, Spanish government officials arrested Samuel Mason and his men, early in 1803, in southeastern Missouri. </a:t>
            </a:r>
          </a:p>
          <a:p>
            <a:pPr marL="171450" indent="-171450">
              <a:buFont typeface="Arial" panose="020B0604020202020204" pitchFamily="34" charset="0"/>
              <a:buChar char="•"/>
            </a:pPr>
            <a:r>
              <a:rPr lang="en-US" sz="1000" dirty="0"/>
              <a:t>Mason and his gang were taken to the Spanish Upper Louisiana Territory, along the Mississippi River, where Spanish Officials held a three-day hearing to determine whether Mason was genuinely involved in river piracy.</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083490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crowd of people in front of a building&#10;&#10;Description automatically generated with medium confidence">
            <a:extLst>
              <a:ext uri="{FF2B5EF4-FFF2-40B4-BE49-F238E27FC236}">
                <a16:creationId xmlns:a16="http://schemas.microsoft.com/office/drawing/2014/main" id="{BC8F6DE8-BBDF-4565-B307-9B2540698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41323"/>
            <a:ext cx="5008929" cy="457535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Jackson's Inaugural Party</a:t>
            </a:r>
            <a:br>
              <a:rPr lang="en-US" dirty="0">
                <a:solidFill>
                  <a:schemeClr val="bg1"/>
                </a:solidFill>
              </a:rPr>
            </a:br>
            <a:r>
              <a:rPr lang="en-US" dirty="0">
                <a:solidFill>
                  <a:schemeClr val="bg1"/>
                </a:solidFill>
              </a:rPr>
              <a:t>(1828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1828: Andrew Jackson's inaugural party nearly wrecks the White House.</a:t>
            </a:r>
          </a:p>
          <a:p>
            <a:pPr marL="285750" indent="-285750">
              <a:buFont typeface="Arial" panose="020B0604020202020204" pitchFamily="34" charset="0"/>
              <a:buChar char="•"/>
            </a:pPr>
            <a:r>
              <a:rPr lang="en-US" sz="1000" dirty="0"/>
              <a:t> President John Quincy Adams boycotted his successor's 1829 inauguration</a:t>
            </a:r>
          </a:p>
          <a:p>
            <a:pPr marL="285750" indent="-285750">
              <a:buFont typeface="Arial" panose="020B0604020202020204" pitchFamily="34" charset="0"/>
              <a:buChar char="•"/>
            </a:pPr>
            <a:r>
              <a:rPr lang="en-US" sz="1000" dirty="0"/>
              <a:t>The Adams supporters claimed that Jackson's father was biracial and his mother was a prostitute for good measure. </a:t>
            </a:r>
          </a:p>
          <a:p>
            <a:pPr marL="285750" indent="-285750">
              <a:buFont typeface="Arial" panose="020B0604020202020204" pitchFamily="34" charset="0"/>
              <a:buChar char="•"/>
            </a:pPr>
            <a:r>
              <a:rPr lang="en-US" sz="1000" dirty="0"/>
              <a:t>Jackson's supporters fired back with an allegation that, as ambassador to Russia, Adams had doubled as a pimp. They claimed he had American girls render sexual services to the czar.</a:t>
            </a:r>
          </a:p>
          <a:p>
            <a:pPr marL="285750" indent="-285750">
              <a:buFont typeface="Arial" panose="020B0604020202020204" pitchFamily="34" charset="0"/>
              <a:buChar char="•"/>
            </a:pPr>
            <a:r>
              <a:rPr lang="en-US" sz="1000" dirty="0"/>
              <a:t>Jackson and Adams represented different readings of an American president's specifications. </a:t>
            </a:r>
          </a:p>
          <a:p>
            <a:pPr marL="285750" indent="-285750">
              <a:buFont typeface="Arial" panose="020B0604020202020204" pitchFamily="34" charset="0"/>
              <a:buChar char="•"/>
            </a:pPr>
            <a:r>
              <a:rPr lang="en-US" sz="1000" dirty="0"/>
              <a:t>Jackson was an outsider, a precursor of presidents, who seemed to come out of political nowhere. </a:t>
            </a:r>
          </a:p>
          <a:p>
            <a:pPr marL="285750" indent="-285750">
              <a:buFont typeface="Arial" panose="020B0604020202020204" pitchFamily="34" charset="0"/>
              <a:buChar char="•"/>
            </a:pPr>
            <a:r>
              <a:rPr lang="en-US" sz="1000" dirty="0"/>
              <a:t>Adams was favored by the East Coast elite. Jackson's supporters were from the West and more rural areas. </a:t>
            </a:r>
          </a:p>
        </p:txBody>
      </p:sp>
    </p:spTree>
    <p:extLst>
      <p:ext uri="{BB962C8B-B14F-4D97-AF65-F5344CB8AC3E}">
        <p14:creationId xmlns:p14="http://schemas.microsoft.com/office/powerpoint/2010/main" val="659687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person, old&#10;&#10;Description automatically generated">
            <a:extLst>
              <a:ext uri="{FF2B5EF4-FFF2-40B4-BE49-F238E27FC236}">
                <a16:creationId xmlns:a16="http://schemas.microsoft.com/office/drawing/2014/main" id="{EAFA7AB3-DD36-433F-92D5-A75A2900240B}"/>
              </a:ext>
            </a:extLst>
          </p:cNvPr>
          <p:cNvPicPr>
            <a:picLocks noChangeAspect="1"/>
          </p:cNvPicPr>
          <p:nvPr/>
        </p:nvPicPr>
        <p:blipFill rotWithShape="1">
          <a:blip r:embed="rId4">
            <a:extLst>
              <a:ext uri="{28A0092B-C50C-407E-A947-70E740481C1C}">
                <a14:useLocalDpi xmlns:a14="http://schemas.microsoft.com/office/drawing/2010/main" val="0"/>
              </a:ext>
            </a:extLst>
          </a:blip>
          <a:srcRect l="7424" r="15575"/>
          <a:stretch/>
        </p:blipFill>
        <p:spPr>
          <a:xfrm>
            <a:off x="6117366" y="1147437"/>
            <a:ext cx="5022080" cy="443296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Piracy Part 3</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Although he claimed he was simply a farmer, the presence of $7,000 in currency and twenty human scalps found in his baggage was the damning evidence that convinced the Spanish he indeed was a river pirate. </a:t>
            </a:r>
          </a:p>
          <a:p>
            <a:pPr marL="285750" indent="-285750">
              <a:buFont typeface="Arial" panose="020B0604020202020204" pitchFamily="34" charset="0"/>
              <a:buChar char="•"/>
            </a:pPr>
            <a:r>
              <a:rPr lang="en-US" sz="1000" dirty="0"/>
              <a:t>Mason was taken to New Orleans, where the Spanish colonial governor ordered them handed over to the American authorities in the Mississippi Territory, as all crimes they had been convicted of appeared to have taken place in American territory or against American riverboats</a:t>
            </a:r>
          </a:p>
          <a:p>
            <a:pPr marL="285750" indent="-285750">
              <a:buFont typeface="Arial" panose="020B0604020202020204" pitchFamily="34" charset="0"/>
              <a:buChar char="•"/>
            </a:pPr>
            <a:r>
              <a:rPr lang="en-US" sz="1000" dirty="0"/>
              <a:t>While being transported up the Mississippi River, Samuel Mason and his gang overpowered their guards and escaped, with Mason being shot in the head during the escape. </a:t>
            </a:r>
          </a:p>
          <a:p>
            <a:pPr marL="285750" indent="-285750">
              <a:buFont typeface="Arial" panose="020B0604020202020204" pitchFamily="34" charset="0"/>
              <a:buChar char="•"/>
            </a:pPr>
            <a:r>
              <a:rPr lang="en-US" sz="1000" dirty="0"/>
              <a:t>Whether they killed Mason or died from his wound suffered in the escape attempt has never been established. </a:t>
            </a:r>
          </a:p>
          <a:p>
            <a:pPr marL="285750" indent="-285750">
              <a:buFont typeface="Arial" panose="020B0604020202020204" pitchFamily="34" charset="0"/>
              <a:buChar char="•"/>
            </a:pPr>
            <a:r>
              <a:rPr lang="en-US" sz="1000" dirty="0"/>
              <a:t>River piracy continued on the lower Mississippi River from the early 1800s to the mid-1830s, declining due to direct military action and local law enforcement and regulator-vigilante groups that uprooted and swept out pockets of outlaw resistance.</a:t>
            </a:r>
          </a:p>
        </p:txBody>
      </p:sp>
    </p:spTree>
    <p:extLst>
      <p:ext uri="{BB962C8B-B14F-4D97-AF65-F5344CB8AC3E}">
        <p14:creationId xmlns:p14="http://schemas.microsoft.com/office/powerpoint/2010/main" val="2577469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black and white drawing of a group of people sitting at a table&#10;&#10;Description automatically generated with low confidence">
            <a:extLst>
              <a:ext uri="{FF2B5EF4-FFF2-40B4-BE49-F238E27FC236}">
                <a16:creationId xmlns:a16="http://schemas.microsoft.com/office/drawing/2014/main" id="{2B4ADF8D-07C9-4884-88FA-B8AEAA0A73B3}"/>
              </a:ext>
            </a:extLst>
          </p:cNvPr>
          <p:cNvPicPr>
            <a:picLocks noChangeAspect="1"/>
          </p:cNvPicPr>
          <p:nvPr/>
        </p:nvPicPr>
        <p:blipFill rotWithShape="1">
          <a:blip r:embed="rId4">
            <a:extLst>
              <a:ext uri="{28A0092B-C50C-407E-A947-70E740481C1C}">
                <a14:useLocalDpi xmlns:a14="http://schemas.microsoft.com/office/drawing/2010/main" val="0"/>
              </a:ext>
            </a:extLst>
          </a:blip>
          <a:srcRect l="8630" t="6245" r="18056"/>
          <a:stretch/>
        </p:blipFill>
        <p:spPr>
          <a:xfrm>
            <a:off x="6187155" y="1068223"/>
            <a:ext cx="4888195" cy="489371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Temperance Movement Begins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As early as 1737, Native American temperance activists began to campaign against alcohol and for legislation to restrict the sale and distribution of alcoholic drinks in indigenous communities. </a:t>
            </a:r>
          </a:p>
          <a:p>
            <a:pPr marL="285750" indent="-285750">
              <a:buFont typeface="Arial" panose="020B0604020202020204" pitchFamily="34" charset="0"/>
              <a:buChar char="•"/>
            </a:pPr>
            <a:r>
              <a:rPr lang="en-US" sz="1000" dirty="0"/>
              <a:t>In the early 19th-century United States, alcohol was still regarded as a necessary part of the American diet for practical and social reasons.</a:t>
            </a:r>
          </a:p>
          <a:p>
            <a:pPr marL="285750" indent="-285750">
              <a:buFont typeface="Arial" panose="020B0604020202020204" pitchFamily="34" charset="0"/>
              <a:buChar char="•"/>
            </a:pPr>
            <a:r>
              <a:rPr lang="en-US" sz="1000" dirty="0"/>
              <a:t> Settlers often polluted water supplies, milk was not always available, and coffee and tea were expensive. </a:t>
            </a:r>
          </a:p>
          <a:p>
            <a:pPr marL="285750" indent="-285750">
              <a:buFont typeface="Arial" panose="020B0604020202020204" pitchFamily="34" charset="0"/>
              <a:buChar char="•"/>
            </a:pPr>
            <a:r>
              <a:rPr lang="en-US" sz="1000" dirty="0"/>
              <a:t>Social constructs made it impolite for people (particularly men) to refuse alcohol. </a:t>
            </a:r>
          </a:p>
          <a:p>
            <a:pPr marL="285750" indent="-285750">
              <a:buFont typeface="Arial" panose="020B0604020202020204" pitchFamily="34" charset="0"/>
              <a:buChar char="•"/>
            </a:pPr>
            <a:r>
              <a:rPr lang="en-US" sz="1000" dirty="0"/>
              <a:t>In 1810, Calvinist ministers met within a seminary in Massachusetts to write articles about abstinence from alcohol to preach to their congregations. </a:t>
            </a:r>
          </a:p>
          <a:p>
            <a:pPr marL="285750" indent="-285750">
              <a:buFont typeface="Arial" panose="020B0604020202020204" pitchFamily="34" charset="0"/>
              <a:buChar char="•"/>
            </a:pPr>
            <a:r>
              <a:rPr lang="en-US" sz="1000" dirty="0"/>
              <a:t>Small temperance societies appeared in the 1810s but had little impact outside their immediate regions, and they disbanded soon after. </a:t>
            </a:r>
          </a:p>
          <a:p>
            <a:pPr marL="285750" indent="-285750">
              <a:buFont typeface="Arial" panose="020B0604020202020204" pitchFamily="34" charset="0"/>
              <a:buChar char="•"/>
            </a:pPr>
            <a:r>
              <a:rPr lang="en-US" sz="1000" dirty="0"/>
              <a:t>The temperance movement in the United States began at a national level in the 1820s, popularized by evangelical temperance reformers and among the middle classes. </a:t>
            </a:r>
          </a:p>
          <a:p>
            <a:pPr marL="285750" indent="-285750">
              <a:buFont typeface="Arial" panose="020B0604020202020204" pitchFamily="34" charset="0"/>
              <a:buChar char="•"/>
            </a:pPr>
            <a:r>
              <a:rPr lang="en-US" sz="1000" dirty="0"/>
              <a:t>There was a concentration on advice against hard spirits rather than abstinence from all alcohol and moral reform rather than legal measures against alcohol.  </a:t>
            </a:r>
          </a:p>
        </p:txBody>
      </p:sp>
    </p:spTree>
    <p:extLst>
      <p:ext uri="{BB962C8B-B14F-4D97-AF65-F5344CB8AC3E}">
        <p14:creationId xmlns:p14="http://schemas.microsoft.com/office/powerpoint/2010/main" val="1170471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standing outside a building&#10;&#10;Description automatically generated with medium confidence">
            <a:extLst>
              <a:ext uri="{FF2B5EF4-FFF2-40B4-BE49-F238E27FC236}">
                <a16:creationId xmlns:a16="http://schemas.microsoft.com/office/drawing/2014/main" id="{A66DF619-2712-4027-909F-6A0D3A01A86F}"/>
              </a:ext>
            </a:extLst>
          </p:cNvPr>
          <p:cNvPicPr>
            <a:picLocks noChangeAspect="1"/>
          </p:cNvPicPr>
          <p:nvPr/>
        </p:nvPicPr>
        <p:blipFill rotWithShape="1">
          <a:blip r:embed="rId4">
            <a:extLst>
              <a:ext uri="{28A0092B-C50C-407E-A947-70E740481C1C}">
                <a14:useLocalDpi xmlns:a14="http://schemas.microsoft.com/office/drawing/2010/main" val="0"/>
              </a:ext>
            </a:extLst>
          </a:blip>
          <a:srcRect l="30090" r="18369"/>
          <a:stretch/>
        </p:blipFill>
        <p:spPr>
          <a:xfrm>
            <a:off x="6279800" y="865796"/>
            <a:ext cx="4697211" cy="512640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Temperance Movement Begins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By the 1830s, most temperance organizations became convinced that the only way to prevent alcohol abuse was to avoid alcohol consumption; that is, to impose prohibition.</a:t>
            </a:r>
          </a:p>
          <a:p>
            <a:pPr marL="285750" indent="-285750">
              <a:buFont typeface="Arial" panose="020B0604020202020204" pitchFamily="34" charset="0"/>
              <a:buChar char="•"/>
            </a:pPr>
            <a:r>
              <a:rPr lang="en-US" sz="1000" dirty="0"/>
              <a:t> Abraham Lincoln, who would later become President, held a liquor license in 1833 and operated several taverns. </a:t>
            </a:r>
          </a:p>
          <a:p>
            <a:pPr marL="285750" indent="-285750">
              <a:buFont typeface="Arial" panose="020B0604020202020204" pitchFamily="34" charset="0"/>
              <a:buChar char="•"/>
            </a:pPr>
            <a:r>
              <a:rPr lang="en-US" sz="1000" dirty="0"/>
              <a:t>In 1831, state temperance societies in every state except Alabama, Illinois, Maine, and Missouri.</a:t>
            </a:r>
          </a:p>
          <a:p>
            <a:pPr marL="285750" indent="-285750">
              <a:buFont typeface="Arial" panose="020B0604020202020204" pitchFamily="34" charset="0"/>
              <a:buChar char="•"/>
            </a:pPr>
            <a:r>
              <a:rPr lang="en-US" sz="1000" dirty="0"/>
              <a:t>In July 1832, Congress passed a law that banned alcohol in the Indian country and Temperance societies had been established in all but three states the same year. </a:t>
            </a:r>
          </a:p>
          <a:p>
            <a:pPr marL="285750" indent="-285750">
              <a:buFont typeface="Arial" panose="020B0604020202020204" pitchFamily="34" charset="0"/>
              <a:buChar char="•"/>
            </a:pPr>
            <a:r>
              <a:rPr lang="en-US" sz="1000" dirty="0"/>
              <a:t>The American Temperance Union published the Journal of the American Temperance Union for adults and Youth's Temperance Advocate for young people. </a:t>
            </a:r>
          </a:p>
          <a:p>
            <a:pPr marL="285750" indent="-285750">
              <a:buFont typeface="Arial" panose="020B0604020202020204" pitchFamily="34" charset="0"/>
              <a:buChar char="•"/>
            </a:pPr>
            <a:r>
              <a:rPr lang="en-US" sz="1000" dirty="0"/>
              <a:t>It published a variety of books, reports, pamphlets, and other materials promoting the temperance movement. </a:t>
            </a:r>
          </a:p>
        </p:txBody>
      </p:sp>
    </p:spTree>
    <p:extLst>
      <p:ext uri="{BB962C8B-B14F-4D97-AF65-F5344CB8AC3E}">
        <p14:creationId xmlns:p14="http://schemas.microsoft.com/office/powerpoint/2010/main" val="337533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9" name="Picture 8" descr="A picture containing tree, outdoor&#10;&#10;Description automatically generated">
            <a:extLst>
              <a:ext uri="{FF2B5EF4-FFF2-40B4-BE49-F238E27FC236}">
                <a16:creationId xmlns:a16="http://schemas.microsoft.com/office/drawing/2014/main" id="{CC0EB9CC-3013-49DE-A8A2-5E18AB106624}"/>
              </a:ext>
            </a:extLst>
          </p:cNvPr>
          <p:cNvPicPr>
            <a:picLocks noChangeAspect="1"/>
          </p:cNvPicPr>
          <p:nvPr/>
        </p:nvPicPr>
        <p:blipFill rotWithShape="1">
          <a:blip r:embed="rId4">
            <a:extLst>
              <a:ext uri="{28A0092B-C50C-407E-A947-70E740481C1C}">
                <a14:useLocalDpi xmlns:a14="http://schemas.microsoft.com/office/drawing/2010/main" val="0"/>
              </a:ext>
            </a:extLst>
          </a:blip>
          <a:srcRect l="30412" t="24615" r="23665"/>
          <a:stretch/>
        </p:blipFill>
        <p:spPr>
          <a:xfrm>
            <a:off x="6221339" y="996295"/>
            <a:ext cx="4722978" cy="46297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Trail of Tears</a:t>
            </a:r>
            <a:br>
              <a:rPr lang="en-US" dirty="0">
                <a:solidFill>
                  <a:schemeClr val="bg1"/>
                </a:solidFill>
              </a:rPr>
            </a:br>
            <a:r>
              <a:rPr lang="en-US" dirty="0">
                <a:solidFill>
                  <a:schemeClr val="bg1"/>
                </a:solidFill>
              </a:rPr>
              <a:t>(1831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Georgia on February 12, 1825, the Creek Indian tribe gives up their last lands to the United States government, leading to their move west. </a:t>
            </a:r>
          </a:p>
          <a:p>
            <a:pPr marL="285750" indent="-285750">
              <a:buFont typeface="Arial" panose="020B0604020202020204" pitchFamily="34" charset="0"/>
              <a:buChar char="•"/>
            </a:pPr>
            <a:r>
              <a:rPr lang="en-US" sz="1000" dirty="0"/>
              <a:t>As a military leader and as President, Jackson pursued a policy of removing Indian Tribes from their ancestral lands.</a:t>
            </a:r>
          </a:p>
          <a:p>
            <a:pPr marL="285750" indent="-285750">
              <a:buFont typeface="Arial" panose="020B0604020202020204" pitchFamily="34" charset="0"/>
              <a:buChar char="•"/>
            </a:pPr>
            <a:r>
              <a:rPr lang="en-US" sz="1000" dirty="0"/>
              <a:t>This relocation would make room for settlers and often for speculators who made enormous profits from purchasing and selling land.</a:t>
            </a:r>
          </a:p>
          <a:p>
            <a:pPr marL="285750" indent="-285750">
              <a:buFont typeface="Arial" panose="020B0604020202020204" pitchFamily="34" charset="0"/>
              <a:buChar char="•"/>
            </a:pPr>
            <a:r>
              <a:rPr lang="en-US" sz="1000" dirty="0"/>
              <a:t>While Jackson and other politicians put a favorable spin on Indian removal in their speeches, the removals were, in fact, often brutal. </a:t>
            </a:r>
          </a:p>
          <a:p>
            <a:pPr marL="285750" indent="-285750">
              <a:buFont typeface="Arial" panose="020B0604020202020204" pitchFamily="34" charset="0"/>
              <a:buChar char="•"/>
            </a:pPr>
            <a:r>
              <a:rPr lang="en-US" sz="1000" dirty="0"/>
              <a:t>Sequoyah, the child of a Native American woman and a white settler, came up with the first Cherokee alphabet in the early 1800s. </a:t>
            </a:r>
          </a:p>
          <a:p>
            <a:pPr marL="285750" indent="-285750">
              <a:buFont typeface="Arial" panose="020B0604020202020204" pitchFamily="34" charset="0"/>
              <a:buChar char="•"/>
            </a:pPr>
            <a:r>
              <a:rPr lang="en-US" sz="1000" dirty="0"/>
              <a:t>By 1821 the Cherokee Nation had officially recognized this form of writing, and thousands of Cherokee became literate.</a:t>
            </a:r>
          </a:p>
        </p:txBody>
      </p:sp>
    </p:spTree>
    <p:extLst>
      <p:ext uri="{BB962C8B-B14F-4D97-AF65-F5344CB8AC3E}">
        <p14:creationId xmlns:p14="http://schemas.microsoft.com/office/powerpoint/2010/main" val="1143730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group&#10;&#10;Description automatically generated">
            <a:extLst>
              <a:ext uri="{FF2B5EF4-FFF2-40B4-BE49-F238E27FC236}">
                <a16:creationId xmlns:a16="http://schemas.microsoft.com/office/drawing/2014/main" id="{9C1D9DD1-612A-4A38-A088-93A97B2FC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866885"/>
            <a:ext cx="5124230" cy="512423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Trail of Tears</a:t>
            </a:r>
            <a:br>
              <a:rPr lang="en-US" dirty="0">
                <a:solidFill>
                  <a:schemeClr val="bg1"/>
                </a:solidFill>
              </a:rPr>
            </a:br>
            <a:r>
              <a:rPr lang="en-US" dirty="0">
                <a:solidFill>
                  <a:schemeClr val="bg1"/>
                </a:solidFill>
              </a:rPr>
              <a:t>1831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sz="1000" dirty="0"/>
              <a:t>The Cherokees of Georgia used legal action to resist. </a:t>
            </a:r>
          </a:p>
          <a:p>
            <a:pPr marL="285750" indent="-285750">
              <a:buFont typeface="Arial" panose="020B0604020202020204" pitchFamily="34" charset="0"/>
              <a:buChar char="•"/>
            </a:pPr>
            <a:r>
              <a:rPr lang="en-US" sz="1000" dirty="0"/>
              <a:t>When the government of Georgia refused to recognize their autonomy and threatened to seize their lands, the Cherokees took their case to the US Supreme Court and won a favorable decision. </a:t>
            </a:r>
          </a:p>
          <a:p>
            <a:pPr marL="285750" indent="-285750">
              <a:buFont typeface="Arial" panose="020B0604020202020204" pitchFamily="34" charset="0"/>
              <a:buChar char="•"/>
            </a:pPr>
            <a:r>
              <a:rPr lang="en-US" sz="1000" dirty="0"/>
              <a:t>John Marshall's opinion for the Court majority in Cherokee Nation v. Georgia was essential that Georgia had no jurisdiction over the Cherokees and no claim to their lands. </a:t>
            </a:r>
          </a:p>
          <a:p>
            <a:pPr marL="285750" indent="-285750">
              <a:buFont typeface="Arial" panose="020B0604020202020204" pitchFamily="34" charset="0"/>
              <a:buChar char="•"/>
            </a:pPr>
            <a:r>
              <a:rPr lang="en-US" sz="1000" dirty="0"/>
              <a:t>But Georgia officials ignored the decision, and President Jackson refused to enforce it. Jackson was furious and personally affronted by the Marshall ruling, stating, "Mr. Marshall has made his decision. Now let him enforce it!"</a:t>
            </a:r>
          </a:p>
          <a:p>
            <a:pPr marL="285750" indent="-285750">
              <a:buFont typeface="Arial" panose="020B0604020202020204" pitchFamily="34" charset="0"/>
              <a:buChar char="•"/>
            </a:pPr>
            <a:r>
              <a:rPr lang="en-US" sz="1000" dirty="0"/>
              <a:t>Finally, federal troops came to Georgia to remove the tribes forcibly. </a:t>
            </a:r>
          </a:p>
          <a:p>
            <a:pPr marL="285750" indent="-285750">
              <a:buFont typeface="Arial" panose="020B0604020202020204" pitchFamily="34" charset="0"/>
              <a:buChar char="•"/>
            </a:pPr>
            <a:r>
              <a:rPr lang="en-US" sz="1000" dirty="0"/>
              <a:t>As early as 1831, the army began to push the Choctaws off their lands to march to Oklahoma. </a:t>
            </a:r>
          </a:p>
          <a:p>
            <a:pPr marL="285750" indent="-285750">
              <a:buFont typeface="Arial" panose="020B0604020202020204" pitchFamily="34" charset="0"/>
              <a:buChar char="•"/>
            </a:pPr>
            <a:r>
              <a:rPr lang="en-US" sz="1000" dirty="0"/>
              <a:t>In 1835, some Cherokee leaders agreed to accept western land and payment in exchange for relocation. . </a:t>
            </a:r>
          </a:p>
          <a:p>
            <a:pPr marL="285750" indent="-285750">
              <a:buFont typeface="Arial" panose="020B0604020202020204" pitchFamily="34" charset="0"/>
              <a:buChar char="•"/>
            </a:pPr>
            <a:r>
              <a:rPr lang="en-US" sz="1000" dirty="0"/>
              <a:t>In 1836, the federal government drove the Creeks from their land for the last time: 3,500 of the 15,000 Creeks who set out for Oklahoma did not survive the trip.</a:t>
            </a:r>
          </a:p>
          <a:p>
            <a:pPr marL="285750" indent="-285750">
              <a:buFont typeface="Arial" panose="020B0604020202020204" pitchFamily="34" charset="0"/>
              <a:buChar char="•"/>
            </a:pPr>
            <a:r>
              <a:rPr lang="en-US" sz="1000" dirty="0"/>
              <a:t>In 1835, a few self-appointed representatives of the Cherokee nation negotiated the Treaty of New Echota, which traded all Cherokee land east of the Mississippi for $5 million, relocation assistance, and compensation for lost property. </a:t>
            </a:r>
          </a:p>
          <a:p>
            <a:pPr marL="285750" indent="-285750">
              <a:buFont typeface="Arial" panose="020B0604020202020204" pitchFamily="34" charset="0"/>
              <a:buChar char="•"/>
            </a:pPr>
            <a:r>
              <a:rPr lang="en-US" sz="1000" dirty="0"/>
              <a:t>The treaty was a done deal to the federal government, but many of the Cherokee felt betrayed; after all, the negotiators did not represent the tribal government or anyone else. </a:t>
            </a:r>
          </a:p>
        </p:txBody>
      </p:sp>
    </p:spTree>
    <p:extLst>
      <p:ext uri="{BB962C8B-B14F-4D97-AF65-F5344CB8AC3E}">
        <p14:creationId xmlns:p14="http://schemas.microsoft.com/office/powerpoint/2010/main" val="2761422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riding horses&#10;&#10;Description automatically generated with low confidence">
            <a:extLst>
              <a:ext uri="{FF2B5EF4-FFF2-40B4-BE49-F238E27FC236}">
                <a16:creationId xmlns:a16="http://schemas.microsoft.com/office/drawing/2014/main" id="{50468371-D20A-4F16-A844-C3371CE9CCCC}"/>
              </a:ext>
            </a:extLst>
          </p:cNvPr>
          <p:cNvPicPr>
            <a:picLocks noChangeAspect="1"/>
          </p:cNvPicPr>
          <p:nvPr/>
        </p:nvPicPr>
        <p:blipFill rotWithShape="1">
          <a:blip r:embed="rId4">
            <a:extLst>
              <a:ext uri="{28A0092B-C50C-407E-A947-70E740481C1C}">
                <a14:useLocalDpi xmlns:a14="http://schemas.microsoft.com/office/drawing/2010/main" val="0"/>
              </a:ext>
            </a:extLst>
          </a:blip>
          <a:srcRect l="46231" t="9353"/>
          <a:stretch/>
        </p:blipFill>
        <p:spPr>
          <a:xfrm>
            <a:off x="6096000" y="1015770"/>
            <a:ext cx="4916680" cy="48264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Trail of Tears</a:t>
            </a:r>
            <a:br>
              <a:rPr lang="en-US" dirty="0">
                <a:solidFill>
                  <a:schemeClr val="bg1"/>
                </a:solidFill>
              </a:rPr>
            </a:br>
            <a:r>
              <a:rPr lang="en-US" dirty="0">
                <a:solidFill>
                  <a:schemeClr val="bg1"/>
                </a:solidFill>
              </a:rPr>
              <a:t>(1831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By 1838, only about 2,000 Cherokees had left their Georgia homeland for Indian Territory.</a:t>
            </a:r>
          </a:p>
          <a:p>
            <a:pPr marL="285750" indent="-285750">
              <a:buFont typeface="Arial" panose="020B0604020202020204" pitchFamily="34" charset="0"/>
              <a:buChar char="•"/>
            </a:pPr>
            <a:r>
              <a:rPr lang="en-US" sz="1000" dirty="0"/>
              <a:t> President Martin Van Buren sent General Winfield Scott and 7,000 soldiers to expedite the removal process. </a:t>
            </a:r>
          </a:p>
          <a:p>
            <a:pPr marL="285750" indent="-285750">
              <a:buFont typeface="Arial" panose="020B0604020202020204" pitchFamily="34" charset="0"/>
              <a:buChar char="•"/>
            </a:pPr>
            <a:r>
              <a:rPr lang="en-US" sz="1000" dirty="0"/>
              <a:t>Scott and his troops forced the Cherokee into stockades at bayonet point while his men looted their homes and belongings.</a:t>
            </a:r>
          </a:p>
          <a:p>
            <a:pPr marL="285750" indent="-285750">
              <a:buFont typeface="Arial" panose="020B0604020202020204" pitchFamily="34" charset="0"/>
              <a:buChar char="•"/>
            </a:pPr>
            <a:r>
              <a:rPr lang="en-US" sz="1000" dirty="0"/>
              <a:t>Then, they marched the Indians more than 1,200 miles to Indian Territory. </a:t>
            </a:r>
          </a:p>
          <a:p>
            <a:pPr marL="285750" indent="-285750">
              <a:buFont typeface="Arial" panose="020B0604020202020204" pitchFamily="34" charset="0"/>
              <a:buChar char="•"/>
            </a:pPr>
            <a:r>
              <a:rPr lang="en-US" sz="1000" dirty="0"/>
              <a:t>Whooping cough, typhus, dysentery, cholera, and starvation were epidemics along the way, and historians estimate that more than 5,000 Cherokee died due to the journey.</a:t>
            </a:r>
          </a:p>
          <a:p>
            <a:pPr marL="285750" indent="-285750">
              <a:buFont typeface="Arial" panose="020B0604020202020204" pitchFamily="34" charset="0"/>
              <a:buChar char="•"/>
            </a:pPr>
            <a:r>
              <a:rPr lang="en-US" sz="1000" dirty="0"/>
              <a:t>By 1840, tens of thousands of Native Americans had been driven off of their land in the southeastern states and forced to move across the Mississippi to Indian Territory. </a:t>
            </a:r>
          </a:p>
          <a:p>
            <a:pPr marL="285750" indent="-285750">
              <a:buFont typeface="Arial" panose="020B0604020202020204" pitchFamily="34" charset="0"/>
              <a:buChar char="•"/>
            </a:pPr>
            <a:r>
              <a:rPr lang="en-US" sz="1000" dirty="0"/>
              <a:t>The federal government promised that their new land would remain unmolested forever, but as the line of white settlement pushed westward, “Indian Country” shrank and shrank.</a:t>
            </a:r>
          </a:p>
        </p:txBody>
      </p:sp>
    </p:spTree>
    <p:extLst>
      <p:ext uri="{BB962C8B-B14F-4D97-AF65-F5344CB8AC3E}">
        <p14:creationId xmlns:p14="http://schemas.microsoft.com/office/powerpoint/2010/main" val="2596321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10;&#10;Description automatically generated with low confidence">
            <a:extLst>
              <a:ext uri="{FF2B5EF4-FFF2-40B4-BE49-F238E27FC236}">
                <a16:creationId xmlns:a16="http://schemas.microsoft.com/office/drawing/2014/main" id="{6400053C-BC76-423E-998E-894CDE7FA3ED}"/>
              </a:ext>
            </a:extLst>
          </p:cNvPr>
          <p:cNvPicPr>
            <a:picLocks noChangeAspect="1"/>
          </p:cNvPicPr>
          <p:nvPr/>
        </p:nvPicPr>
        <p:blipFill rotWithShape="1">
          <a:blip r:embed="rId4">
            <a:extLst>
              <a:ext uri="{28A0092B-C50C-407E-A947-70E740481C1C}">
                <a14:useLocalDpi xmlns:a14="http://schemas.microsoft.com/office/drawing/2010/main" val="0"/>
              </a:ext>
            </a:extLst>
          </a:blip>
          <a:srcRect l="11494" t="6839" r="7575" b="29647"/>
          <a:stretch/>
        </p:blipFill>
        <p:spPr>
          <a:xfrm>
            <a:off x="6170062" y="856716"/>
            <a:ext cx="4896741" cy="514456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Book of Mormon</a:t>
            </a:r>
            <a:br>
              <a:rPr lang="en-US" dirty="0">
                <a:solidFill>
                  <a:schemeClr val="bg1"/>
                </a:solidFill>
              </a:rPr>
            </a:br>
            <a:r>
              <a:rPr lang="en-US" dirty="0">
                <a:solidFill>
                  <a:schemeClr val="bg1"/>
                </a:solidFill>
              </a:rPr>
              <a:t>(1830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On April 6, 1830 Joseph Smith organizes the Mormon Church, known as the Church of Jesus Christ of Latter-Day Saints, in Fayette, New York. </a:t>
            </a:r>
          </a:p>
          <a:p>
            <a:pPr marL="285750" indent="-285750">
              <a:buFont typeface="Arial" panose="020B0604020202020204" pitchFamily="34" charset="0"/>
              <a:buChar char="•"/>
            </a:pPr>
            <a:r>
              <a:rPr lang="en-US" sz="1000" dirty="0"/>
              <a:t>He had published the Book of Mormon on March 26, 1830.</a:t>
            </a:r>
          </a:p>
          <a:p>
            <a:pPr marL="285750" indent="-285750">
              <a:buFont typeface="Arial" panose="020B0604020202020204" pitchFamily="34" charset="0"/>
              <a:buChar char="•"/>
            </a:pPr>
            <a:r>
              <a:rPr lang="en-US" sz="1000" dirty="0"/>
              <a:t>Born in Vermont in 1805, Smith claimed in 1823 that he had been visited by a Christian angel named Moroni, who spoke to him of an ancient text that had been lost for 1,500 years.</a:t>
            </a:r>
          </a:p>
          <a:p>
            <a:pPr marL="285750" indent="-285750">
              <a:buFont typeface="Arial" panose="020B0604020202020204" pitchFamily="34" charset="0"/>
              <a:buChar char="•"/>
            </a:pPr>
            <a:r>
              <a:rPr lang="en-US" sz="1000" dirty="0"/>
              <a:t> The holy text, supposedly engraved on gold plates by a Native American historian in the fourth century, related a story of Israelite peoples who had lived in America in ancient times. </a:t>
            </a:r>
          </a:p>
          <a:p>
            <a:pPr marL="285750" indent="-285750">
              <a:buFont typeface="Arial" panose="020B0604020202020204" pitchFamily="34" charset="0"/>
              <a:buChar char="•"/>
            </a:pPr>
            <a:r>
              <a:rPr lang="en-US" sz="1000" dirty="0"/>
              <a:t>During the next several years, Smith dictated an English translation of this text and in 1830 The Book of Mormon was published. </a:t>
            </a:r>
          </a:p>
          <a:p>
            <a:pPr marL="285750" indent="-285750">
              <a:buFont typeface="Arial" panose="020B0604020202020204" pitchFamily="34" charset="0"/>
              <a:buChar char="•"/>
            </a:pPr>
            <a:r>
              <a:rPr lang="en-US" sz="1000" dirty="0"/>
              <a:t>The religion rapidly gained converts, and Smith set up communities in Ohio, Missouri, and Illinois. However, the Christian sect was also heavily criticized for its unorthodox practices, such as polygamy.</a:t>
            </a:r>
          </a:p>
          <a:p>
            <a:pPr marL="285750" indent="-285750">
              <a:buFont typeface="Arial" panose="020B0604020202020204" pitchFamily="34" charset="0"/>
              <a:buChar char="•"/>
            </a:pPr>
            <a:r>
              <a:rPr lang="en-US" sz="1000" dirty="0"/>
              <a:t> In 1844, Smith announced his candidacy for the presidency of the United States. A group of dissenting Latter-day Saints began publishing a highly critical of the practice of polygamy and Smith’s leadership; Smith had the press destroyed.</a:t>
            </a:r>
          </a:p>
        </p:txBody>
      </p:sp>
    </p:spTree>
    <p:extLst>
      <p:ext uri="{BB962C8B-B14F-4D97-AF65-F5344CB8AC3E}">
        <p14:creationId xmlns:p14="http://schemas.microsoft.com/office/powerpoint/2010/main" val="743267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person, standing, old&#10;&#10;Description automatically generated">
            <a:extLst>
              <a:ext uri="{FF2B5EF4-FFF2-40B4-BE49-F238E27FC236}">
                <a16:creationId xmlns:a16="http://schemas.microsoft.com/office/drawing/2014/main" id="{4AB8BE87-01B2-4B41-9F49-C9F7062BB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920" y="1036065"/>
            <a:ext cx="5207163" cy="496360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Nat Turner</a:t>
            </a:r>
            <a:br>
              <a:rPr lang="en-US" dirty="0">
                <a:solidFill>
                  <a:schemeClr val="bg1"/>
                </a:solidFill>
              </a:rPr>
            </a:br>
            <a:r>
              <a:rPr lang="en-US" dirty="0">
                <a:solidFill>
                  <a:schemeClr val="bg1"/>
                </a:solidFill>
              </a:rPr>
              <a:t>(1831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Nat Turner's Rebellion was a rebellion of enslaved Virginians that took place in Southampton County, Virginia, in August 1831, led by Nat Turner. </a:t>
            </a:r>
          </a:p>
          <a:p>
            <a:pPr marL="285750" indent="-285750">
              <a:buFont typeface="Arial" panose="020B0604020202020204" pitchFamily="34" charset="0"/>
              <a:buChar char="•"/>
            </a:pPr>
            <a:r>
              <a:rPr lang="en-US" sz="1000" dirty="0"/>
              <a:t>The rebels killed between 55 and 65 people, at least 51 of whom were white.</a:t>
            </a:r>
          </a:p>
          <a:p>
            <a:pPr marL="285750" indent="-285750">
              <a:buFont typeface="Arial" panose="020B0604020202020204" pitchFamily="34" charset="0"/>
              <a:buChar char="•"/>
            </a:pPr>
            <a:r>
              <a:rPr lang="en-US" sz="1000" dirty="0"/>
              <a:t> The rebellion was put down within a few days, but Turner survived in hiding for more than two months afterwards. </a:t>
            </a:r>
          </a:p>
          <a:p>
            <a:pPr marL="285750" indent="-285750">
              <a:buFont typeface="Arial" panose="020B0604020202020204" pitchFamily="34" charset="0"/>
              <a:buChar char="•"/>
            </a:pPr>
            <a:r>
              <a:rPr lang="en-US" sz="1000" dirty="0"/>
              <a:t>There was widespread fear in the aftermath, and militias organized in retaliation to the rebels.</a:t>
            </a:r>
          </a:p>
          <a:p>
            <a:pPr marL="285750" indent="-285750">
              <a:buFont typeface="Arial" panose="020B0604020202020204" pitchFamily="34" charset="0"/>
              <a:buChar char="•"/>
            </a:pPr>
            <a:r>
              <a:rPr lang="en-US" sz="1000" dirty="0"/>
              <a:t> The state executed 56 enslaved people accused of being part of the rebellion, and many non-participant enslaved individuals were punished in the frenzy. </a:t>
            </a:r>
          </a:p>
          <a:p>
            <a:pPr marL="285750" indent="-285750">
              <a:buFont typeface="Arial" panose="020B0604020202020204" pitchFamily="34" charset="0"/>
              <a:buChar char="•"/>
            </a:pPr>
            <a:r>
              <a:rPr lang="en-US" sz="1000" dirty="0"/>
              <a:t>Approximately 120 enslaved people and free African Americans were killed by militias and mobs in the area. </a:t>
            </a:r>
          </a:p>
          <a:p>
            <a:pPr marL="285750" indent="-285750">
              <a:buFont typeface="Arial" panose="020B0604020202020204" pitchFamily="34" charset="0"/>
              <a:buChar char="•"/>
            </a:pPr>
            <a:r>
              <a:rPr lang="en-US" sz="1000" dirty="0"/>
              <a:t>State legislatures passed new laws prohibiting education of enslaved people and free black people, restricting rights of assembly and other civil liberties for free black people, and requiring white ministers to be present at all worship services.</a:t>
            </a:r>
          </a:p>
          <a:p>
            <a:pPr marL="285750" indent="-285750">
              <a:buFont typeface="Arial" panose="020B0604020202020204" pitchFamily="34" charset="0"/>
              <a:buChar char="•"/>
            </a:pPr>
            <a:r>
              <a:rPr lang="en-US" sz="1000" dirty="0"/>
              <a:t>When the conspirators selected date to begin the revolution, initially, they picked the Fourth of July.</a:t>
            </a:r>
          </a:p>
        </p:txBody>
      </p:sp>
    </p:spTree>
    <p:extLst>
      <p:ext uri="{BB962C8B-B14F-4D97-AF65-F5344CB8AC3E}">
        <p14:creationId xmlns:p14="http://schemas.microsoft.com/office/powerpoint/2010/main" val="2074684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wall, person, person&#10;&#10;Description automatically generated">
            <a:extLst>
              <a:ext uri="{FF2B5EF4-FFF2-40B4-BE49-F238E27FC236}">
                <a16:creationId xmlns:a16="http://schemas.microsoft.com/office/drawing/2014/main" id="{0A5383E1-6F43-46AE-ADBE-DF0ACEDE8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640" y="1024782"/>
            <a:ext cx="4585531" cy="45855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Nat Turner</a:t>
            </a:r>
            <a:br>
              <a:rPr lang="en-US" dirty="0">
                <a:solidFill>
                  <a:schemeClr val="bg1"/>
                </a:solidFill>
              </a:rPr>
            </a:br>
            <a:r>
              <a:rPr lang="en-US" dirty="0">
                <a:solidFill>
                  <a:schemeClr val="bg1"/>
                </a:solidFill>
              </a:rPr>
              <a:t>1831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As dawn approached on the morning of August 22, the rebels moved stealthily and attacked in silence; during the day, they moved quickly and boldly. </a:t>
            </a:r>
          </a:p>
          <a:p>
            <a:pPr marL="285750" indent="-285750">
              <a:buFont typeface="Arial" panose="020B0604020202020204" pitchFamily="34" charset="0"/>
              <a:buChar char="•"/>
            </a:pPr>
            <a:r>
              <a:rPr lang="en-US" sz="1000" dirty="0"/>
              <a:t>They also separated into two squads: one on horseback, one traveling by foot. </a:t>
            </a:r>
          </a:p>
          <a:p>
            <a:pPr marL="285750" indent="-285750">
              <a:buFont typeface="Arial" panose="020B0604020202020204" pitchFamily="34" charset="0"/>
              <a:buChar char="•"/>
            </a:pPr>
            <a:r>
              <a:rPr lang="en-US" sz="1000" dirty="0"/>
              <a:t>This allowed the one on horseback to launch more and faster strikes. These attacks were successful in terms of killing whites.</a:t>
            </a:r>
          </a:p>
          <a:p>
            <a:pPr marL="285750" indent="-285750">
              <a:buFont typeface="Arial" panose="020B0604020202020204" pitchFamily="34" charset="0"/>
              <a:buChar char="•"/>
            </a:pPr>
            <a:r>
              <a:rPr lang="en-US" sz="1000" dirty="0"/>
              <a:t>As they marched on larger plantations, the rebels failed to gain a single recruit.</a:t>
            </a:r>
          </a:p>
          <a:p>
            <a:pPr marL="285750" indent="-285750">
              <a:buFont typeface="Arial" panose="020B0604020202020204" pitchFamily="34" charset="0"/>
              <a:buChar char="•"/>
            </a:pPr>
            <a:r>
              <a:rPr lang="en-US" sz="1000" dirty="0"/>
              <a:t> It was clear that the rebels would not inspire a mass movement by late morning as they had hoped. Nevertheless, at about forty slaves, the rebel army was a dangerous force.</a:t>
            </a:r>
          </a:p>
          <a:p>
            <a:pPr marL="285750" indent="-285750">
              <a:buFont typeface="Arial" panose="020B0604020202020204" pitchFamily="34" charset="0"/>
              <a:buChar char="•"/>
            </a:pPr>
            <a:r>
              <a:rPr lang="en-US" sz="1000" dirty="0"/>
              <a:t>The challenge of recruiting was compounded by a new problem for the rebels: news about the revolt had spread, making it harder for the rebels to find whites. </a:t>
            </a:r>
          </a:p>
          <a:p>
            <a:pPr marL="285750" indent="-285750">
              <a:buFont typeface="Arial" panose="020B0604020202020204" pitchFamily="34" charset="0"/>
              <a:buChar char="•"/>
            </a:pPr>
            <a:r>
              <a:rPr lang="en-US" sz="1000" dirty="0"/>
              <a:t>Most whites who heard of the revolt immediately fled to the woods, eluding the rebel army. </a:t>
            </a:r>
          </a:p>
          <a:p>
            <a:pPr marL="285750" indent="-285750">
              <a:buFont typeface="Arial" panose="020B0604020202020204" pitchFamily="34" charset="0"/>
              <a:buChar char="•"/>
            </a:pPr>
            <a:r>
              <a:rPr lang="en-US" sz="1000" dirty="0"/>
              <a:t>Turner and his men remained on the offensive, heading to were they hoped to procure arms and ammunition. </a:t>
            </a:r>
          </a:p>
          <a:p>
            <a:pPr marL="285750" indent="-285750">
              <a:buFont typeface="Arial" panose="020B0604020202020204" pitchFamily="34" charset="0"/>
              <a:buChar char="•"/>
            </a:pPr>
            <a:r>
              <a:rPr lang="en-US" sz="1000" dirty="0"/>
              <a:t>Still, they were being pursued by several groups of whites who had organized to suppress the revolt. </a:t>
            </a:r>
          </a:p>
        </p:txBody>
      </p:sp>
    </p:spTree>
    <p:extLst>
      <p:ext uri="{BB962C8B-B14F-4D97-AF65-F5344CB8AC3E}">
        <p14:creationId xmlns:p14="http://schemas.microsoft.com/office/powerpoint/2010/main" val="619470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792D1D06-C7DC-4ED4-87F6-21DC5CE2306D}"/>
              </a:ext>
            </a:extLst>
          </p:cNvPr>
          <p:cNvPicPr>
            <a:picLocks noChangeAspect="1"/>
          </p:cNvPicPr>
          <p:nvPr/>
        </p:nvPicPr>
        <p:blipFill rotWithShape="1">
          <a:blip r:embed="rId4">
            <a:extLst>
              <a:ext uri="{28A0092B-C50C-407E-A947-70E740481C1C}">
                <a14:useLocalDpi xmlns:a14="http://schemas.microsoft.com/office/drawing/2010/main" val="0"/>
              </a:ext>
            </a:extLst>
          </a:blip>
          <a:srcRect l="2680" r="36293"/>
          <a:stretch/>
        </p:blipFill>
        <p:spPr>
          <a:xfrm>
            <a:off x="6178608" y="949758"/>
            <a:ext cx="4836920" cy="517814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Nat Turner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Nat Turner lost contact with the other rebels, who broke up into ever-smaller groups, pursued by more and more whites.</a:t>
            </a:r>
          </a:p>
          <a:p>
            <a:pPr marL="285750" indent="-285750">
              <a:buFont typeface="Arial" panose="020B0604020202020204" pitchFamily="34" charset="0"/>
              <a:buChar char="•"/>
            </a:pPr>
            <a:r>
              <a:rPr lang="en-US" sz="1000" dirty="0"/>
              <a:t> Although some rebels remained at large for days—and Turner himself would not be captured for more than two months—the revolt was effectively over by midday on August 23,.</a:t>
            </a:r>
          </a:p>
          <a:p>
            <a:pPr marL="285750" indent="-285750">
              <a:buFont typeface="Arial" panose="020B0604020202020204" pitchFamily="34" charset="0"/>
              <a:buChar char="•"/>
            </a:pPr>
            <a:r>
              <a:rPr lang="en-US" sz="1000" dirty="0"/>
              <a:t>As the families gathered, whites organized paramilitary units to put down the revolt and get revenge. </a:t>
            </a:r>
          </a:p>
          <a:p>
            <a:pPr marL="285750" indent="-285750">
              <a:buFont typeface="Arial" panose="020B0604020202020204" pitchFamily="34" charset="0"/>
              <a:buChar char="•"/>
            </a:pPr>
            <a:r>
              <a:rPr lang="en-US" sz="1000" dirty="0"/>
              <a:t>Whites also tortured blacks, often by putting the suspected slave's feet in a fire. One white recounted how one suspect nearly had his foot "burnt off" before his interrogators "found at last that he was innocent." </a:t>
            </a:r>
          </a:p>
          <a:p>
            <a:pPr marL="285750" indent="-285750">
              <a:buFont typeface="Arial" panose="020B0604020202020204" pitchFamily="34" charset="0"/>
              <a:buChar char="•"/>
            </a:pPr>
            <a:r>
              <a:rPr lang="en-US" sz="1000" dirty="0"/>
              <a:t>After the uprising, anyone could freely kill a slave and escape punishment if the killer claimed that he thought that the slave was a suspected rebel. </a:t>
            </a:r>
          </a:p>
          <a:p>
            <a:pPr marL="285750" indent="-285750">
              <a:buFont typeface="Arial" panose="020B0604020202020204" pitchFamily="34" charset="0"/>
              <a:buChar char="•"/>
            </a:pPr>
            <a:r>
              <a:rPr lang="en-US" sz="1000" dirty="0"/>
              <a:t>The trials of suspected slave rebels began on August 31, 1831. </a:t>
            </a:r>
          </a:p>
          <a:p>
            <a:pPr marL="285750" indent="-285750">
              <a:buFont typeface="Arial" panose="020B0604020202020204" pitchFamily="34" charset="0"/>
              <a:buChar char="•"/>
            </a:pPr>
            <a:r>
              <a:rPr lang="en-US" sz="1000" dirty="0"/>
              <a:t>The trials were held in courts that slaves were tried without a jury before a panel of slaveholding judges.</a:t>
            </a:r>
          </a:p>
          <a:p>
            <a:pPr marL="285750" indent="-285750">
              <a:buFont typeface="Arial" panose="020B0604020202020204" pitchFamily="34" charset="0"/>
              <a:buChar char="•"/>
            </a:pPr>
            <a:r>
              <a:rPr lang="en-US" sz="1000" dirty="0"/>
              <a:t> Accused slaves all had paid appointed defense attorneys, and the judges tried to make sure that the trials were not show trials. </a:t>
            </a:r>
          </a:p>
          <a:p>
            <a:pPr marL="285750" indent="-285750">
              <a:buFont typeface="Arial" panose="020B0604020202020204" pitchFamily="34" charset="0"/>
              <a:buChar char="•"/>
            </a:pPr>
            <a:r>
              <a:rPr lang="en-US" sz="1000" dirty="0"/>
              <a:t>Every one of the convictions led to a death sentence.</a:t>
            </a:r>
          </a:p>
        </p:txBody>
      </p:sp>
    </p:spTree>
    <p:extLst>
      <p:ext uri="{BB962C8B-B14F-4D97-AF65-F5344CB8AC3E}">
        <p14:creationId xmlns:p14="http://schemas.microsoft.com/office/powerpoint/2010/main" val="1046487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people&#10;&#10;Description automatically generated">
            <a:extLst>
              <a:ext uri="{FF2B5EF4-FFF2-40B4-BE49-F238E27FC236}">
                <a16:creationId xmlns:a16="http://schemas.microsoft.com/office/drawing/2014/main" id="{CF44A044-42FF-4536-96F8-EA31B7A48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10185"/>
            <a:ext cx="5002735" cy="481076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Jackson's Inaugural Party</a:t>
            </a:r>
            <a:br>
              <a:rPr lang="en-US" dirty="0">
                <a:solidFill>
                  <a:schemeClr val="bg1"/>
                </a:solidFill>
              </a:rPr>
            </a:br>
            <a:r>
              <a:rPr lang="en-US" dirty="0">
                <a:solidFill>
                  <a:schemeClr val="bg1"/>
                </a:solidFill>
              </a:rPr>
              <a:t>(1828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Jackson's nickname was "Old Hickory,” Every man carried a hickory stick. Horses were decorated in hickory bark. Women wore necklaces of hickory nuts. </a:t>
            </a:r>
          </a:p>
          <a:p>
            <a:pPr marL="285750" indent="-285750">
              <a:buFont typeface="Arial" panose="020B0604020202020204" pitchFamily="34" charset="0"/>
              <a:buChar char="•"/>
            </a:pPr>
            <a:r>
              <a:rPr lang="en-US" sz="1000" dirty="0"/>
              <a:t>In the U.S., voting initially had been limited to property owners. But that requirement was being dropped in states such as New York, doubling the number of voters in the years between the two Adams vs. Jackson contests. </a:t>
            </a:r>
          </a:p>
          <a:p>
            <a:pPr marL="285750" indent="-285750">
              <a:buFont typeface="Arial" panose="020B0604020202020204" pitchFamily="34" charset="0"/>
              <a:buChar char="•"/>
            </a:pPr>
            <a:r>
              <a:rPr lang="en-US" sz="1000" dirty="0"/>
              <a:t>Jackson's inauguration parade lacked the customary military detachment.</a:t>
            </a:r>
          </a:p>
          <a:p>
            <a:pPr marL="285750" indent="-285750">
              <a:buFont typeface="Arial" panose="020B0604020202020204" pitchFamily="34" charset="0"/>
              <a:buChar char="•"/>
            </a:pPr>
            <a:r>
              <a:rPr lang="en-US" sz="1000" dirty="0"/>
              <a:t>Adams, who left Washington a few days earlier, had refused to allow soldiers to participate. So Jackson's supporters improvised a militia. </a:t>
            </a:r>
          </a:p>
          <a:p>
            <a:pPr marL="285750" indent="-285750">
              <a:buFont typeface="Arial" panose="020B0604020202020204" pitchFamily="34" charset="0"/>
              <a:buChar char="•"/>
            </a:pPr>
            <a:r>
              <a:rPr lang="en-US" sz="1000" dirty="0"/>
              <a:t>He intended to skip the evening's inaugural balls and keep the other ceremonies to a minimum. </a:t>
            </a:r>
          </a:p>
          <a:p>
            <a:pPr marL="285750" indent="-285750">
              <a:buFont typeface="Arial" panose="020B0604020202020204" pitchFamily="34" charset="0"/>
              <a:buChar char="•"/>
            </a:pPr>
            <a:r>
              <a:rPr lang="en-US" sz="1000" dirty="0"/>
              <a:t>He delivered a short speech at the Capitol and was sworn in by Chief Justice John Marshall. </a:t>
            </a:r>
          </a:p>
        </p:txBody>
      </p:sp>
    </p:spTree>
    <p:extLst>
      <p:ext uri="{BB962C8B-B14F-4D97-AF65-F5344CB8AC3E}">
        <p14:creationId xmlns:p14="http://schemas.microsoft.com/office/powerpoint/2010/main" val="3026587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84B4D463-B1B2-4D73-BC89-3C616F8CDC7C}"/>
              </a:ext>
            </a:extLst>
          </p:cNvPr>
          <p:cNvPicPr>
            <a:picLocks noChangeAspect="1"/>
          </p:cNvPicPr>
          <p:nvPr/>
        </p:nvPicPr>
        <p:blipFill rotWithShape="1">
          <a:blip r:embed="rId4">
            <a:extLst>
              <a:ext uri="{28A0092B-C50C-407E-A947-70E740481C1C}">
                <a14:useLocalDpi xmlns:a14="http://schemas.microsoft.com/office/drawing/2010/main" val="0"/>
              </a:ext>
            </a:extLst>
          </a:blip>
          <a:srcRect l="-1" t="6836" r="4730" b="38368"/>
          <a:stretch/>
        </p:blipFill>
        <p:spPr>
          <a:xfrm>
            <a:off x="6015607" y="981075"/>
            <a:ext cx="5415979" cy="469661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Hawk War</a:t>
            </a:r>
            <a:br>
              <a:rPr lang="en-US" dirty="0">
                <a:solidFill>
                  <a:schemeClr val="bg1"/>
                </a:solidFill>
              </a:rPr>
            </a:br>
            <a:r>
              <a:rPr lang="en-US" dirty="0">
                <a:solidFill>
                  <a:schemeClr val="bg1"/>
                </a:solidFill>
              </a:rPr>
              <a:t>(1832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Black Hawk War was a series of skirmishes in 1832 between the U.S. Army and frontier militia units against the followers of Sauk Chief Black Hawk. </a:t>
            </a:r>
          </a:p>
          <a:p>
            <a:pPr marL="285750" indent="-285750">
              <a:buFont typeface="Arial" panose="020B0604020202020204" pitchFamily="34" charset="0"/>
              <a:buChar char="•"/>
            </a:pPr>
            <a:r>
              <a:rPr lang="en-US" sz="1000" dirty="0"/>
              <a:t>Fought in Illinois and Wisconsin, the war was one of many conflicts between Native Americans and white settlers over western land. </a:t>
            </a:r>
          </a:p>
          <a:p>
            <a:pPr marL="285750" indent="-285750">
              <a:buFont typeface="Arial" panose="020B0604020202020204" pitchFamily="34" charset="0"/>
              <a:buChar char="•"/>
            </a:pPr>
            <a:r>
              <a:rPr lang="en-US" sz="1000" dirty="0"/>
              <a:t>White Americans at that time were unsympathetic to the forced loss of land by Native Americans through numerous treaties always favoring the settlers.</a:t>
            </a:r>
          </a:p>
          <a:p>
            <a:pPr marL="285750" indent="-285750">
              <a:buFont typeface="Arial" panose="020B0604020202020204" pitchFamily="34" charset="0"/>
              <a:buChar char="•"/>
            </a:pPr>
            <a:r>
              <a:rPr lang="en-US" sz="1000" dirty="0"/>
              <a:t>In 1830 when Chief Black Hawk and about 1,000 tribe members returned from an annual hunting trip, they discovered white settlers occupying their village, located on the east bank of the Mississippi River near present-day Rock Island, Illinois.</a:t>
            </a:r>
          </a:p>
          <a:p>
            <a:pPr marL="285750" indent="-285750">
              <a:buFont typeface="Arial" panose="020B0604020202020204" pitchFamily="34" charset="0"/>
              <a:buChar char="•"/>
            </a:pPr>
            <a:r>
              <a:rPr lang="en-US" sz="1000" dirty="0"/>
              <a:t>Black Hawk expelled the white settlers from the village by threatening violence. US troops then removed the </a:t>
            </a:r>
            <a:r>
              <a:rPr lang="en-US" sz="1000" dirty="0" err="1"/>
              <a:t>Sauks</a:t>
            </a:r>
            <a:r>
              <a:rPr lang="en-US" sz="1000" dirty="0"/>
              <a:t> from the village in June 1831. </a:t>
            </a:r>
          </a:p>
          <a:p>
            <a:pPr marL="285750" indent="-285750">
              <a:buFont typeface="Arial" panose="020B0604020202020204" pitchFamily="34" charset="0"/>
              <a:buChar char="•"/>
            </a:pPr>
            <a:r>
              <a:rPr lang="en-US" sz="1000" dirty="0"/>
              <a:t>According to the “Corn Treaty” of June 30, 1831, the </a:t>
            </a:r>
            <a:r>
              <a:rPr lang="en-US" sz="1000" dirty="0" err="1"/>
              <a:t>Sauks</a:t>
            </a:r>
            <a:r>
              <a:rPr lang="en-US" sz="1000" dirty="0"/>
              <a:t> were instructed not to return to the east side of the Mississippi River without permission of the U.S. Government.</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3595440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book, group&#10;&#10;Description automatically generated">
            <a:extLst>
              <a:ext uri="{FF2B5EF4-FFF2-40B4-BE49-F238E27FC236}">
                <a16:creationId xmlns:a16="http://schemas.microsoft.com/office/drawing/2014/main" id="{7257F27B-B3DB-4C0B-B9B8-A806E6507815}"/>
              </a:ext>
            </a:extLst>
          </p:cNvPr>
          <p:cNvPicPr>
            <a:picLocks noChangeAspect="1"/>
          </p:cNvPicPr>
          <p:nvPr/>
        </p:nvPicPr>
        <p:blipFill rotWithShape="1">
          <a:blip r:embed="rId4">
            <a:extLst>
              <a:ext uri="{28A0092B-C50C-407E-A947-70E740481C1C}">
                <a14:useLocalDpi xmlns:a14="http://schemas.microsoft.com/office/drawing/2010/main" val="0"/>
              </a:ext>
            </a:extLst>
          </a:blip>
          <a:srcRect l="18472" r="17896"/>
          <a:stretch/>
        </p:blipFill>
        <p:spPr>
          <a:xfrm>
            <a:off x="6343650" y="895350"/>
            <a:ext cx="4848788" cy="50673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Hawk War</a:t>
            </a:r>
            <a:br>
              <a:rPr lang="en-US" dirty="0">
                <a:solidFill>
                  <a:schemeClr val="bg1"/>
                </a:solidFill>
              </a:rPr>
            </a:br>
            <a:r>
              <a:rPr lang="en-US" dirty="0">
                <a:solidFill>
                  <a:schemeClr val="bg1"/>
                </a:solidFill>
              </a:rPr>
              <a:t>(1832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By this late point in the year, Black Hawk’s people could not plant corn and crops. As a result, they suffered from shortages of food the following winter.</a:t>
            </a:r>
          </a:p>
          <a:p>
            <a:pPr marL="285750" indent="-285750">
              <a:buFont typeface="Arial" panose="020B0604020202020204" pitchFamily="34" charset="0"/>
              <a:buChar char="•"/>
            </a:pPr>
            <a:r>
              <a:rPr lang="en-US" sz="1000" dirty="0"/>
              <a:t>In April 1832, Black Hawk crossed the Mississippi River near his old village grounds headed for the Winnebago village at Prophets Town, Illinois. </a:t>
            </a:r>
          </a:p>
          <a:p>
            <a:pPr marL="285750" indent="-285750">
              <a:buFont typeface="Arial" panose="020B0604020202020204" pitchFamily="34" charset="0"/>
              <a:buChar char="•"/>
            </a:pPr>
            <a:r>
              <a:rPr lang="en-US" sz="1000" dirty="0"/>
              <a:t>The U.S. Army ordered the </a:t>
            </a:r>
            <a:r>
              <a:rPr lang="en-US" sz="1000" dirty="0" err="1"/>
              <a:t>Sauks</a:t>
            </a:r>
            <a:r>
              <a:rPr lang="en-US" sz="1000" dirty="0"/>
              <a:t> to return to the western bank of the Mississippi.</a:t>
            </a:r>
          </a:p>
          <a:p>
            <a:pPr marL="285750" indent="-285750">
              <a:buFont typeface="Arial" panose="020B0604020202020204" pitchFamily="34" charset="0"/>
              <a:buChar char="•"/>
            </a:pPr>
            <a:r>
              <a:rPr lang="en-US" sz="1000" dirty="0"/>
              <a:t>Black Hawk refused. He stated his peaceable intentions to grow a crop of corn. Illinois Governor Reynolds responded by calling out 1,600 Illinois Militiamen.</a:t>
            </a:r>
          </a:p>
          <a:p>
            <a:pPr marL="285750" indent="-285750">
              <a:buFont typeface="Arial" panose="020B0604020202020204" pitchFamily="34" charset="0"/>
              <a:buChar char="•"/>
            </a:pPr>
            <a:r>
              <a:rPr lang="en-US" sz="1000" dirty="0"/>
              <a:t> Among them was militia Captain Abraham Lincoln, future president of the United States.</a:t>
            </a:r>
          </a:p>
          <a:p>
            <a:pPr marL="285750" indent="-285750">
              <a:buFont typeface="Arial" panose="020B0604020202020204" pitchFamily="34" charset="0"/>
              <a:buChar char="•"/>
            </a:pPr>
            <a:r>
              <a:rPr lang="en-US" sz="1000" dirty="0"/>
              <a:t>The militia began pursuit of Black Hawk’s followers. Several skirmish ensued. </a:t>
            </a:r>
          </a:p>
        </p:txBody>
      </p:sp>
    </p:spTree>
    <p:extLst>
      <p:ext uri="{BB962C8B-B14F-4D97-AF65-F5344CB8AC3E}">
        <p14:creationId xmlns:p14="http://schemas.microsoft.com/office/powerpoint/2010/main" val="4129779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grass, group, mammal&#10;&#10;Description automatically generated">
            <a:extLst>
              <a:ext uri="{FF2B5EF4-FFF2-40B4-BE49-F238E27FC236}">
                <a16:creationId xmlns:a16="http://schemas.microsoft.com/office/drawing/2014/main" id="{5941BAFF-962E-49C8-84AF-55ACF5BED175}"/>
              </a:ext>
            </a:extLst>
          </p:cNvPr>
          <p:cNvPicPr>
            <a:picLocks noChangeAspect="1"/>
          </p:cNvPicPr>
          <p:nvPr/>
        </p:nvPicPr>
        <p:blipFill rotWithShape="1">
          <a:blip r:embed="rId4">
            <a:extLst>
              <a:ext uri="{28A0092B-C50C-407E-A947-70E740481C1C}">
                <a14:useLocalDpi xmlns:a14="http://schemas.microsoft.com/office/drawing/2010/main" val="0"/>
              </a:ext>
            </a:extLst>
          </a:blip>
          <a:srcRect t="20446" b="13001"/>
          <a:stretch/>
        </p:blipFill>
        <p:spPr>
          <a:xfrm>
            <a:off x="6197943" y="1095903"/>
            <a:ext cx="4860925" cy="477308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Hawk War</a:t>
            </a:r>
            <a:br>
              <a:rPr lang="en-US" dirty="0">
                <a:solidFill>
                  <a:schemeClr val="bg1"/>
                </a:solidFill>
              </a:rPr>
            </a:br>
            <a:r>
              <a:rPr lang="en-US" dirty="0">
                <a:solidFill>
                  <a:schemeClr val="bg1"/>
                </a:solidFill>
              </a:rPr>
              <a:t>(1832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By early June 1832, Illinois militia and U.S. Army troops renewed the pursuit of Black Hawk and his warriors through northern Illinois. </a:t>
            </a:r>
          </a:p>
          <a:p>
            <a:pPr marL="285750" indent="-285750">
              <a:buFont typeface="Arial" panose="020B0604020202020204" pitchFamily="34" charset="0"/>
              <a:buChar char="•"/>
            </a:pPr>
            <a:r>
              <a:rPr lang="en-US" sz="1000" dirty="0"/>
              <a:t>The climax of the Black Hawk War occurred on August 1-2. The Sauk suffered from a lack of food and supplies, and many were wounded. </a:t>
            </a:r>
          </a:p>
          <a:p>
            <a:pPr marL="285750" indent="-285750">
              <a:buFont typeface="Arial" panose="020B0604020202020204" pitchFamily="34" charset="0"/>
              <a:buChar char="•"/>
            </a:pPr>
            <a:r>
              <a:rPr lang="en-US" sz="1000" dirty="0"/>
              <a:t>The Sauk attempted to surrender and cross the Mississippi River in present-day Wisconsin, but the steamship Warrior fired cannon at their camp on the beach. </a:t>
            </a:r>
          </a:p>
          <a:p>
            <a:pPr marL="285750" indent="-285750">
              <a:buFont typeface="Arial" panose="020B0604020202020204" pitchFamily="34" charset="0"/>
              <a:buChar char="•"/>
            </a:pPr>
            <a:r>
              <a:rPr lang="en-US" sz="1000" dirty="0"/>
              <a:t>Approximately 300 reached the west bank, where their Sioux enemies attacked them.  The Sioux killed about half of the surviving Sauk. </a:t>
            </a:r>
          </a:p>
          <a:p>
            <a:pPr marL="285750" indent="-285750">
              <a:buFont typeface="Arial" panose="020B0604020202020204" pitchFamily="34" charset="0"/>
              <a:buChar char="•"/>
            </a:pPr>
            <a:r>
              <a:rPr lang="en-US" sz="1000" dirty="0"/>
              <a:t>Black Hawk managed to escape but was later captured. </a:t>
            </a:r>
          </a:p>
          <a:p>
            <a:pPr marL="285750" indent="-285750">
              <a:buFont typeface="Arial" panose="020B0604020202020204" pitchFamily="34" charset="0"/>
              <a:buChar char="•"/>
            </a:pPr>
            <a:r>
              <a:rPr lang="en-US" sz="1000" dirty="0"/>
              <a:t>While a prisoner, he visited President Andrew Jackson and later toured several eastern states as a curiosity. </a:t>
            </a:r>
          </a:p>
          <a:p>
            <a:pPr marL="285750" indent="-285750">
              <a:buFont typeface="Arial" panose="020B0604020202020204" pitchFamily="34" charset="0"/>
              <a:buChar char="•"/>
            </a:pPr>
            <a:r>
              <a:rPr lang="en-US" sz="1000" dirty="0"/>
              <a:t>The Black Hawk War was the last armed resistance to white settlement in Illinois and Wisconsin and cost the lives of 70 settlers and soldiers and the lives of hundreds of Native Americans. </a:t>
            </a:r>
          </a:p>
        </p:txBody>
      </p:sp>
    </p:spTree>
    <p:extLst>
      <p:ext uri="{BB962C8B-B14F-4D97-AF65-F5344CB8AC3E}">
        <p14:creationId xmlns:p14="http://schemas.microsoft.com/office/powerpoint/2010/main" val="2726434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E35B2261-C72B-4BB6-AC1A-AEABA09116CC}"/>
              </a:ext>
            </a:extLst>
          </p:cNvPr>
          <p:cNvPicPr>
            <a:picLocks noChangeAspect="1"/>
          </p:cNvPicPr>
          <p:nvPr/>
        </p:nvPicPr>
        <p:blipFill rotWithShape="1">
          <a:blip r:embed="rId4">
            <a:extLst>
              <a:ext uri="{28A0092B-C50C-407E-A947-70E740481C1C}">
                <a14:useLocalDpi xmlns:a14="http://schemas.microsoft.com/office/drawing/2010/main" val="0"/>
              </a:ext>
            </a:extLst>
          </a:blip>
          <a:srcRect l="20320" r="13877"/>
          <a:stretch/>
        </p:blipFill>
        <p:spPr>
          <a:xfrm>
            <a:off x="6600825" y="1022746"/>
            <a:ext cx="4200525" cy="481250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Nullification Crisis</a:t>
            </a:r>
            <a:br>
              <a:rPr lang="en-US" dirty="0">
                <a:solidFill>
                  <a:schemeClr val="bg1"/>
                </a:solidFill>
              </a:rPr>
            </a:br>
            <a:r>
              <a:rPr lang="en-US" dirty="0">
                <a:solidFill>
                  <a:schemeClr val="bg1"/>
                </a:solidFill>
              </a:rPr>
              <a:t>(1832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On November 24, 1832, South Carolina convention passed the Ordinance of Nullification, which was against the institution of permanent tariffs. </a:t>
            </a:r>
          </a:p>
          <a:p>
            <a:pPr marL="285750" indent="-285750">
              <a:buFont typeface="Arial" panose="020B0604020202020204" pitchFamily="34" charset="0"/>
              <a:buChar char="•"/>
            </a:pPr>
            <a:r>
              <a:rPr lang="en-US" sz="1000" dirty="0"/>
              <a:t>The state also, on this issue, threatened to withdraw from the union of the United States of America.</a:t>
            </a:r>
          </a:p>
          <a:p>
            <a:pPr marL="285750" indent="-285750">
              <a:buFont typeface="Arial" panose="020B0604020202020204" pitchFamily="34" charset="0"/>
              <a:buChar char="•"/>
            </a:pPr>
            <a:r>
              <a:rPr lang="en-US" sz="1000" dirty="0"/>
              <a:t>By the late 1820s, the north became increasingly industrialized, and the south remained predominately agricultural. </a:t>
            </a:r>
          </a:p>
          <a:p>
            <a:pPr marL="285750" indent="-285750">
              <a:buFont typeface="Arial" panose="020B0604020202020204" pitchFamily="34" charset="0"/>
              <a:buChar char="•"/>
            </a:pPr>
            <a:r>
              <a:rPr lang="en-US" sz="1000" dirty="0"/>
              <a:t>In 1828, Congress passed a high protective tariff that infuriated the southern states because they felt it only benefited the industrialized north. </a:t>
            </a:r>
          </a:p>
          <a:p>
            <a:pPr marL="285750" indent="-285750">
              <a:buFont typeface="Arial" panose="020B0604020202020204" pitchFamily="34" charset="0"/>
              <a:buChar char="•"/>
            </a:pPr>
            <a:r>
              <a:rPr lang="en-US" sz="1000" dirty="0"/>
              <a:t>It shrunk English demand for southern raw cotton and increased the final cost of finished goods to American buyers. </a:t>
            </a:r>
          </a:p>
          <a:p>
            <a:pPr marL="285750" indent="-285750">
              <a:buFont typeface="Arial" panose="020B0604020202020204" pitchFamily="34" charset="0"/>
              <a:buChar char="•"/>
            </a:pPr>
            <a:r>
              <a:rPr lang="en-US" sz="1000" dirty="0"/>
              <a:t>The southerners looked to Vice President John C. Calhoun from South Carolina for leadership against “the Tariff of Abominations.“</a:t>
            </a:r>
          </a:p>
          <a:p>
            <a:pPr marL="285750" indent="-285750">
              <a:buFont typeface="Arial" panose="020B0604020202020204" pitchFamily="34" charset="0"/>
              <a:buChar char="•"/>
            </a:pPr>
            <a:r>
              <a:rPr lang="en-US" sz="1000" dirty="0"/>
              <a:t>According to Calhoun, the federal government only existed at the will of the states. </a:t>
            </a:r>
          </a:p>
        </p:txBody>
      </p:sp>
    </p:spTree>
    <p:extLst>
      <p:ext uri="{BB962C8B-B14F-4D97-AF65-F5344CB8AC3E}">
        <p14:creationId xmlns:p14="http://schemas.microsoft.com/office/powerpoint/2010/main" val="1298480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645F3A67-D19A-468B-BD89-5D3AD1DD90D5}"/>
              </a:ext>
            </a:extLst>
          </p:cNvPr>
          <p:cNvPicPr>
            <a:picLocks noChangeAspect="1"/>
          </p:cNvPicPr>
          <p:nvPr/>
        </p:nvPicPr>
        <p:blipFill rotWithShape="1">
          <a:blip r:embed="rId4">
            <a:extLst>
              <a:ext uri="{28A0092B-C50C-407E-A947-70E740481C1C}">
                <a14:useLocalDpi xmlns:a14="http://schemas.microsoft.com/office/drawing/2010/main" val="0"/>
              </a:ext>
            </a:extLst>
          </a:blip>
          <a:srcRect r="21217"/>
          <a:stretch/>
        </p:blipFill>
        <p:spPr>
          <a:xfrm>
            <a:off x="6132856" y="735807"/>
            <a:ext cx="4991100" cy="513318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Nullification Crisis</a:t>
            </a:r>
            <a:br>
              <a:rPr lang="en-US" dirty="0">
                <a:solidFill>
                  <a:schemeClr val="bg1"/>
                </a:solidFill>
              </a:rPr>
            </a:br>
            <a:r>
              <a:rPr lang="en-US" dirty="0">
                <a:solidFill>
                  <a:schemeClr val="bg1"/>
                </a:solidFill>
              </a:rPr>
              <a:t>(1832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If a state found a federal law unconstitutional and detrimental to its sovereign interests, it would have the right to "nullify" that law within its borders.</a:t>
            </a:r>
          </a:p>
          <a:p>
            <a:pPr marL="285750" indent="-285750">
              <a:buFont typeface="Arial" panose="020B0604020202020204" pitchFamily="34" charset="0"/>
              <a:buChar char="•"/>
            </a:pPr>
            <a:r>
              <a:rPr lang="en-US" sz="1000" dirty="0"/>
              <a:t> Calhoun advanced the position that a state could declare a national law void.</a:t>
            </a:r>
          </a:p>
          <a:p>
            <a:pPr marL="285750" indent="-285750">
              <a:buFont typeface="Arial" panose="020B0604020202020204" pitchFamily="34" charset="0"/>
              <a:buChar char="•"/>
            </a:pPr>
            <a:r>
              <a:rPr lang="en-US" sz="1000" dirty="0"/>
              <a:t>The South Carolina Ordinance of Nullification was enacted into law on November 24, 1832. </a:t>
            </a:r>
          </a:p>
          <a:p>
            <a:pPr marL="285750" indent="-285750">
              <a:buFont typeface="Arial" panose="020B0604020202020204" pitchFamily="34" charset="0"/>
              <a:buChar char="•"/>
            </a:pPr>
            <a:r>
              <a:rPr lang="en-US" sz="1000" dirty="0"/>
              <a:t>As far as South Carolina was concerned, there was no tariff. </a:t>
            </a:r>
          </a:p>
          <a:p>
            <a:pPr marL="285750" indent="-285750">
              <a:buFont typeface="Arial" panose="020B0604020202020204" pitchFamily="34" charset="0"/>
              <a:buChar char="•"/>
            </a:pPr>
            <a:r>
              <a:rPr lang="en-US" sz="1000" dirty="0"/>
              <a:t>Jackson regarded this states rights challenge as so severe that he asked Congress to enact legislation permitting him to use federal troops to enforce federal laws in the face of nullification.</a:t>
            </a:r>
          </a:p>
          <a:p>
            <a:pPr marL="285750" indent="-285750">
              <a:buFont typeface="Arial" panose="020B0604020202020204" pitchFamily="34" charset="0"/>
              <a:buChar char="•"/>
            </a:pPr>
            <a:r>
              <a:rPr lang="en-US" sz="1000" dirty="0"/>
              <a:t> Fortunately, an armed confrontation was avoided when Congress, led by the efforts of Henry Clay, revised the tariff with a compromise bill. </a:t>
            </a:r>
          </a:p>
          <a:p>
            <a:pPr marL="285750" indent="-285750">
              <a:buFont typeface="Arial" panose="020B0604020202020204" pitchFamily="34" charset="0"/>
              <a:buChar char="•"/>
            </a:pPr>
            <a:r>
              <a:rPr lang="en-US" sz="1000" dirty="0"/>
              <a:t>This permitted the South Carolinians to back down without "losing face."</a:t>
            </a:r>
          </a:p>
        </p:txBody>
      </p:sp>
    </p:spTree>
    <p:extLst>
      <p:ext uri="{BB962C8B-B14F-4D97-AF65-F5344CB8AC3E}">
        <p14:creationId xmlns:p14="http://schemas.microsoft.com/office/powerpoint/2010/main" val="51306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mustache&#10;&#10;Description automatically generated with medium confidence">
            <a:extLst>
              <a:ext uri="{FF2B5EF4-FFF2-40B4-BE49-F238E27FC236}">
                <a16:creationId xmlns:a16="http://schemas.microsoft.com/office/drawing/2014/main" id="{6324C19A-9B9A-44F2-8405-5DB3837AF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276" y="898217"/>
            <a:ext cx="4490200" cy="468771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Unique American Style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Edgar Allan Poe was an American poet, short-story writer, editor, and critic. He also was one of the early writers of short stories, detective fiction, and crime fiction in the United States.</a:t>
            </a:r>
          </a:p>
          <a:p>
            <a:pPr marL="285750" indent="-285750">
              <a:buFont typeface="Arial" panose="020B0604020202020204" pitchFamily="34" charset="0"/>
              <a:buChar char="•"/>
            </a:pPr>
            <a:r>
              <a:rPr lang="en-US" sz="1000" dirty="0"/>
              <a:t>Edgar Allan Poe was born on January 19, 1809, in Boston, Massachusetts. </a:t>
            </a:r>
          </a:p>
          <a:p>
            <a:pPr marL="285750" indent="-285750">
              <a:buFont typeface="Arial" panose="020B0604020202020204" pitchFamily="34" charset="0"/>
              <a:buChar char="•"/>
            </a:pPr>
            <a:r>
              <a:rPr lang="en-US" sz="1000" dirty="0"/>
              <a:t>In 1839, the collection Tales of the Grotesque was published in two volumes.  It was not a financial success but proved to be a milestone in the history of American literature, featuring such eerie, classic Poe tales as "The Fall of the House of Usher.” </a:t>
            </a:r>
          </a:p>
          <a:p>
            <a:pPr marL="285750" indent="-285750">
              <a:buFont typeface="Arial" panose="020B0604020202020204" pitchFamily="34" charset="0"/>
              <a:buChar char="•"/>
            </a:pPr>
            <a:r>
              <a:rPr lang="en-US" sz="1000" dirty="0"/>
              <a:t>On January 29, 1845, Poe's haunting poem, The Raven, appeared in the Evening Mirror newspaper and became a popular sensation.</a:t>
            </a:r>
          </a:p>
          <a:p>
            <a:pPr marL="285750" indent="-285750">
              <a:buFont typeface="Arial" panose="020B0604020202020204" pitchFamily="34" charset="0"/>
              <a:buChar char="•"/>
            </a:pPr>
            <a:r>
              <a:rPr lang="en-US" sz="1000" dirty="0"/>
              <a:t>The circumstances of Poe's death remain a mystery. </a:t>
            </a:r>
          </a:p>
          <a:p>
            <a:pPr marL="285750" indent="-285750">
              <a:buFont typeface="Arial" panose="020B0604020202020204" pitchFamily="34" charset="0"/>
              <a:buChar char="•"/>
            </a:pPr>
            <a:r>
              <a:rPr lang="en-US" sz="1000" dirty="0"/>
              <a:t>Following a visit to Norfolk and Richmond to give lectures, he was found in Baltimore in a pathetic condition and taken unconscious to Washington College Hospital, where he died early on October 7, 1849. </a:t>
            </a:r>
          </a:p>
          <a:p>
            <a:pPr marL="285750" indent="-285750">
              <a:buFont typeface="Arial" panose="020B0604020202020204" pitchFamily="34" charset="0"/>
              <a:buChar char="•"/>
            </a:pPr>
            <a:r>
              <a:rPr lang="en-US" sz="1000" dirty="0"/>
              <a:t>Poe was never coherent long enough to tell anyone what had happened to him — and why he was wearing clothes that were not his. </a:t>
            </a:r>
          </a:p>
        </p:txBody>
      </p:sp>
    </p:spTree>
    <p:extLst>
      <p:ext uri="{BB962C8B-B14F-4D97-AF65-F5344CB8AC3E}">
        <p14:creationId xmlns:p14="http://schemas.microsoft.com/office/powerpoint/2010/main" val="139146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10;&#10;Description automatically generated with low confidence">
            <a:extLst>
              <a:ext uri="{FF2B5EF4-FFF2-40B4-BE49-F238E27FC236}">
                <a16:creationId xmlns:a16="http://schemas.microsoft.com/office/drawing/2014/main" id="{45898B8B-4ED2-4B6A-853B-B39D7A2769CE}"/>
              </a:ext>
            </a:extLst>
          </p:cNvPr>
          <p:cNvPicPr>
            <a:picLocks noChangeAspect="1"/>
          </p:cNvPicPr>
          <p:nvPr/>
        </p:nvPicPr>
        <p:blipFill rotWithShape="1">
          <a:blip r:embed="rId4">
            <a:extLst>
              <a:ext uri="{28A0092B-C50C-407E-A947-70E740481C1C}">
                <a14:useLocalDpi xmlns:a14="http://schemas.microsoft.com/office/drawing/2010/main" val="0"/>
              </a:ext>
            </a:extLst>
          </a:blip>
          <a:srcRect l="1" t="1" r="-493" b="25641"/>
          <a:stretch/>
        </p:blipFill>
        <p:spPr>
          <a:xfrm>
            <a:off x="5967863" y="720191"/>
            <a:ext cx="4948293" cy="496041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Unique American Style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Ralph Waldo Emerson was an American Transcendentalist poet, philosopher, and essayist during the 19th century.</a:t>
            </a:r>
          </a:p>
          <a:p>
            <a:pPr marL="285750" indent="-285750">
              <a:buFont typeface="Arial" panose="020B0604020202020204" pitchFamily="34" charset="0"/>
              <a:buChar char="•"/>
            </a:pPr>
            <a:r>
              <a:rPr lang="en-US" sz="1000" dirty="0"/>
              <a:t>He was born on May 25, 1803, in Boston, Massachusetts. </a:t>
            </a:r>
          </a:p>
          <a:p>
            <a:pPr marL="285750" indent="-285750">
              <a:buFont typeface="Arial" panose="020B0604020202020204" pitchFamily="34" charset="0"/>
              <a:buChar char="•"/>
            </a:pPr>
            <a:r>
              <a:rPr lang="en-US" sz="1000" dirty="0"/>
              <a:t>Emerson became known as the central figure of his literary and philosophical group, now known as the American Transcendentalists. </a:t>
            </a:r>
          </a:p>
          <a:p>
            <a:pPr marL="285750" indent="-285750">
              <a:buFont typeface="Arial" panose="020B0604020202020204" pitchFamily="34" charset="0"/>
              <a:buChar char="•"/>
            </a:pPr>
            <a:r>
              <a:rPr lang="en-US" sz="1000" dirty="0"/>
              <a:t>These writers shared an essential belief that everyone could transcend the physical world of the senses into a more profound spiritual experience through free will and intuition.</a:t>
            </a:r>
          </a:p>
          <a:p>
            <a:pPr marL="285750" indent="-285750">
              <a:buFont typeface="Arial" panose="020B0604020202020204" pitchFamily="34" charset="0"/>
              <a:buChar char="•"/>
            </a:pPr>
            <a:r>
              <a:rPr lang="en-US" sz="1000" dirty="0"/>
              <a:t> In this school of thought, God was not remote and unknowable; believers understood God and themselves by looking into their souls and feeling their connection to nature.</a:t>
            </a:r>
          </a:p>
          <a:p>
            <a:pPr marL="285750" indent="-285750">
              <a:buFont typeface="Arial" panose="020B0604020202020204" pitchFamily="34" charset="0"/>
              <a:buChar char="•"/>
            </a:pPr>
            <a:r>
              <a:rPr lang="en-US" sz="1000" dirty="0"/>
              <a:t>His "The American Scholar," based on a lecture that he gave in 1837, encouraged American authors to find their style instead of imitating their foreign predecessors.</a:t>
            </a:r>
          </a:p>
          <a:p>
            <a:pPr marL="285750" indent="-285750">
              <a:buFont typeface="Arial" panose="020B0604020202020204" pitchFamily="34" charset="0"/>
              <a:buChar char="•"/>
            </a:pPr>
            <a:r>
              <a:rPr lang="en-US" sz="1000" dirty="0"/>
              <a:t> Emerson continued to write and lecture into the late 1870s.</a:t>
            </a:r>
          </a:p>
        </p:txBody>
      </p:sp>
    </p:spTree>
    <p:extLst>
      <p:ext uri="{BB962C8B-B14F-4D97-AF65-F5344CB8AC3E}">
        <p14:creationId xmlns:p14="http://schemas.microsoft.com/office/powerpoint/2010/main" val="229665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sitting in a chair&#10;&#10;Description automatically generated with medium confidence">
            <a:extLst>
              <a:ext uri="{FF2B5EF4-FFF2-40B4-BE49-F238E27FC236}">
                <a16:creationId xmlns:a16="http://schemas.microsoft.com/office/drawing/2014/main" id="{20344F30-02A5-44DB-9111-59A8D56F3648}"/>
              </a:ext>
            </a:extLst>
          </p:cNvPr>
          <p:cNvPicPr>
            <a:picLocks noChangeAspect="1"/>
          </p:cNvPicPr>
          <p:nvPr/>
        </p:nvPicPr>
        <p:blipFill rotWithShape="1">
          <a:blip r:embed="rId4">
            <a:extLst>
              <a:ext uri="{28A0092B-C50C-407E-A947-70E740481C1C}">
                <a14:useLocalDpi xmlns:a14="http://schemas.microsoft.com/office/drawing/2010/main" val="0"/>
              </a:ext>
            </a:extLst>
          </a:blip>
          <a:srcRect l="13280" t="13215" r="13592" b="39116"/>
          <a:stretch/>
        </p:blipFill>
        <p:spPr>
          <a:xfrm>
            <a:off x="6096000" y="1140977"/>
            <a:ext cx="5027291" cy="436779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Unique American Style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New England writer Nathaniel Hawthorne was born in 1804 in Salem, Massachusetts, where his paternal ancestors had been prominent since the founding generation. </a:t>
            </a:r>
          </a:p>
          <a:p>
            <a:pPr marL="285750" indent="-285750">
              <a:buFont typeface="Arial" panose="020B0604020202020204" pitchFamily="34" charset="0"/>
              <a:buChar char="•"/>
            </a:pPr>
            <a:r>
              <a:rPr lang="en-US" sz="1000" dirty="0"/>
              <a:t>He would go on to write many American stories and novels, including "Young Goodman Brown" (1835) and the Scarlet Letter (1850).</a:t>
            </a:r>
          </a:p>
          <a:p>
            <a:pPr marL="285750" indent="-285750">
              <a:buFont typeface="Arial" panose="020B0604020202020204" pitchFamily="34" charset="0"/>
              <a:buChar char="•"/>
            </a:pPr>
            <a:r>
              <a:rPr lang="en-US" sz="1000" dirty="0"/>
              <a:t>In sketches, tales, and romances published in the second third of the 19th century, Hawthorne chose mainly American materials, drawing especially on the history of colonial New England and his native Salem in the time of his early American ancestors.</a:t>
            </a:r>
          </a:p>
          <a:p>
            <a:pPr marL="285750" indent="-285750">
              <a:buFont typeface="Arial" panose="020B0604020202020204" pitchFamily="34" charset="0"/>
              <a:buChar char="•"/>
            </a:pPr>
            <a:r>
              <a:rPr lang="en-US" sz="1000" dirty="0"/>
              <a:t> Heir to the Puritan tradition and alert to the transcendental thought prominent in his region and time, he subjected both to his skeptical, questioning scrutiny in the moral and psychological probing characteristic of his fictional works.</a:t>
            </a:r>
          </a:p>
          <a:p>
            <a:pPr marL="285750" indent="-285750">
              <a:buFont typeface="Arial" panose="020B0604020202020204" pitchFamily="34" charset="0"/>
              <a:buChar char="•"/>
            </a:pPr>
            <a:r>
              <a:rPr lang="en-US" sz="1000" dirty="0"/>
              <a:t>Considering guilt—actual or imagined, revealed or concealed—to be a universal human experience, he traced out in his characters the types and the effects of shame.</a:t>
            </a:r>
          </a:p>
          <a:p>
            <a:pPr marL="285750" indent="-285750">
              <a:buFont typeface="Arial" panose="020B0604020202020204" pitchFamily="34" charset="0"/>
              <a:buChar char="•"/>
            </a:pPr>
            <a:r>
              <a:rPr lang="en-US" sz="1000" dirty="0"/>
              <a:t>Through both direct statements and examples, he helped define for his age the literary sketch, the tale, and long fiction that fuses romance and psychological realism.</a:t>
            </a:r>
          </a:p>
        </p:txBody>
      </p:sp>
    </p:spTree>
    <p:extLst>
      <p:ext uri="{BB962C8B-B14F-4D97-AF65-F5344CB8AC3E}">
        <p14:creationId xmlns:p14="http://schemas.microsoft.com/office/powerpoint/2010/main" val="3561308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linedrawing&#10;&#10;Description automatically generated">
            <a:extLst>
              <a:ext uri="{FF2B5EF4-FFF2-40B4-BE49-F238E27FC236}">
                <a16:creationId xmlns:a16="http://schemas.microsoft.com/office/drawing/2014/main" id="{D1B06A16-D1DA-4F71-9CA7-9C623CFD9292}"/>
              </a:ext>
            </a:extLst>
          </p:cNvPr>
          <p:cNvPicPr>
            <a:picLocks noChangeAspect="1"/>
          </p:cNvPicPr>
          <p:nvPr/>
        </p:nvPicPr>
        <p:blipFill rotWithShape="1">
          <a:blip r:embed="rId4">
            <a:extLst>
              <a:ext uri="{28A0092B-C50C-407E-A947-70E740481C1C}">
                <a14:useLocalDpi xmlns:a14="http://schemas.microsoft.com/office/drawing/2010/main" val="0"/>
              </a:ext>
            </a:extLst>
          </a:blip>
          <a:srcRect r="754" b="39574"/>
          <a:stretch/>
        </p:blipFill>
        <p:spPr>
          <a:xfrm>
            <a:off x="6203004" y="1050587"/>
            <a:ext cx="4922086" cy="47568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Afong Moy</a:t>
            </a:r>
            <a:br>
              <a:rPr lang="en-US" dirty="0">
                <a:solidFill>
                  <a:schemeClr val="bg1"/>
                </a:solidFill>
              </a:rPr>
            </a:br>
            <a:r>
              <a:rPr lang="en-US" dirty="0">
                <a:solidFill>
                  <a:schemeClr val="bg1"/>
                </a:solidFill>
              </a:rPr>
              <a:t>(1834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1834 Afong Moy became the first female Chinese immigrant to the United States; she was brought to New York City to be exhibited as "the Chinese Lady". </a:t>
            </a:r>
          </a:p>
          <a:p>
            <a:pPr marL="285750" indent="-285750">
              <a:buFont typeface="Arial" panose="020B0604020202020204" pitchFamily="34" charset="0"/>
              <a:buChar char="•"/>
            </a:pPr>
            <a:r>
              <a:rPr lang="en-US" sz="1000" dirty="0"/>
              <a:t>Moy was the first Chinese woman to achieve fame throughout the U.S. She toured the United States, was given press coverage, and met U.S. President Andrew Jackson.</a:t>
            </a:r>
          </a:p>
          <a:p>
            <a:pPr marL="285750" indent="-285750">
              <a:buFont typeface="Arial" panose="020B0604020202020204" pitchFamily="34" charset="0"/>
              <a:buChar char="•"/>
            </a:pPr>
            <a:r>
              <a:rPr lang="en-US" sz="1000" dirty="0"/>
              <a:t>When she first arrived, the public generally positively responded to China. The perceived "Orient" was one of exoticism, beauty, dignity, and revered history. </a:t>
            </a:r>
          </a:p>
          <a:p>
            <a:pPr marL="285750" indent="-285750">
              <a:buFont typeface="Arial" panose="020B0604020202020204" pitchFamily="34" charset="0"/>
              <a:buChar char="•"/>
            </a:pPr>
            <a:r>
              <a:rPr lang="en-US" sz="1000" dirty="0"/>
              <a:t>Her sponsors played on, controlled, and mediated the public's consciousness of her visual difference—her bound feet, Chinese clothing, and accessories—all to promote their goods.</a:t>
            </a:r>
          </a:p>
          <a:p>
            <a:pPr marL="285750" indent="-285750">
              <a:buFont typeface="Arial" panose="020B0604020202020204" pitchFamily="34" charset="0"/>
              <a:buChar char="•"/>
            </a:pPr>
            <a:r>
              <a:rPr lang="en-US" sz="1000" dirty="0"/>
              <a:t>On her three-year journey from 1834 to 1837 throughout the mid-Atlantic, New England, the South, Cuba, and up the Mississippi River, her race provided an occasion for ridicule, jingoism, religious proselytizing, and paternalistic control.</a:t>
            </a:r>
          </a:p>
        </p:txBody>
      </p:sp>
    </p:spTree>
    <p:extLst>
      <p:ext uri="{BB962C8B-B14F-4D97-AF65-F5344CB8AC3E}">
        <p14:creationId xmlns:p14="http://schemas.microsoft.com/office/powerpoint/2010/main" val="3040289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sitting in a room&#10;&#10;Description automatically generated with medium confidence">
            <a:extLst>
              <a:ext uri="{FF2B5EF4-FFF2-40B4-BE49-F238E27FC236}">
                <a16:creationId xmlns:a16="http://schemas.microsoft.com/office/drawing/2014/main" id="{9C592A33-D53A-444E-ABC2-95E02C811D81}"/>
              </a:ext>
            </a:extLst>
          </p:cNvPr>
          <p:cNvPicPr>
            <a:picLocks noChangeAspect="1"/>
          </p:cNvPicPr>
          <p:nvPr/>
        </p:nvPicPr>
        <p:blipFill rotWithShape="1">
          <a:blip r:embed="rId4">
            <a:extLst>
              <a:ext uri="{28A0092B-C50C-407E-A947-70E740481C1C}">
                <a14:useLocalDpi xmlns:a14="http://schemas.microsoft.com/office/drawing/2010/main" val="0"/>
              </a:ext>
            </a:extLst>
          </a:blip>
          <a:srcRect l="32633" r="27873"/>
          <a:stretch/>
        </p:blipFill>
        <p:spPr>
          <a:xfrm>
            <a:off x="6332706" y="788988"/>
            <a:ext cx="4815191" cy="50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Afong Moy</a:t>
            </a:r>
            <a:br>
              <a:rPr lang="en-US" dirty="0">
                <a:solidFill>
                  <a:schemeClr val="bg1"/>
                </a:solidFill>
              </a:rPr>
            </a:br>
            <a:r>
              <a:rPr lang="en-US" dirty="0">
                <a:solidFill>
                  <a:schemeClr val="bg1"/>
                </a:solidFill>
              </a:rPr>
              <a:t>(1834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By the early 1850s, P. T. Barnum became her manager. </a:t>
            </a:r>
          </a:p>
          <a:p>
            <a:pPr marL="171450" indent="-171450">
              <a:buFont typeface="Arial" panose="020B0604020202020204" pitchFamily="34" charset="0"/>
              <a:buChar char="•"/>
            </a:pPr>
            <a:r>
              <a:rPr lang="en-US" sz="1000" dirty="0"/>
              <a:t>Though occasionally she required an interpreter, her language skills were likely sufficient for most audience interactions. </a:t>
            </a:r>
          </a:p>
          <a:p>
            <a:pPr marL="171450" indent="-171450">
              <a:buFont typeface="Arial" panose="020B0604020202020204" pitchFamily="34" charset="0"/>
              <a:buChar char="•"/>
            </a:pPr>
            <a:r>
              <a:rPr lang="en-US" sz="1000" dirty="0"/>
              <a:t>On stage, she provided evidence of her dissimilarity from chopsticks to the demonstration and explanation of Chinese religious rituals.</a:t>
            </a:r>
          </a:p>
          <a:p>
            <a:pPr marL="171450" indent="-171450">
              <a:buFont typeface="Arial" panose="020B0604020202020204" pitchFamily="34" charset="0"/>
              <a:buChar char="•"/>
            </a:pPr>
            <a:r>
              <a:rPr lang="en-US" sz="1000" dirty="0"/>
              <a:t>The public began to form stereotypical views of the Chinese as backward, arbitrary, undemocratic, and sometimes cruel. </a:t>
            </a:r>
          </a:p>
          <a:p>
            <a:pPr marL="171450" indent="-171450">
              <a:buFont typeface="Arial" panose="020B0604020202020204" pitchFamily="34" charset="0"/>
              <a:buChar char="•"/>
            </a:pPr>
            <a:r>
              <a:rPr lang="en-US" sz="1000" dirty="0"/>
              <a:t>Through her presentations, the contrasts and vast differences between the East and the West became evident, and the result often gave rise to an arrogant response from the public. </a:t>
            </a:r>
          </a:p>
          <a:p>
            <a:pPr marL="171450" indent="-171450">
              <a:buFont typeface="Arial" panose="020B0604020202020204" pitchFamily="34" charset="0"/>
              <a:buChar char="•"/>
            </a:pPr>
            <a:r>
              <a:rPr lang="en-US" sz="1000" dirty="0"/>
              <a:t>Her religious beliefs often characterized as heathen, gave rise to responses from moral reformers and other Christians. </a:t>
            </a:r>
          </a:p>
          <a:p>
            <a:pPr marL="171450" indent="-171450">
              <a:buFont typeface="Arial" panose="020B0604020202020204" pitchFamily="34" charset="0"/>
              <a:buChar char="•"/>
            </a:pPr>
            <a:r>
              <a:rPr lang="en-US" sz="1000" dirty="0"/>
              <a:t>Her explanation of the Chinese emperor's absolute power and governance compelled a contrast with American republicanism and its emphasis on virtue, self-government, education, and self-control.</a:t>
            </a:r>
          </a:p>
          <a:p>
            <a:pPr marL="171450" indent="-171450">
              <a:buFont typeface="Arial" panose="020B0604020202020204" pitchFamily="34" charset="0"/>
              <a:buChar char="•"/>
            </a:pPr>
            <a:r>
              <a:rPr lang="en-US" sz="1000" dirty="0"/>
              <a:t> A presentation of China's ancient ways reinforced the notion of America's progress.</a:t>
            </a:r>
          </a:p>
        </p:txBody>
      </p:sp>
    </p:spTree>
    <p:extLst>
      <p:ext uri="{BB962C8B-B14F-4D97-AF65-F5344CB8AC3E}">
        <p14:creationId xmlns:p14="http://schemas.microsoft.com/office/powerpoint/2010/main" val="163198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group, people&#10;&#10;Description automatically generated">
            <a:extLst>
              <a:ext uri="{FF2B5EF4-FFF2-40B4-BE49-F238E27FC236}">
                <a16:creationId xmlns:a16="http://schemas.microsoft.com/office/drawing/2014/main" id="{9CB4D314-EE7C-4902-989F-783AB7A976F2}"/>
              </a:ext>
            </a:extLst>
          </p:cNvPr>
          <p:cNvPicPr>
            <a:picLocks noChangeAspect="1"/>
          </p:cNvPicPr>
          <p:nvPr/>
        </p:nvPicPr>
        <p:blipFill rotWithShape="1">
          <a:blip r:embed="rId4">
            <a:extLst>
              <a:ext uri="{28A0092B-C50C-407E-A947-70E740481C1C}">
                <a14:useLocalDpi xmlns:a14="http://schemas.microsoft.com/office/drawing/2010/main" val="0"/>
              </a:ext>
            </a:extLst>
          </a:blip>
          <a:srcRect l="10185" t="829" r="-3478" b="-829"/>
          <a:stretch/>
        </p:blipFill>
        <p:spPr>
          <a:xfrm>
            <a:off x="6096000" y="914400"/>
            <a:ext cx="5457151" cy="484832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Jackson's Inaugural Party</a:t>
            </a:r>
            <a:br>
              <a:rPr lang="en-US" dirty="0">
                <a:solidFill>
                  <a:schemeClr val="bg1"/>
                </a:solidFill>
              </a:rPr>
            </a:br>
            <a:r>
              <a:rPr lang="en-US" dirty="0">
                <a:solidFill>
                  <a:schemeClr val="bg1"/>
                </a:solidFill>
              </a:rPr>
              <a:t>(1828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Thousands and thousands of people, without distinction of rank, collected in an immense mass around the Capitol </a:t>
            </a:r>
          </a:p>
          <a:p>
            <a:pPr marL="171450" indent="-171450">
              <a:buFont typeface="Arial" panose="020B0604020202020204" pitchFamily="34" charset="0"/>
              <a:buChar char="•"/>
            </a:pPr>
            <a:r>
              <a:rPr lang="en-US" sz="1000" dirty="0"/>
              <a:t>Three hours later, they resumed their journey to the White House. Jackson was already gone. </a:t>
            </a:r>
          </a:p>
          <a:p>
            <a:pPr marL="171450" indent="-171450">
              <a:buFont typeface="Arial" panose="020B0604020202020204" pitchFamily="34" charset="0"/>
              <a:buChar char="•"/>
            </a:pPr>
            <a:r>
              <a:rPr lang="en-US" sz="1000" dirty="0"/>
              <a:t>Fearing he'd be crushed, friends had spirited Jackson out a window and taken him to a hotel, where he remained until the party ended.</a:t>
            </a:r>
          </a:p>
          <a:p>
            <a:pPr marL="171450" indent="-171450">
              <a:buFont typeface="Arial" panose="020B0604020202020204" pitchFamily="34" charset="0"/>
              <a:buChar char="•"/>
            </a:pPr>
            <a:r>
              <a:rPr lang="en-US" sz="1000" dirty="0"/>
              <a:t>White House staff pushed the alcoholic beverages being served out a window, and the snickered guests followed. </a:t>
            </a:r>
          </a:p>
          <a:p>
            <a:pPr marL="171450" indent="-171450">
              <a:buFont typeface="Arial" panose="020B0604020202020204" pitchFamily="34" charset="0"/>
              <a:buChar char="•"/>
            </a:pPr>
            <a:r>
              <a:rPr lang="en-US" sz="1000" dirty="0"/>
              <a:t>Accounts of the damage done to the White House ranged from a few broken glasses to Oriental rugs ruined by guests who didn't know, or didn't care, to remove their muddy boots.</a:t>
            </a:r>
          </a:p>
          <a:p>
            <a:pPr marL="171450" indent="-171450">
              <a:buFont typeface="Arial" panose="020B0604020202020204" pitchFamily="34" charset="0"/>
              <a:buChar char="•"/>
            </a:pPr>
            <a:r>
              <a:rPr lang="en-US" sz="1000" dirty="0"/>
              <a:t>Jackson's opponents, and their present-day counterparts, say the moral of the story is we need to be vigilant against the possibility of mob rule.</a:t>
            </a:r>
          </a:p>
        </p:txBody>
      </p:sp>
    </p:spTree>
    <p:extLst>
      <p:ext uri="{BB962C8B-B14F-4D97-AF65-F5344CB8AC3E}">
        <p14:creationId xmlns:p14="http://schemas.microsoft.com/office/powerpoint/2010/main" val="534102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person, posing&#10;&#10;Description automatically generated">
            <a:extLst>
              <a:ext uri="{FF2B5EF4-FFF2-40B4-BE49-F238E27FC236}">
                <a16:creationId xmlns:a16="http://schemas.microsoft.com/office/drawing/2014/main" id="{34AB701F-0E70-4760-8D81-AEE542FC3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524" y="1115350"/>
            <a:ext cx="5029902" cy="47536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P.T. Barnum</a:t>
            </a:r>
            <a:br>
              <a:rPr lang="en-US" dirty="0">
                <a:solidFill>
                  <a:schemeClr val="bg1"/>
                </a:solidFill>
              </a:rPr>
            </a:br>
            <a:r>
              <a:rPr lang="en-US" dirty="0">
                <a:solidFill>
                  <a:schemeClr val="bg1"/>
                </a:solidFill>
              </a:rPr>
              <a:t>(1836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Phineas Taylor Barnum was an American showman remembered for promoting celebrated hoaxes and founding the Barnum &amp; Bailey Circus with James Anthony Bailey. </a:t>
            </a:r>
          </a:p>
          <a:p>
            <a:pPr marL="285750" indent="-285750">
              <a:buFont typeface="Arial" panose="020B0604020202020204" pitchFamily="34" charset="0"/>
              <a:buChar char="•"/>
            </a:pPr>
            <a:r>
              <a:rPr lang="en-US" sz="1000" dirty="0"/>
              <a:t>His legacy in show business stretched from the American Museum to "P. T. Barnum's Grand Traveling Museum, Menagerie, Caravan &amp; Hippodrome" near the end of his life. </a:t>
            </a:r>
          </a:p>
          <a:p>
            <a:pPr marL="285750" indent="-285750">
              <a:buFont typeface="Arial" panose="020B0604020202020204" pitchFamily="34" charset="0"/>
              <a:buChar char="•"/>
            </a:pPr>
            <a:r>
              <a:rPr lang="en-US" sz="1000" dirty="0"/>
              <a:t>Each was full of bigger-than-life ideas marketed to an audience interested in mass, and often crass, entertainment.</a:t>
            </a:r>
          </a:p>
          <a:p>
            <a:pPr marL="285750" indent="-285750">
              <a:buFont typeface="Arial" panose="020B0604020202020204" pitchFamily="34" charset="0"/>
              <a:buChar char="•"/>
            </a:pPr>
            <a:r>
              <a:rPr lang="en-US" sz="1000" dirty="0"/>
              <a:t>Barnum wrote of the term humbug "consists in putting on glittering appearances—outside show—novel expedients, by which to suddenly arrest public attention, and attract the public eye and ear… There are various trades and occupations which need only notoriety to ensure success</a:t>
            </a:r>
          </a:p>
          <a:p>
            <a:pPr marL="285750" indent="-285750">
              <a:buFont typeface="Arial" panose="020B0604020202020204" pitchFamily="34" charset="0"/>
              <a:buChar char="•"/>
            </a:pPr>
            <a:r>
              <a:rPr lang="en-US" sz="1000" dirty="0"/>
              <a:t>Growing up in the antebellum North, Barnum took his first natural dip into showmanship at age 25 when he purchased the right to "rent" an aged black woman named </a:t>
            </a:r>
            <a:r>
              <a:rPr lang="en-US" sz="1000" dirty="0" err="1"/>
              <a:t>Joice</a:t>
            </a:r>
            <a:r>
              <a:rPr lang="en-US" sz="1000" dirty="0"/>
              <a:t> </a:t>
            </a:r>
            <a:r>
              <a:rPr lang="en-US" sz="1000" dirty="0" err="1"/>
              <a:t>Heth</a:t>
            </a:r>
            <a:r>
              <a:rPr lang="en-US" sz="1000" dirty="0"/>
              <a:t>, whom an was being purported as the 161-year-old former nurse of George Washington. </a:t>
            </a:r>
          </a:p>
        </p:txBody>
      </p:sp>
    </p:spTree>
    <p:extLst>
      <p:ext uri="{BB962C8B-B14F-4D97-AF65-F5344CB8AC3E}">
        <p14:creationId xmlns:p14="http://schemas.microsoft.com/office/powerpoint/2010/main" val="724212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10;&#10;Description automatically generated with medium confidence">
            <a:extLst>
              <a:ext uri="{FF2B5EF4-FFF2-40B4-BE49-F238E27FC236}">
                <a16:creationId xmlns:a16="http://schemas.microsoft.com/office/drawing/2014/main" id="{5AB2153F-2FE2-456B-9902-DFB5663EFB58}"/>
              </a:ext>
            </a:extLst>
          </p:cNvPr>
          <p:cNvPicPr>
            <a:picLocks noChangeAspect="1"/>
          </p:cNvPicPr>
          <p:nvPr/>
        </p:nvPicPr>
        <p:blipFill rotWithShape="1">
          <a:blip r:embed="rId4">
            <a:extLst>
              <a:ext uri="{28A0092B-C50C-407E-A947-70E740481C1C}">
                <a14:useLocalDpi xmlns:a14="http://schemas.microsoft.com/office/drawing/2010/main" val="0"/>
              </a:ext>
            </a:extLst>
          </a:blip>
          <a:srcRect r="4488" b="30721"/>
          <a:stretch/>
        </p:blipFill>
        <p:spPr>
          <a:xfrm>
            <a:off x="6051942" y="1027906"/>
            <a:ext cx="5300270" cy="480218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P.T. Barnum</a:t>
            </a:r>
            <a:br>
              <a:rPr lang="en-US" dirty="0">
                <a:solidFill>
                  <a:schemeClr val="bg1"/>
                </a:solidFill>
              </a:rPr>
            </a:br>
            <a:r>
              <a:rPr lang="en-US" dirty="0">
                <a:solidFill>
                  <a:schemeClr val="bg1"/>
                </a:solidFill>
              </a:rPr>
              <a:t>(1836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Though slavery was outlawed in Pennsylvania and New York at the time, a loophole allowed him to lease her for a year for $1,000, borrowing $500 to complete the sale.</a:t>
            </a:r>
          </a:p>
          <a:p>
            <a:pPr marL="285750" indent="-285750">
              <a:buFont typeface="Arial" panose="020B0604020202020204" pitchFamily="34" charset="0"/>
              <a:buChar char="•"/>
            </a:pPr>
            <a:r>
              <a:rPr lang="en-US" sz="1000" dirty="0"/>
              <a:t>Human curiosities were among the most popular traveling entertainments of the late eighteenth and early nineteenth centuries</a:t>
            </a:r>
          </a:p>
          <a:p>
            <a:pPr marL="285750" indent="-285750">
              <a:buFont typeface="Arial" panose="020B0604020202020204" pitchFamily="34" charset="0"/>
              <a:buChar char="•"/>
            </a:pPr>
            <a:r>
              <a:rPr lang="en-US" sz="1000" dirty="0"/>
              <a:t>By the 1830s, the display of odd human form was for some mainstream  entertainment and to  others an offense to refined sensibilities. </a:t>
            </a:r>
          </a:p>
          <a:p>
            <a:pPr marL="285750" indent="-285750">
              <a:buFont typeface="Arial" panose="020B0604020202020204" pitchFamily="34" charset="0"/>
              <a:buChar char="•"/>
            </a:pPr>
            <a:r>
              <a:rPr lang="en-US" sz="1000" dirty="0"/>
              <a:t>When she died in February 1836, rather than let her go in peace, Barnum hosted a live autopsy in a New York Saloon. </a:t>
            </a:r>
          </a:p>
          <a:p>
            <a:pPr marL="285750" indent="-285750">
              <a:buFont typeface="Arial" panose="020B0604020202020204" pitchFamily="34" charset="0"/>
              <a:buChar char="•"/>
            </a:pPr>
            <a:r>
              <a:rPr lang="en-US" sz="1000" dirty="0"/>
              <a:t>There, 1500 spectators paid 50 cents to see the dead woman cut up, "revealing" that she was likely half her purported age. </a:t>
            </a:r>
          </a:p>
        </p:txBody>
      </p:sp>
    </p:spTree>
    <p:extLst>
      <p:ext uri="{BB962C8B-B14F-4D97-AF65-F5344CB8AC3E}">
        <p14:creationId xmlns:p14="http://schemas.microsoft.com/office/powerpoint/2010/main" val="732798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9" name="Picture 8" descr="A person with a beard&#10;&#10;Description automatically generated with medium confidence">
            <a:extLst>
              <a:ext uri="{FF2B5EF4-FFF2-40B4-BE49-F238E27FC236}">
                <a16:creationId xmlns:a16="http://schemas.microsoft.com/office/drawing/2014/main" id="{8BCB2E37-931F-462A-8E38-1985D7082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610" y="990600"/>
            <a:ext cx="5075786" cy="472598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P.T. Barnum</a:t>
            </a:r>
            <a:br>
              <a:rPr lang="en-US" dirty="0">
                <a:solidFill>
                  <a:schemeClr val="bg1"/>
                </a:solidFill>
              </a:rPr>
            </a:br>
            <a:r>
              <a:rPr lang="en-US" dirty="0">
                <a:solidFill>
                  <a:schemeClr val="bg1"/>
                </a:solidFill>
              </a:rPr>
              <a:t>(1836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After </a:t>
            </a:r>
            <a:r>
              <a:rPr lang="en-US" sz="1000" dirty="0" err="1"/>
              <a:t>Heth</a:t>
            </a:r>
            <a:r>
              <a:rPr lang="en-US" sz="1000" dirty="0"/>
              <a:t>, Barnum found several other acts to tour—notably the world-famous Jenny Lind, "the Swedish Nightingale</a:t>
            </a:r>
          </a:p>
          <a:p>
            <a:pPr marL="285750" indent="-285750">
              <a:buFont typeface="Arial" panose="020B0604020202020204" pitchFamily="34" charset="0"/>
              <a:buChar char="•"/>
            </a:pPr>
            <a:r>
              <a:rPr lang="en-US" sz="1000" dirty="0"/>
              <a:t>More than 4,000 visitors poured per day to browse some 850,000 "interesting curiosities" at the price of 25 cents a trip at his facility called “the American museum.” </a:t>
            </a:r>
          </a:p>
          <a:p>
            <a:pPr marL="285750" indent="-285750">
              <a:buFont typeface="Arial" panose="020B0604020202020204" pitchFamily="34" charset="0"/>
              <a:buChar char="•"/>
            </a:pPr>
            <a:r>
              <a:rPr lang="en-US" sz="1000" dirty="0"/>
              <a:t>There were exotic live animals mixing alongside hoaxes like the so-called </a:t>
            </a:r>
            <a:r>
              <a:rPr lang="en-US" sz="1000" dirty="0" err="1"/>
              <a:t>Feejee</a:t>
            </a:r>
            <a:r>
              <a:rPr lang="en-US" sz="1000" dirty="0"/>
              <a:t> mermaid, a preserved monkey's head sewn onto the preserved tail of a fish.</a:t>
            </a:r>
          </a:p>
          <a:p>
            <a:pPr marL="285750" indent="-285750">
              <a:buFont typeface="Arial" panose="020B0604020202020204" pitchFamily="34" charset="0"/>
              <a:buChar char="•"/>
            </a:pPr>
            <a:r>
              <a:rPr lang="en-US" sz="1000" dirty="0"/>
              <a:t>Barnum preyed on ideas of African inferiority.</a:t>
            </a:r>
          </a:p>
          <a:p>
            <a:pPr marL="285750" indent="-285750">
              <a:buFont typeface="Arial" panose="020B0604020202020204" pitchFamily="34" charset="0"/>
              <a:buChar char="•"/>
            </a:pPr>
            <a:r>
              <a:rPr lang="en-US" sz="1000" dirty="0"/>
              <a:t>During his successful run for the Connecticut General Assembly in 1865, something changed, however. Suddenly Barnum "began to express a novel sympathy and regret about the subjugation of African-Americans—or at least to approach civil rights matters at the end of the Civil War with a new, somewhat softer vision of racial paternalism." </a:t>
            </a:r>
          </a:p>
          <a:p>
            <a:pPr marL="285750" indent="-285750">
              <a:buFont typeface="Arial" panose="020B0604020202020204" pitchFamily="34" charset="0"/>
              <a:buChar char="•"/>
            </a:pPr>
            <a:r>
              <a:rPr lang="en-US" sz="1000" dirty="0"/>
              <a:t>During a failed run for Congress, he even "confessed" during a campaign speech that while living in the South he had owned slaves himself, actions he since regretted.</a:t>
            </a:r>
          </a:p>
        </p:txBody>
      </p:sp>
    </p:spTree>
    <p:extLst>
      <p:ext uri="{BB962C8B-B14F-4D97-AF65-F5344CB8AC3E}">
        <p14:creationId xmlns:p14="http://schemas.microsoft.com/office/powerpoint/2010/main" val="2440895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C49307A0-1B2E-4ED4-95A7-A28C61AEF1D8}"/>
              </a:ext>
            </a:extLst>
          </p:cNvPr>
          <p:cNvPicPr>
            <a:picLocks noChangeAspect="1"/>
          </p:cNvPicPr>
          <p:nvPr/>
        </p:nvPicPr>
        <p:blipFill rotWithShape="1">
          <a:blip r:embed="rId4">
            <a:extLst>
              <a:ext uri="{28A0092B-C50C-407E-A947-70E740481C1C}">
                <a14:useLocalDpi xmlns:a14="http://schemas.microsoft.com/office/drawing/2010/main" val="0"/>
              </a:ext>
            </a:extLst>
          </a:blip>
          <a:srcRect t="10208"/>
          <a:stretch/>
        </p:blipFill>
        <p:spPr>
          <a:xfrm>
            <a:off x="6267971" y="1016950"/>
            <a:ext cx="4720870" cy="492382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Texas Revolution</a:t>
            </a:r>
            <a:br>
              <a:rPr lang="en-US" dirty="0">
                <a:solidFill>
                  <a:schemeClr val="bg1"/>
                </a:solidFill>
              </a:rPr>
            </a:br>
            <a:r>
              <a:rPr lang="en-US" dirty="0">
                <a:solidFill>
                  <a:schemeClr val="bg1"/>
                </a:solidFill>
              </a:rPr>
              <a:t>(1836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The Texas Revolution was fought from October 2, 1835, through April 21, 1836. </a:t>
            </a:r>
          </a:p>
          <a:p>
            <a:pPr marL="285750" indent="-285750">
              <a:buFont typeface="Arial" panose="020B0604020202020204" pitchFamily="34" charset="0"/>
              <a:buChar char="•"/>
            </a:pPr>
            <a:r>
              <a:rPr lang="en-US" sz="1000" dirty="0"/>
              <a:t>After a decade of political and cultural clashes between the Mexican government and the increasingly large population of American settlers in Texas, the war began.</a:t>
            </a:r>
          </a:p>
          <a:p>
            <a:pPr marL="285750" indent="-285750">
              <a:buFont typeface="Arial" panose="020B0604020202020204" pitchFamily="34" charset="0"/>
              <a:buChar char="•"/>
            </a:pPr>
            <a:r>
              <a:rPr lang="en-US" sz="1000" dirty="0"/>
              <a:t> In the end, Texas won, resulting in its independence from Mexico and the founding of the Republic of Texas.</a:t>
            </a:r>
          </a:p>
          <a:p>
            <a:pPr marL="285750" indent="-285750">
              <a:buFont typeface="Arial" panose="020B0604020202020204" pitchFamily="34" charset="0"/>
              <a:buChar char="•"/>
            </a:pPr>
            <a:r>
              <a:rPr lang="en-US" sz="1000" dirty="0"/>
              <a:t>When the United States purchased Florida from Spain in 1819, the Spanish and American line on the southwest was fixed by the Sabine River. </a:t>
            </a:r>
          </a:p>
          <a:p>
            <a:pPr marL="285750" indent="-285750">
              <a:buFont typeface="Arial" panose="020B0604020202020204" pitchFamily="34" charset="0"/>
              <a:buChar char="•"/>
            </a:pPr>
            <a:r>
              <a:rPr lang="en-US" sz="1000" dirty="0"/>
              <a:t>Just across this line was the district of Texas, then a province of Mexico. </a:t>
            </a:r>
          </a:p>
          <a:p>
            <a:pPr marL="285750" indent="-285750">
              <a:buFont typeface="Arial" panose="020B0604020202020204" pitchFamily="34" charset="0"/>
              <a:buChar char="•"/>
            </a:pPr>
            <a:r>
              <a:rPr lang="en-US" sz="1000" dirty="0"/>
              <a:t>The Spanish government, anxious to develop this state, offered large tracts of land to anyone who would settle a certain number of families within a definite area. </a:t>
            </a:r>
          </a:p>
          <a:p>
            <a:pPr marL="285750" indent="-285750">
              <a:buFont typeface="Arial" panose="020B0604020202020204" pitchFamily="34" charset="0"/>
              <a:buChar char="•"/>
            </a:pPr>
            <a:r>
              <a:rPr lang="en-US" sz="1000" dirty="0"/>
              <a:t>It was not long after this that Mexico revolted from Spain and became an independent republic.</a:t>
            </a:r>
          </a:p>
          <a:p>
            <a:pPr marL="285750" indent="-285750">
              <a:buFont typeface="Arial" panose="020B0604020202020204" pitchFamily="34" charset="0"/>
              <a:buChar char="•"/>
            </a:pPr>
            <a:r>
              <a:rPr lang="en-US" sz="1000" dirty="0"/>
              <a:t>Dictators Antonio Lopez de Santa Anna succeeded in controlling all of the local state governments except Texas and made himself so unpopular that many of his enemies moved into the province of Texas.</a:t>
            </a:r>
          </a:p>
        </p:txBody>
      </p:sp>
    </p:spTree>
    <p:extLst>
      <p:ext uri="{BB962C8B-B14F-4D97-AF65-F5344CB8AC3E}">
        <p14:creationId xmlns:p14="http://schemas.microsoft.com/office/powerpoint/2010/main" val="4262977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C5AE9ED5-C473-431E-B7BC-1CDC7BF4BA82}"/>
              </a:ext>
            </a:extLst>
          </p:cNvPr>
          <p:cNvPicPr>
            <a:picLocks noChangeAspect="1"/>
          </p:cNvPicPr>
          <p:nvPr/>
        </p:nvPicPr>
        <p:blipFill rotWithShape="1">
          <a:blip r:embed="rId4">
            <a:extLst>
              <a:ext uri="{28A0092B-C50C-407E-A947-70E740481C1C}">
                <a14:useLocalDpi xmlns:a14="http://schemas.microsoft.com/office/drawing/2010/main" val="0"/>
              </a:ext>
            </a:extLst>
          </a:blip>
          <a:srcRect l="45295" t="4509" b="13398"/>
          <a:stretch/>
        </p:blipFill>
        <p:spPr>
          <a:xfrm>
            <a:off x="6417892" y="1119316"/>
            <a:ext cx="4572000" cy="45721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Texas Revolution</a:t>
            </a:r>
            <a:br>
              <a:rPr lang="en-US" dirty="0">
                <a:solidFill>
                  <a:schemeClr val="bg1"/>
                </a:solidFill>
              </a:rPr>
            </a:br>
            <a:r>
              <a:rPr lang="en-US" dirty="0">
                <a:solidFill>
                  <a:schemeClr val="bg1"/>
                </a:solidFill>
              </a:rPr>
              <a:t>(1836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Santa Anna removed the capital of Texas from San Antonio to Saltillo, a town in a neighboring state. </a:t>
            </a:r>
          </a:p>
          <a:p>
            <a:pPr marL="285750" indent="-285750">
              <a:buFont typeface="Arial" panose="020B0604020202020204" pitchFamily="34" charset="0"/>
              <a:buChar char="•"/>
            </a:pPr>
            <a:r>
              <a:rPr lang="en-US" sz="1000" dirty="0"/>
              <a:t>This caused so much inconvenience that in April 1833, the Texans called a convention to discuss proposed changes in immigration, judicial, and other political policies. </a:t>
            </a:r>
          </a:p>
          <a:p>
            <a:pPr marL="285750" indent="-285750">
              <a:buFont typeface="Arial" panose="020B0604020202020204" pitchFamily="34" charset="0"/>
              <a:buChar char="•"/>
            </a:pPr>
            <a:r>
              <a:rPr lang="en-US" sz="1000" dirty="0"/>
              <a:t>The delegates advocated separate statehood for </a:t>
            </a:r>
            <a:r>
              <a:rPr lang="en-US" sz="1000" dirty="0" err="1"/>
              <a:t>Tejas</a:t>
            </a:r>
            <a:r>
              <a:rPr lang="en-US" sz="1000" dirty="0"/>
              <a:t> and elected Stephen Austin, son of the early pioneer, to carry a proposed state constitution to Mexico City. </a:t>
            </a:r>
          </a:p>
          <a:p>
            <a:pPr marL="285750" indent="-285750">
              <a:buFont typeface="Arial" panose="020B0604020202020204" pitchFamily="34" charset="0"/>
              <a:buChar char="•"/>
            </a:pPr>
            <a:r>
              <a:rPr lang="en-US" sz="1000" dirty="0"/>
              <a:t>Santa Anna, approved many of the proposals but refused to separate statehood.</a:t>
            </a:r>
          </a:p>
          <a:p>
            <a:pPr marL="285750" indent="-285750">
              <a:buFont typeface="Arial" panose="020B0604020202020204" pitchFamily="34" charset="0"/>
              <a:buChar char="•"/>
            </a:pPr>
            <a:r>
              <a:rPr lang="en-US" sz="1000" dirty="0"/>
              <a:t>Austin returned to Texas but wrote a letter in October that advocated Texans to act unilaterally on statehood. </a:t>
            </a:r>
          </a:p>
          <a:p>
            <a:pPr marL="285750" indent="-285750">
              <a:buFont typeface="Arial" panose="020B0604020202020204" pitchFamily="34" charset="0"/>
              <a:buChar char="•"/>
            </a:pPr>
            <a:r>
              <a:rPr lang="en-US" sz="1000" dirty="0"/>
              <a:t>As a result, he was arrested for treason and taken back to Mexico, and imprisoned, where he would stay for the next year and a half.</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1478565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several&#10;&#10;Description automatically generated">
            <a:extLst>
              <a:ext uri="{FF2B5EF4-FFF2-40B4-BE49-F238E27FC236}">
                <a16:creationId xmlns:a16="http://schemas.microsoft.com/office/drawing/2014/main" id="{048FB979-CAA6-4DF4-8CB7-1687C33C0107}"/>
              </a:ext>
            </a:extLst>
          </p:cNvPr>
          <p:cNvPicPr>
            <a:picLocks noChangeAspect="1"/>
          </p:cNvPicPr>
          <p:nvPr/>
        </p:nvPicPr>
        <p:blipFill rotWithShape="1">
          <a:blip r:embed="rId4">
            <a:extLst>
              <a:ext uri="{28A0092B-C50C-407E-A947-70E740481C1C}">
                <a14:useLocalDpi xmlns:a14="http://schemas.microsoft.com/office/drawing/2010/main" val="0"/>
              </a:ext>
            </a:extLst>
          </a:blip>
          <a:srcRect l="361" t="6337" r="42892" b="-2845"/>
          <a:stretch/>
        </p:blipFill>
        <p:spPr>
          <a:xfrm>
            <a:off x="6275060" y="1136591"/>
            <a:ext cx="4749015" cy="454636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Texas Revolution</a:t>
            </a:r>
            <a:br>
              <a:rPr lang="en-US" dirty="0">
                <a:solidFill>
                  <a:schemeClr val="bg1"/>
                </a:solidFill>
              </a:rPr>
            </a:br>
            <a:r>
              <a:rPr lang="en-US" dirty="0">
                <a:solidFill>
                  <a:schemeClr val="bg1"/>
                </a:solidFill>
              </a:rPr>
              <a:t>(1836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Santa Anna to believe that the influx of American immigrants to Texas was part of a plot by the U.S. to take over the region.</a:t>
            </a:r>
          </a:p>
          <a:p>
            <a:pPr marL="285750" indent="-285750">
              <a:buFont typeface="Arial" panose="020B0604020202020204" pitchFamily="34" charset="0"/>
              <a:buChar char="•"/>
            </a:pPr>
            <a:r>
              <a:rPr lang="en-US" sz="1000" dirty="0"/>
              <a:t>Texans made plans for a revolt as a garrison of Mexican soldiers attempted to seize a cannon in Gonzales, Texas, on October 2, 1835.</a:t>
            </a:r>
          </a:p>
          <a:p>
            <a:pPr marL="285750" indent="-285750">
              <a:buFont typeface="Arial" panose="020B0604020202020204" pitchFamily="34" charset="0"/>
              <a:buChar char="•"/>
            </a:pPr>
            <a:r>
              <a:rPr lang="en-US" sz="1000" dirty="0"/>
              <a:t> Though the Texans resisted and forced the Mexicans to leave the field, this was the first official battle of the Texas Revolution.</a:t>
            </a:r>
          </a:p>
          <a:p>
            <a:pPr marL="285750" indent="-285750">
              <a:buFont typeface="Arial" panose="020B0604020202020204" pitchFamily="34" charset="0"/>
              <a:buChar char="•"/>
            </a:pPr>
            <a:r>
              <a:rPr lang="en-US" sz="1000" dirty="0"/>
              <a:t>During the next three months, the citizens of Texas formally declared war, and elected General Samuel Houston as commander of the army.</a:t>
            </a:r>
          </a:p>
          <a:p>
            <a:pPr marL="285750" indent="-285750">
              <a:buFont typeface="Arial" panose="020B0604020202020204" pitchFamily="34" charset="0"/>
              <a:buChar char="•"/>
            </a:pPr>
            <a:r>
              <a:rPr lang="en-US" sz="1000" dirty="0"/>
              <a:t>In the early morning hours of March 6, the full force of the Mexican Army advanced on the Alamo. </a:t>
            </a:r>
          </a:p>
          <a:p>
            <a:pPr marL="285750" indent="-285750">
              <a:buFont typeface="Arial" panose="020B0604020202020204" pitchFamily="34" charset="0"/>
              <a:buChar char="•"/>
            </a:pPr>
            <a:r>
              <a:rPr lang="en-US" sz="1000" dirty="0"/>
              <a:t>As the Texas soldiers fought bravely, they could repulse two attacks; however, they were unable to resist when a third came. </a:t>
            </a:r>
          </a:p>
          <a:p>
            <a:pPr marL="285750" indent="-285750">
              <a:buFont typeface="Arial" panose="020B0604020202020204" pitchFamily="34" charset="0"/>
              <a:buChar char="•"/>
            </a:pPr>
            <a:r>
              <a:rPr lang="en-US" sz="1000" dirty="0"/>
              <a:t>In the end, every last man within the Alamo would die – estimated to have been between 182 and 250 Texans.</a:t>
            </a:r>
          </a:p>
        </p:txBody>
      </p:sp>
    </p:spTree>
    <p:extLst>
      <p:ext uri="{BB962C8B-B14F-4D97-AF65-F5344CB8AC3E}">
        <p14:creationId xmlns:p14="http://schemas.microsoft.com/office/powerpoint/2010/main" val="272995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sky, grass&#10;&#10;Description automatically generated">
            <a:extLst>
              <a:ext uri="{FF2B5EF4-FFF2-40B4-BE49-F238E27FC236}">
                <a16:creationId xmlns:a16="http://schemas.microsoft.com/office/drawing/2014/main" id="{91E01460-E936-4802-900F-A982A29410AE}"/>
              </a:ext>
            </a:extLst>
          </p:cNvPr>
          <p:cNvPicPr>
            <a:picLocks noChangeAspect="1"/>
          </p:cNvPicPr>
          <p:nvPr/>
        </p:nvPicPr>
        <p:blipFill rotWithShape="1">
          <a:blip r:embed="rId4">
            <a:extLst>
              <a:ext uri="{28A0092B-C50C-407E-A947-70E740481C1C}">
                <a14:useLocalDpi xmlns:a14="http://schemas.microsoft.com/office/drawing/2010/main" val="0"/>
              </a:ext>
            </a:extLst>
          </a:blip>
          <a:srcRect r="39182"/>
          <a:stretch/>
        </p:blipFill>
        <p:spPr>
          <a:xfrm>
            <a:off x="6426438" y="923402"/>
            <a:ext cx="4443813" cy="48711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Texas Revolution</a:t>
            </a:r>
            <a:br>
              <a:rPr lang="en-US" dirty="0">
                <a:solidFill>
                  <a:schemeClr val="bg1"/>
                </a:solidFill>
              </a:rPr>
            </a:br>
            <a:r>
              <a:rPr lang="en-US" dirty="0">
                <a:solidFill>
                  <a:schemeClr val="bg1"/>
                </a:solidFill>
              </a:rPr>
              <a:t>(1836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Texans appointed five delegates to draft the document, completed it overnight, and signed it on March 2. David G. Burnett was made president, and Lorenzo de Zavala was chosen as vice president.</a:t>
            </a:r>
          </a:p>
          <a:p>
            <a:pPr marL="285750" indent="-285750">
              <a:buFont typeface="Arial" panose="020B0604020202020204" pitchFamily="34" charset="0"/>
              <a:buChar char="•"/>
            </a:pPr>
            <a:r>
              <a:rPr lang="en-US" sz="1000" dirty="0"/>
              <a:t>On April 20, 1836, both armies met at the San Jacinto River.</a:t>
            </a:r>
          </a:p>
          <a:p>
            <a:pPr marL="285750" indent="-285750">
              <a:buFont typeface="Arial" panose="020B0604020202020204" pitchFamily="34" charset="0"/>
              <a:buChar char="•"/>
            </a:pPr>
            <a:r>
              <a:rPr lang="en-US" sz="1000" dirty="0"/>
              <a:t>In a battle that lasted only about 18 minutes, Santa Anna’s entire force was killed or captured by Sam Houston’s heavily outnumbered army. </a:t>
            </a:r>
          </a:p>
          <a:p>
            <a:pPr marL="285750" indent="-285750">
              <a:buFont typeface="Arial" panose="020B0604020202020204" pitchFamily="34" charset="0"/>
              <a:buChar char="•"/>
            </a:pPr>
            <a:r>
              <a:rPr lang="en-US" sz="1000" dirty="0"/>
              <a:t>Santa Anna was captured the following day and held as a prisoner of war. </a:t>
            </a:r>
          </a:p>
          <a:p>
            <a:pPr marL="285750" indent="-285750">
              <a:buFont typeface="Arial" panose="020B0604020202020204" pitchFamily="34" charset="0"/>
              <a:buChar char="•"/>
            </a:pPr>
            <a:r>
              <a:rPr lang="en-US" sz="1000" dirty="0"/>
              <a:t>Three weeks later, Santa Anna was released after signing a treaty in which he agreed to discontinue war upon Texas; he was allowed to return to Mexico. </a:t>
            </a:r>
          </a:p>
          <a:p>
            <a:pPr marL="285750" indent="-285750">
              <a:buFont typeface="Arial" panose="020B0604020202020204" pitchFamily="34" charset="0"/>
              <a:buChar char="•"/>
            </a:pPr>
            <a:r>
              <a:rPr lang="en-US" sz="1000" dirty="0"/>
              <a:t>Afterward, the United States, France, and England recognized the new republic as independent, though Mexico never did.</a:t>
            </a:r>
          </a:p>
          <a:p>
            <a:pPr marL="285750" indent="-285750">
              <a:buFont typeface="Arial" panose="020B0604020202020204" pitchFamily="34" charset="0"/>
              <a:buChar char="•"/>
            </a:pPr>
            <a:r>
              <a:rPr lang="en-US" sz="1000" dirty="0"/>
              <a:t>Sam Houston became a national celebrity, and the Texans’ rallying cries, “Remember the Alamo!” and “Remember Goliad!” became etched into American history and legend.</a:t>
            </a:r>
          </a:p>
        </p:txBody>
      </p:sp>
    </p:spTree>
    <p:extLst>
      <p:ext uri="{BB962C8B-B14F-4D97-AF65-F5344CB8AC3E}">
        <p14:creationId xmlns:p14="http://schemas.microsoft.com/office/powerpoint/2010/main" val="460349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group, several&#10;&#10;Description automatically generated">
            <a:extLst>
              <a:ext uri="{FF2B5EF4-FFF2-40B4-BE49-F238E27FC236}">
                <a16:creationId xmlns:a16="http://schemas.microsoft.com/office/drawing/2014/main" id="{8C3F1307-298E-4AFE-874E-84DE8A9C65D9}"/>
              </a:ext>
            </a:extLst>
          </p:cNvPr>
          <p:cNvPicPr>
            <a:picLocks noChangeAspect="1"/>
          </p:cNvPicPr>
          <p:nvPr/>
        </p:nvPicPr>
        <p:blipFill rotWithShape="1">
          <a:blip r:embed="rId4">
            <a:extLst>
              <a:ext uri="{28A0092B-C50C-407E-A947-70E740481C1C}">
                <a14:useLocalDpi xmlns:a14="http://schemas.microsoft.com/office/drawing/2010/main" val="0"/>
              </a:ext>
            </a:extLst>
          </a:blip>
          <a:srcRect l="28418" t="2167" r="27511" b="-2167"/>
          <a:stretch/>
        </p:blipFill>
        <p:spPr>
          <a:xfrm>
            <a:off x="6203778" y="1100405"/>
            <a:ext cx="5076672" cy="465719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Texas Revolution</a:t>
            </a:r>
            <a:br>
              <a:rPr lang="en-US" dirty="0">
                <a:solidFill>
                  <a:schemeClr val="bg1"/>
                </a:solidFill>
              </a:rPr>
            </a:br>
            <a:r>
              <a:rPr lang="en-US" dirty="0">
                <a:solidFill>
                  <a:schemeClr val="bg1"/>
                </a:solidFill>
              </a:rPr>
              <a:t>(1836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It was not long after the Texas Revolution that the people of the new republic began to consider the annexation of their state to the United States. </a:t>
            </a:r>
          </a:p>
          <a:p>
            <a:pPr marL="285750" indent="-285750">
              <a:buFont typeface="Arial" panose="020B0604020202020204" pitchFamily="34" charset="0"/>
              <a:buChar char="•"/>
            </a:pPr>
            <a:r>
              <a:rPr lang="en-US" sz="1000" dirty="0"/>
              <a:t>The majority of the population were Americans, whose interests had always been closely identified with the United States. </a:t>
            </a:r>
          </a:p>
          <a:p>
            <a:pPr marL="285750" indent="-285750">
              <a:buFont typeface="Arial" panose="020B0604020202020204" pitchFamily="34" charset="0"/>
              <a:buChar char="•"/>
            </a:pPr>
            <a:r>
              <a:rPr lang="en-US" sz="1000" dirty="0"/>
              <a:t>But, the biggest issue with annexing Texas as a state was the issue of slavery.</a:t>
            </a:r>
          </a:p>
          <a:p>
            <a:pPr marL="285750" indent="-285750">
              <a:buFont typeface="Arial" panose="020B0604020202020204" pitchFamily="34" charset="0"/>
              <a:buChar char="•"/>
            </a:pPr>
            <a:r>
              <a:rPr lang="en-US" sz="1000" dirty="0"/>
              <a:t>The Abolitionists of the North and East were especially opposed to annexation because Texas was a slaveholding republic. </a:t>
            </a:r>
          </a:p>
          <a:p>
            <a:pPr marL="285750" indent="-285750">
              <a:buFont typeface="Arial" panose="020B0604020202020204" pitchFamily="34" charset="0"/>
              <a:buChar char="•"/>
            </a:pPr>
            <a:r>
              <a:rPr lang="en-US" sz="1000" dirty="0"/>
              <a:t>The addition of this vast territory would significantly increase the area of the slaveholding states and  slow the chances of abolition.</a:t>
            </a:r>
          </a:p>
          <a:p>
            <a:pPr marL="285750" indent="-285750">
              <a:buFont typeface="Arial" panose="020B0604020202020204" pitchFamily="34" charset="0"/>
              <a:buChar char="•"/>
            </a:pPr>
            <a:r>
              <a:rPr lang="en-US" sz="1000" dirty="0"/>
              <a:t>Though President John Tyler and some of his primary supporters were earnest advocates of annexation, he did not publicly make known his plans until April 1844, when he sent a message to the Senate proposing a treaty of annexation. </a:t>
            </a:r>
          </a:p>
          <a:p>
            <a:pPr marL="285750" indent="-285750">
              <a:buFont typeface="Arial" panose="020B0604020202020204" pitchFamily="34" charset="0"/>
              <a:buChar char="•"/>
            </a:pPr>
            <a:r>
              <a:rPr lang="en-US" sz="1000" dirty="0"/>
              <a:t>An enthusiastic advocate of Annexation, Texas became a state on December 29, 1845, which soon led to the Mexican-American War.</a:t>
            </a:r>
          </a:p>
        </p:txBody>
      </p:sp>
    </p:spTree>
    <p:extLst>
      <p:ext uri="{BB962C8B-B14F-4D97-AF65-F5344CB8AC3E}">
        <p14:creationId xmlns:p14="http://schemas.microsoft.com/office/powerpoint/2010/main" val="1842684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10;&#10;Description automatically generated with medium confidence">
            <a:extLst>
              <a:ext uri="{FF2B5EF4-FFF2-40B4-BE49-F238E27FC236}">
                <a16:creationId xmlns:a16="http://schemas.microsoft.com/office/drawing/2014/main" id="{E6FB485B-BA1C-4F7C-BAB1-06B0E56A6217}"/>
              </a:ext>
            </a:extLst>
          </p:cNvPr>
          <p:cNvPicPr>
            <a:picLocks noChangeAspect="1"/>
          </p:cNvPicPr>
          <p:nvPr/>
        </p:nvPicPr>
        <p:blipFill rotWithShape="1">
          <a:blip r:embed="rId4">
            <a:extLst>
              <a:ext uri="{28A0092B-C50C-407E-A947-70E740481C1C}">
                <a14:useLocalDpi xmlns:a14="http://schemas.microsoft.com/office/drawing/2010/main" val="0"/>
              </a:ext>
            </a:extLst>
          </a:blip>
          <a:srcRect l="16308" t="7975" r="14821" b="21893"/>
          <a:stretch/>
        </p:blipFill>
        <p:spPr>
          <a:xfrm>
            <a:off x="6306796" y="905854"/>
            <a:ext cx="4666004" cy="475146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Samuel Colt</a:t>
            </a:r>
            <a:br>
              <a:rPr lang="en-US" dirty="0">
                <a:solidFill>
                  <a:schemeClr val="bg1"/>
                </a:solidFill>
              </a:rPr>
            </a:br>
            <a:r>
              <a:rPr lang="en-US" dirty="0">
                <a:solidFill>
                  <a:schemeClr val="bg1"/>
                </a:solidFill>
              </a:rPr>
              <a:t>(1836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sz="1000" dirty="0"/>
              <a:t>In 1836, Connecticut-born gun manufacturer Samuel Colt received a U.S. patent for a revolver mechanism that enabled a gun to be fired multiple times without reloading. Colt founded a company to manufacture his revolving-cylinder pistol; however, sales were slow, and the business floundered. </a:t>
            </a:r>
          </a:p>
          <a:p>
            <a:pPr marL="285750" indent="-285750">
              <a:buFont typeface="Arial" panose="020B0604020202020204" pitchFamily="34" charset="0"/>
              <a:buChar char="•"/>
            </a:pPr>
            <a:r>
              <a:rPr lang="en-US" sz="1000" dirty="0"/>
              <a:t>On July 19, 1814, Samuel Colt was born in Hartford, Connecticut.</a:t>
            </a:r>
          </a:p>
          <a:p>
            <a:pPr marL="285750" indent="-285750">
              <a:buFont typeface="Arial" panose="020B0604020202020204" pitchFamily="34" charset="0"/>
              <a:buChar char="•"/>
            </a:pPr>
            <a:r>
              <a:rPr lang="en-US" sz="1000" dirty="0"/>
              <a:t>By visiting his father’s mill in Ware, Massachusetts, and helping out at a nearby farm, the young Colt became interested in all things mechanical and often dismantled objects–including his father’s firearms–to discover how they functioned. </a:t>
            </a:r>
          </a:p>
          <a:p>
            <a:pPr marL="285750" indent="-285750">
              <a:buFont typeface="Arial" panose="020B0604020202020204" pitchFamily="34" charset="0"/>
              <a:buChar char="•"/>
            </a:pPr>
            <a:r>
              <a:rPr lang="en-US" sz="1000" dirty="0"/>
              <a:t>His father then allowed the teen to study navigation firsthand, sending him out to sea on the </a:t>
            </a:r>
            <a:r>
              <a:rPr lang="en-US" sz="1000" dirty="0" err="1"/>
              <a:t>Corvo</a:t>
            </a:r>
            <a:r>
              <a:rPr lang="en-US" sz="1000" dirty="0"/>
              <a:t>, which embarked on a nearly yearlong voyage in 1830.</a:t>
            </a:r>
          </a:p>
          <a:p>
            <a:pPr marL="285750" indent="-285750">
              <a:buFont typeface="Arial" panose="020B0604020202020204" pitchFamily="34" charset="0"/>
              <a:buChar char="•"/>
            </a:pPr>
            <a:r>
              <a:rPr lang="en-US" sz="1000" dirty="0"/>
              <a:t>Colt became fascinated with the ship’s wheel, particularly the way it could alternately spin or be locked in a fixed position through the use of a clutch. </a:t>
            </a:r>
          </a:p>
          <a:p>
            <a:pPr marL="285750" indent="-285750">
              <a:buFont typeface="Arial" panose="020B0604020202020204" pitchFamily="34" charset="0"/>
              <a:buChar char="•"/>
            </a:pPr>
            <a:r>
              <a:rPr lang="en-US" sz="1000" dirty="0"/>
              <a:t>Colt carved a six-barrel cylinder, locking pin, and hammer out of wood during his time at sea. </a:t>
            </a:r>
          </a:p>
          <a:p>
            <a:pPr marL="285750" indent="-285750">
              <a:buFont typeface="Arial" panose="020B0604020202020204" pitchFamily="34" charset="0"/>
              <a:buChar char="•"/>
            </a:pPr>
            <a:r>
              <a:rPr lang="en-US" sz="1000" dirty="0"/>
              <a:t>After returning from his adventure at sea, Colt spent two years traveling North America under the name Dr. </a:t>
            </a:r>
            <a:r>
              <a:rPr lang="en-US" sz="1000" dirty="0" err="1"/>
              <a:t>Coult</a:t>
            </a:r>
            <a:r>
              <a:rPr lang="en-US" sz="1000" dirty="0"/>
              <a:t>, hosting a roadshow. </a:t>
            </a:r>
          </a:p>
          <a:p>
            <a:pPr marL="285750" indent="-285750">
              <a:buFont typeface="Arial" panose="020B0604020202020204" pitchFamily="34" charset="0"/>
              <a:buChar char="•"/>
            </a:pPr>
            <a:r>
              <a:rPr lang="en-US" sz="1000" dirty="0"/>
              <a:t>The profits he saved through his skill as a promoter enabled him to perfect his revolver mechanism, and he hired gunsmiths to create a series of prototypes.</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3738966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low confidence">
            <a:extLst>
              <a:ext uri="{FF2B5EF4-FFF2-40B4-BE49-F238E27FC236}">
                <a16:creationId xmlns:a16="http://schemas.microsoft.com/office/drawing/2014/main" id="{07EB9A2D-127C-48DC-85A3-59978256BBB9}"/>
              </a:ext>
            </a:extLst>
          </p:cNvPr>
          <p:cNvPicPr>
            <a:picLocks noChangeAspect="1"/>
          </p:cNvPicPr>
          <p:nvPr/>
        </p:nvPicPr>
        <p:blipFill rotWithShape="1">
          <a:blip r:embed="rId4">
            <a:extLst>
              <a:ext uri="{28A0092B-C50C-407E-A947-70E740481C1C}">
                <a14:useLocalDpi xmlns:a14="http://schemas.microsoft.com/office/drawing/2010/main" val="0"/>
              </a:ext>
            </a:extLst>
          </a:blip>
          <a:srcRect l="23568" t="6667" r="12669" b="43177"/>
          <a:stretch/>
        </p:blipFill>
        <p:spPr>
          <a:xfrm>
            <a:off x="6096000" y="837488"/>
            <a:ext cx="4928075" cy="484554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Samuel Colt</a:t>
            </a:r>
            <a:br>
              <a:rPr lang="en-US" dirty="0">
                <a:solidFill>
                  <a:schemeClr val="bg1"/>
                </a:solidFill>
              </a:rPr>
            </a:br>
            <a:r>
              <a:rPr lang="en-US" dirty="0">
                <a:solidFill>
                  <a:schemeClr val="bg1"/>
                </a:solidFill>
              </a:rPr>
              <a:t>(1836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Colt’s Patent Arms Manufacturing Company began making the Paterson pistol in 1836 at its Paterson, New Jersey, factory using funds advanced by Colt’s family.</a:t>
            </a:r>
          </a:p>
          <a:p>
            <a:pPr marL="285750" indent="-285750">
              <a:buFont typeface="Arial" panose="020B0604020202020204" pitchFamily="34" charset="0"/>
              <a:buChar char="•"/>
            </a:pPr>
            <a:r>
              <a:rPr lang="en-US" sz="1000" dirty="0"/>
              <a:t>The ability to fire six shots without reloading–a task that required 20 seconds using a single-shot firearm–provided a crucial advantage to soldiers and settlers encountering danger in the nation’s frontier regions.</a:t>
            </a:r>
          </a:p>
          <a:p>
            <a:pPr marL="285750" indent="-285750">
              <a:buFont typeface="Arial" panose="020B0604020202020204" pitchFamily="34" charset="0"/>
              <a:buChar char="•"/>
            </a:pPr>
            <a:r>
              <a:rPr lang="en-US" sz="1000" dirty="0"/>
              <a:t>Seeking a government contract for his guns, Colt visited the office of the U.S. secretary of war.</a:t>
            </a:r>
          </a:p>
          <a:p>
            <a:pPr marL="285750" indent="-285750">
              <a:buFont typeface="Arial" panose="020B0604020202020204" pitchFamily="34" charset="0"/>
              <a:buChar char="•"/>
            </a:pPr>
            <a:r>
              <a:rPr lang="en-US" sz="1000" dirty="0"/>
              <a:t> Still, the Army judged using a percussion cap in Colt firearms too innovative and therefore potentially unreliable. </a:t>
            </a:r>
          </a:p>
          <a:p>
            <a:pPr marL="285750" indent="-285750">
              <a:buFont typeface="Arial" panose="020B0604020202020204" pitchFamily="34" charset="0"/>
              <a:buChar char="•"/>
            </a:pPr>
            <a:r>
              <a:rPr lang="en-US" sz="1000" dirty="0"/>
              <a:t>In 1846, with the Mexican War underway Colt collaborated on designing a new and improved gun, General Zachary Taylor  ordered 1,000 Colt revolvers. </a:t>
            </a:r>
          </a:p>
          <a:p>
            <a:pPr marL="285750" indent="-285750">
              <a:buFont typeface="Arial" panose="020B0604020202020204" pitchFamily="34" charset="0"/>
              <a:buChar char="•"/>
            </a:pPr>
            <a:r>
              <a:rPr lang="en-US" sz="1000" dirty="0"/>
              <a:t>The guns were delivered to the Army in 1847.</a:t>
            </a:r>
          </a:p>
        </p:txBody>
      </p:sp>
    </p:spTree>
    <p:extLst>
      <p:ext uri="{BB962C8B-B14F-4D97-AF65-F5344CB8AC3E}">
        <p14:creationId xmlns:p14="http://schemas.microsoft.com/office/powerpoint/2010/main" val="651155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sitting on a stage&#10;&#10;Description automatically generated with low confidence">
            <a:extLst>
              <a:ext uri="{FF2B5EF4-FFF2-40B4-BE49-F238E27FC236}">
                <a16:creationId xmlns:a16="http://schemas.microsoft.com/office/drawing/2014/main" id="{9362E722-4660-4A81-A3CB-48D88C181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402" y="1147444"/>
            <a:ext cx="4706007" cy="45631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Liberia</a:t>
            </a:r>
            <a:br>
              <a:rPr lang="en-US" dirty="0">
                <a:solidFill>
                  <a:schemeClr val="bg1"/>
                </a:solidFill>
              </a:rPr>
            </a:br>
            <a:r>
              <a:rPr lang="en-US" dirty="0">
                <a:solidFill>
                  <a:schemeClr val="bg1"/>
                </a:solidFill>
              </a:rPr>
              <a:t>(1822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The first group of freed American slaves settles a black colony known as the Republic of Liberia when they arrived on African soil at Providence Island on January 7, 1822. </a:t>
            </a:r>
          </a:p>
          <a:p>
            <a:pPr marL="285750" indent="-285750">
              <a:buFont typeface="Arial" panose="020B0604020202020204" pitchFamily="34" charset="0"/>
              <a:buChar char="•"/>
            </a:pPr>
            <a:r>
              <a:rPr lang="en-US" sz="1000" dirty="0"/>
              <a:t>The biggest question facing the United States leaders in the early 19th century was what to do about slavery. </a:t>
            </a:r>
          </a:p>
          <a:p>
            <a:pPr marL="285750" indent="-285750">
              <a:buFont typeface="Arial" panose="020B0604020202020204" pitchFamily="34" charset="0"/>
              <a:buChar char="•"/>
            </a:pPr>
            <a:r>
              <a:rPr lang="en-US" sz="1000" dirty="0"/>
              <a:t>Many white people at this time thought the answer was to send free black Americans to Africa through "colonization." </a:t>
            </a:r>
          </a:p>
          <a:p>
            <a:pPr marL="285750" indent="-285750">
              <a:buFont typeface="Arial" panose="020B0604020202020204" pitchFamily="34" charset="0"/>
              <a:buChar char="•"/>
            </a:pPr>
            <a:r>
              <a:rPr lang="en-US" sz="1000" dirty="0"/>
              <a:t>Starting in 1816, the American Colonization Society sought to create a colony in Africa for this purpose. </a:t>
            </a:r>
          </a:p>
          <a:p>
            <a:pPr marL="285750" indent="-285750">
              <a:buFont typeface="Arial" panose="020B0604020202020204" pitchFamily="34" charset="0"/>
              <a:buChar char="•"/>
            </a:pPr>
            <a:r>
              <a:rPr lang="en-US" sz="1000" dirty="0"/>
              <a:t>This was 50 years before the U.S. would abolish slavery.</a:t>
            </a:r>
          </a:p>
          <a:p>
            <a:pPr marL="285750" indent="-285750">
              <a:buFont typeface="Arial" panose="020B0604020202020204" pitchFamily="34" charset="0"/>
              <a:buChar char="•"/>
            </a:pPr>
            <a:r>
              <a:rPr lang="en-US" sz="1000" dirty="0"/>
              <a:t>Over the next 40 years, upwards of 12,000 freeborn and formerly enslaved black Americans immigrated to Liberia.</a:t>
            </a:r>
          </a:p>
          <a:p>
            <a:pPr marL="285750" indent="-285750">
              <a:buFont typeface="Arial" panose="020B0604020202020204" pitchFamily="34" charset="0"/>
              <a:buChar char="•"/>
            </a:pPr>
            <a:r>
              <a:rPr lang="en-US" sz="1000" dirty="0"/>
              <a:t>The American Colonization Society was distinct from black-led "back to Africa" movements that argued black Americans could only escape slavery and discrimination by establishing their homeland. </a:t>
            </a:r>
          </a:p>
          <a:p>
            <a:pPr marL="285750" indent="-285750">
              <a:buFont typeface="Arial" panose="020B0604020202020204" pitchFamily="34" charset="0"/>
              <a:buChar char="•"/>
            </a:pPr>
            <a:r>
              <a:rPr lang="en-US" sz="1000" dirty="0"/>
              <a:t>Though some free black Americans may have supported the society's mission, there were also plenty who criticized it.</a:t>
            </a:r>
          </a:p>
          <a:p>
            <a:pPr marL="285750" indent="-285750">
              <a:buFont typeface="Arial" panose="020B0604020202020204" pitchFamily="34" charset="0"/>
              <a:buChar char="•"/>
            </a:pPr>
            <a:r>
              <a:rPr lang="en-US" sz="1000" dirty="0"/>
              <a:t> Once enslaved family, built this country; they had just as much right to be here and be a citizen.</a:t>
            </a:r>
          </a:p>
        </p:txBody>
      </p:sp>
    </p:spTree>
    <p:extLst>
      <p:ext uri="{BB962C8B-B14F-4D97-AF65-F5344CB8AC3E}">
        <p14:creationId xmlns:p14="http://schemas.microsoft.com/office/powerpoint/2010/main" val="1523598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low confidence">
            <a:extLst>
              <a:ext uri="{FF2B5EF4-FFF2-40B4-BE49-F238E27FC236}">
                <a16:creationId xmlns:a16="http://schemas.microsoft.com/office/drawing/2014/main" id="{19C039CA-303B-4F7D-94C7-3656BEBE37C8}"/>
              </a:ext>
            </a:extLst>
          </p:cNvPr>
          <p:cNvPicPr>
            <a:picLocks noChangeAspect="1"/>
          </p:cNvPicPr>
          <p:nvPr/>
        </p:nvPicPr>
        <p:blipFill rotWithShape="1">
          <a:blip r:embed="rId4">
            <a:extLst>
              <a:ext uri="{28A0092B-C50C-407E-A947-70E740481C1C}">
                <a14:useLocalDpi xmlns:a14="http://schemas.microsoft.com/office/drawing/2010/main" val="0"/>
              </a:ext>
            </a:extLst>
          </a:blip>
          <a:srcRect l="8688" t="3099" r="7730" b="16278"/>
          <a:stretch/>
        </p:blipFill>
        <p:spPr>
          <a:xfrm>
            <a:off x="6229885" y="1124501"/>
            <a:ext cx="4725824" cy="455845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Samuel Colt</a:t>
            </a:r>
            <a:br>
              <a:rPr lang="en-US" dirty="0">
                <a:solidFill>
                  <a:schemeClr val="bg1"/>
                </a:solidFill>
              </a:rPr>
            </a:br>
            <a:r>
              <a:rPr lang="en-US" dirty="0">
                <a:solidFill>
                  <a:schemeClr val="bg1"/>
                </a:solidFill>
              </a:rPr>
              <a:t>(1836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By 1856, the company could produce 150 weapons per day using interchangeable parts, efficient production lines, and specially designed precision machinery.</a:t>
            </a:r>
          </a:p>
          <a:p>
            <a:pPr marL="285750" indent="-285750">
              <a:buFont typeface="Arial" panose="020B0604020202020204" pitchFamily="34" charset="0"/>
              <a:buChar char="•"/>
            </a:pPr>
            <a:r>
              <a:rPr lang="en-US" sz="1000" dirty="0"/>
              <a:t> The Colt brand was now recognized worldwide through savvy promotion and was associated with quality and dependability. </a:t>
            </a:r>
          </a:p>
          <a:p>
            <a:pPr marL="285750" indent="-285750">
              <a:buFont typeface="Arial" panose="020B0604020202020204" pitchFamily="34" charset="0"/>
              <a:buChar char="•"/>
            </a:pPr>
            <a:r>
              <a:rPr lang="en-US" sz="1000" dirty="0"/>
              <a:t>A masterful promoter, Colt positioned his firearms within the American mythos, even hiring artist and explorer George Catlin to create paintings depicting Colt guns used by sportsmen and explorers encountering exotic predatory animals in North and South America.</a:t>
            </a:r>
          </a:p>
          <a:p>
            <a:pPr marL="285750" indent="-285750">
              <a:buFont typeface="Arial" panose="020B0604020202020204" pitchFamily="34" charset="0"/>
              <a:buChar char="•"/>
            </a:pPr>
            <a:r>
              <a:rPr lang="en-US" sz="1000" dirty="0"/>
              <a:t>During the late 1850s, while tensions mounted between the North and South soon led to the American Civil War, Colt continued to do business with longstanding customers in Southern states. </a:t>
            </a:r>
          </a:p>
          <a:p>
            <a:pPr marL="285750" indent="-285750">
              <a:buFont typeface="Arial" panose="020B0604020202020204" pitchFamily="34" charset="0"/>
              <a:buChar char="•"/>
            </a:pPr>
            <a:r>
              <a:rPr lang="en-US" sz="1000" dirty="0"/>
              <a:t>However, when war was finally declared on April 12, 1861, he focused almost exclusively on supplying the Union army. </a:t>
            </a:r>
          </a:p>
          <a:p>
            <a:pPr marL="285750" indent="-285750">
              <a:buFont typeface="Arial" panose="020B0604020202020204" pitchFamily="34" charset="0"/>
              <a:buChar char="•"/>
            </a:pPr>
            <a:r>
              <a:rPr lang="en-US" sz="1000" dirty="0"/>
              <a:t>The company founded by Samuel Colt has produced more than 30 million pistols, guns, and rifles.</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2313201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in a street&#10;&#10;Description automatically generated with low confidence">
            <a:extLst>
              <a:ext uri="{FF2B5EF4-FFF2-40B4-BE49-F238E27FC236}">
                <a16:creationId xmlns:a16="http://schemas.microsoft.com/office/drawing/2014/main" id="{6EDBA076-E7EA-45AD-956B-82EBBE540F82}"/>
              </a:ext>
            </a:extLst>
          </p:cNvPr>
          <p:cNvPicPr>
            <a:picLocks noChangeAspect="1"/>
          </p:cNvPicPr>
          <p:nvPr/>
        </p:nvPicPr>
        <p:blipFill rotWithShape="1">
          <a:blip r:embed="rId4">
            <a:extLst>
              <a:ext uri="{28A0092B-C50C-407E-A947-70E740481C1C}">
                <a14:useLocalDpi xmlns:a14="http://schemas.microsoft.com/office/drawing/2010/main" val="0"/>
              </a:ext>
            </a:extLst>
          </a:blip>
          <a:srcRect l="33829"/>
          <a:stretch/>
        </p:blipFill>
        <p:spPr>
          <a:xfrm>
            <a:off x="6366616" y="876942"/>
            <a:ext cx="4613479" cy="48273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Panic of 1837</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Panic of 1837 was a financial crisis that had damaging effects on the national economies.</a:t>
            </a:r>
          </a:p>
          <a:p>
            <a:pPr marL="285750" indent="-285750">
              <a:buFont typeface="Arial" panose="020B0604020202020204" pitchFamily="34" charset="0"/>
              <a:buChar char="•"/>
            </a:pPr>
            <a:r>
              <a:rPr lang="en-US" sz="1000" dirty="0"/>
              <a:t>Following the War of 1812, the United States government recognized the need for a national bank to regulate the printing of currency and the issuance of government bonds. </a:t>
            </a:r>
          </a:p>
          <a:p>
            <a:pPr marL="285750" indent="-285750">
              <a:buFont typeface="Arial" panose="020B0604020202020204" pitchFamily="34" charset="0"/>
              <a:buChar char="•"/>
            </a:pPr>
            <a:r>
              <a:rPr lang="en-US" sz="1000" dirty="0"/>
              <a:t>Many in the U.S. public opposed the Bank of the United States, believing that it limited their ability to make land purchases and pay off other debts.</a:t>
            </a:r>
          </a:p>
          <a:p>
            <a:pPr marL="285750" indent="-285750">
              <a:buFont typeface="Arial" panose="020B0604020202020204" pitchFamily="34" charset="0"/>
              <a:buChar char="•"/>
            </a:pPr>
            <a:r>
              <a:rPr lang="en-US" sz="1000" dirty="0"/>
              <a:t> Jackson had opposed banks since the 1790s when he lost a sizable amount of money when he invested his money in a bank.</a:t>
            </a:r>
          </a:p>
          <a:p>
            <a:pPr marL="285750" indent="-285750">
              <a:buFont typeface="Arial" panose="020B0604020202020204" pitchFamily="34" charset="0"/>
              <a:buChar char="•"/>
            </a:pPr>
            <a:r>
              <a:rPr lang="en-US" sz="1000" dirty="0"/>
              <a:t>In 1816, the United States government had authorized the bank to operate for twenty years. </a:t>
            </a:r>
          </a:p>
          <a:p>
            <a:pPr marL="285750" indent="-285750">
              <a:buFont typeface="Arial" panose="020B0604020202020204" pitchFamily="34" charset="0"/>
              <a:buChar char="•"/>
            </a:pPr>
            <a:r>
              <a:rPr lang="en-US" sz="1000" dirty="0"/>
              <a:t>In 1832, Nicholas Biddle, the head of the Bank of the United States, asked to have the institution re-chartered. </a:t>
            </a:r>
          </a:p>
        </p:txBody>
      </p:sp>
    </p:spTree>
    <p:extLst>
      <p:ext uri="{BB962C8B-B14F-4D97-AF65-F5344CB8AC3E}">
        <p14:creationId xmlns:p14="http://schemas.microsoft.com/office/powerpoint/2010/main" val="34273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10328937-1969-4AA3-881C-40AECC26DFA6}"/>
              </a:ext>
            </a:extLst>
          </p:cNvPr>
          <p:cNvPicPr>
            <a:picLocks noChangeAspect="1"/>
          </p:cNvPicPr>
          <p:nvPr/>
        </p:nvPicPr>
        <p:blipFill rotWithShape="1">
          <a:blip r:embed="rId4">
            <a:extLst>
              <a:ext uri="{28A0092B-C50C-407E-A947-70E740481C1C}">
                <a14:useLocalDpi xmlns:a14="http://schemas.microsoft.com/office/drawing/2010/main" val="0"/>
              </a:ext>
            </a:extLst>
          </a:blip>
          <a:srcRect l="8258" r="30708" b="10191"/>
          <a:stretch/>
        </p:blipFill>
        <p:spPr>
          <a:xfrm>
            <a:off x="6312496" y="925261"/>
            <a:ext cx="4631820" cy="487733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Panic of 1837</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Congress agreed with the necessity for a national bank, but President Jackson vetoed the bill. </a:t>
            </a:r>
          </a:p>
          <a:p>
            <a:pPr marL="285750" indent="-285750">
              <a:buFont typeface="Arial" panose="020B0604020202020204" pitchFamily="34" charset="0"/>
              <a:buChar char="•"/>
            </a:pPr>
            <a:r>
              <a:rPr lang="en-US" sz="1000" dirty="0"/>
              <a:t>His action prevented the continued existence of the Bank of the United States after 1836.</a:t>
            </a:r>
          </a:p>
          <a:p>
            <a:pPr marL="285750" indent="-285750">
              <a:buFont typeface="Arial" panose="020B0604020202020204" pitchFamily="34" charset="0"/>
              <a:buChar char="•"/>
            </a:pPr>
            <a:r>
              <a:rPr lang="en-US" sz="1000" dirty="0"/>
              <a:t>Jackson was not happy with waiting until 1836 for the Bank of the United States to end. </a:t>
            </a:r>
          </a:p>
          <a:p>
            <a:pPr marL="285750" indent="-285750">
              <a:buFont typeface="Arial" panose="020B0604020202020204" pitchFamily="34" charset="0"/>
              <a:buChar char="•"/>
            </a:pPr>
            <a:r>
              <a:rPr lang="en-US" sz="1000" dirty="0"/>
              <a:t>In 1832, Jackson ordered the withdrawal of federal government funds, approximately ten million dollars, from the Bank of the United States. </a:t>
            </a:r>
          </a:p>
          <a:p>
            <a:pPr marL="285750" indent="-285750">
              <a:buFont typeface="Arial" panose="020B0604020202020204" pitchFamily="34" charset="0"/>
              <a:buChar char="•"/>
            </a:pPr>
            <a:r>
              <a:rPr lang="en-US" sz="1000" dirty="0"/>
              <a:t>The president deposited these funds in state banks and privately-owned financial institutions known as "pet banks." </a:t>
            </a:r>
          </a:p>
          <a:p>
            <a:pPr marL="285750" indent="-285750">
              <a:buFont typeface="Arial" panose="020B0604020202020204" pitchFamily="34" charset="0"/>
              <a:buChar char="•"/>
            </a:pPr>
            <a:r>
              <a:rPr lang="en-US" sz="1000" dirty="0"/>
              <a:t>Ohio had nine of these banks. Biddle tried to keep the national bank operational by calling in loans, yet many businesses did not have the funds to pay off their debts. </a:t>
            </a:r>
          </a:p>
          <a:p>
            <a:pPr marL="285750" indent="-285750">
              <a:buFont typeface="Arial" panose="020B0604020202020204" pitchFamily="34" charset="0"/>
              <a:buChar char="•"/>
            </a:pPr>
            <a:r>
              <a:rPr lang="en-US" sz="1000" dirty="0"/>
              <a:t>As a result of Biddle's actions, numerous companies had to close their doors due to the lack of funds during 1833 and 1834.</a:t>
            </a:r>
          </a:p>
        </p:txBody>
      </p:sp>
    </p:spTree>
    <p:extLst>
      <p:ext uri="{BB962C8B-B14F-4D97-AF65-F5344CB8AC3E}">
        <p14:creationId xmlns:p14="http://schemas.microsoft.com/office/powerpoint/2010/main" val="1939211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riding a bull&#10;&#10;Description automatically generated with low confidence">
            <a:extLst>
              <a:ext uri="{FF2B5EF4-FFF2-40B4-BE49-F238E27FC236}">
                <a16:creationId xmlns:a16="http://schemas.microsoft.com/office/drawing/2014/main" id="{08689A92-8D5B-4DE9-B918-E61C490522A2}"/>
              </a:ext>
            </a:extLst>
          </p:cNvPr>
          <p:cNvPicPr>
            <a:picLocks noChangeAspect="1"/>
          </p:cNvPicPr>
          <p:nvPr/>
        </p:nvPicPr>
        <p:blipFill rotWithShape="1">
          <a:blip r:embed="rId4">
            <a:extLst>
              <a:ext uri="{28A0092B-C50C-407E-A947-70E740481C1C}">
                <a14:useLocalDpi xmlns:a14="http://schemas.microsoft.com/office/drawing/2010/main" val="0"/>
              </a:ext>
            </a:extLst>
          </a:blip>
          <a:srcRect l="24471" r="12258"/>
          <a:stretch/>
        </p:blipFill>
        <p:spPr>
          <a:xfrm>
            <a:off x="6315342" y="715547"/>
            <a:ext cx="4760008" cy="524941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Panic of 1837</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After this brief economic downturn, the United States economy boomed. State banks began loaning money to industrialists and farmers. </a:t>
            </a:r>
          </a:p>
          <a:p>
            <a:pPr marL="285750" indent="-285750">
              <a:buFont typeface="Arial" panose="020B0604020202020204" pitchFamily="34" charset="0"/>
              <a:buChar char="•"/>
            </a:pPr>
            <a:r>
              <a:rPr lang="en-US" sz="1000" dirty="0"/>
              <a:t>The banks also began printing excessive amounts of currency.  This action led to high inflation. </a:t>
            </a:r>
          </a:p>
          <a:p>
            <a:pPr marL="285750" indent="-285750">
              <a:buFont typeface="Arial" panose="020B0604020202020204" pitchFamily="34" charset="0"/>
              <a:buChar char="•"/>
            </a:pPr>
            <a:r>
              <a:rPr lang="en-US" sz="1000" dirty="0"/>
              <a:t>At the same time that banks were printing currency and loaning out large sums of money, foreign governments and businesses, hoping to benefit from the United States' burgeoning economy, loaned large sums of money to U.S. businesspeople.</a:t>
            </a:r>
          </a:p>
          <a:p>
            <a:pPr marL="285750" indent="-285750">
              <a:buFont typeface="Arial" panose="020B0604020202020204" pitchFamily="34" charset="0"/>
              <a:buChar char="•"/>
            </a:pPr>
            <a:r>
              <a:rPr lang="en-US" sz="1000" dirty="0"/>
              <a:t>Unfortunately, many banks had loaned out too much money and did not have sufficient reserves on hand to meet the demands of their customers. </a:t>
            </a:r>
          </a:p>
          <a:p>
            <a:pPr marL="285750" indent="-285750">
              <a:buFont typeface="Arial" panose="020B0604020202020204" pitchFamily="34" charset="0"/>
              <a:buChar char="•"/>
            </a:pPr>
            <a:r>
              <a:rPr lang="en-US" sz="1000" dirty="0"/>
              <a:t>Approximately eight hundred banks closed their doors in 1837, stifling economic growth and bankrupting numerous businesses, including many of the banks.</a:t>
            </a:r>
          </a:p>
          <a:p>
            <a:pPr marL="285750" indent="-285750">
              <a:buFont typeface="Arial" panose="020B0604020202020204" pitchFamily="34" charset="0"/>
              <a:buChar char="•"/>
            </a:pPr>
            <a:r>
              <a:rPr lang="en-US" sz="1000" dirty="0"/>
              <a:t>During the Panic of 1837, approximately ten percent of U.S. workers were unemployed at any one time. </a:t>
            </a:r>
          </a:p>
        </p:txBody>
      </p:sp>
    </p:spTree>
    <p:extLst>
      <p:ext uri="{BB962C8B-B14F-4D97-AF65-F5344CB8AC3E}">
        <p14:creationId xmlns:p14="http://schemas.microsoft.com/office/powerpoint/2010/main" val="1623706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posing for a photo&#10;&#10;Description automatically generated with medium confidence">
            <a:extLst>
              <a:ext uri="{FF2B5EF4-FFF2-40B4-BE49-F238E27FC236}">
                <a16:creationId xmlns:a16="http://schemas.microsoft.com/office/drawing/2014/main" id="{02C01392-7411-4DAF-8277-16893E57E2F7}"/>
              </a:ext>
            </a:extLst>
          </p:cNvPr>
          <p:cNvPicPr>
            <a:picLocks noChangeAspect="1"/>
          </p:cNvPicPr>
          <p:nvPr/>
        </p:nvPicPr>
        <p:blipFill rotWithShape="1">
          <a:blip r:embed="rId4">
            <a:extLst>
              <a:ext uri="{28A0092B-C50C-407E-A947-70E740481C1C}">
                <a14:useLocalDpi xmlns:a14="http://schemas.microsoft.com/office/drawing/2010/main" val="0"/>
              </a:ext>
            </a:extLst>
          </a:blip>
          <a:srcRect l="23921" t="14036" r="21238"/>
          <a:stretch/>
        </p:blipFill>
        <p:spPr>
          <a:xfrm>
            <a:off x="6500503" y="1187128"/>
            <a:ext cx="4255805" cy="468186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Panic of 1837</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Mobs in New York City raided warehouses to secure food to eat. </a:t>
            </a:r>
          </a:p>
          <a:p>
            <a:pPr marL="285750" indent="-285750">
              <a:buFont typeface="Arial" panose="020B0604020202020204" pitchFamily="34" charset="0"/>
              <a:buChar char="•"/>
            </a:pPr>
            <a:r>
              <a:rPr lang="en-US" sz="1000" dirty="0"/>
              <a:t>Prominent businessmen, lost everything. Churches and other charitable organizations established soup kitchens and breadlines. </a:t>
            </a:r>
          </a:p>
          <a:p>
            <a:pPr marL="285750" indent="-285750">
              <a:buFont typeface="Arial" panose="020B0604020202020204" pitchFamily="34" charset="0"/>
              <a:buChar char="•"/>
            </a:pPr>
            <a:r>
              <a:rPr lang="en-US" sz="1000" dirty="0"/>
              <a:t>Stores refused to accept currency in payment of debts, as numerous banks printed unsecured (backed by neither gold nor silver) money. Some  printed their own money, hoping business owners would accept it. </a:t>
            </a:r>
          </a:p>
          <a:p>
            <a:pPr marL="285750" indent="-285750">
              <a:buFont typeface="Arial" panose="020B0604020202020204" pitchFamily="34" charset="0"/>
              <a:buChar char="•"/>
            </a:pPr>
            <a:r>
              <a:rPr lang="en-US" sz="1000" dirty="0"/>
              <a:t>Thousands of workers lost their jobs, and many businesses reduced other workers' wages. It took until 1843 before the United States' economy truly began to recover.</a:t>
            </a:r>
          </a:p>
          <a:p>
            <a:pPr marL="285750" indent="-285750">
              <a:buFont typeface="Arial" panose="020B0604020202020204" pitchFamily="34" charset="0"/>
              <a:buChar char="•"/>
            </a:pPr>
            <a:r>
              <a:rPr lang="en-US" sz="1000" dirty="0"/>
              <a:t> The federal government's failure to assist the U.S. public led voters to turn against the Democratic Party, the party in control of government at the start of the Panic of 1837. </a:t>
            </a:r>
          </a:p>
          <a:p>
            <a:pPr marL="285750" indent="-285750">
              <a:buFont typeface="Arial" panose="020B0604020202020204" pitchFamily="34" charset="0"/>
              <a:buChar char="•"/>
            </a:pPr>
            <a:r>
              <a:rPr lang="en-US" sz="1000" dirty="0"/>
              <a:t>In 1840, voters elected William Henry Harrison, a member of the Whig Party over the Democratic candidate.</a:t>
            </a:r>
          </a:p>
        </p:txBody>
      </p:sp>
    </p:spTree>
    <p:extLst>
      <p:ext uri="{BB962C8B-B14F-4D97-AF65-F5344CB8AC3E}">
        <p14:creationId xmlns:p14="http://schemas.microsoft.com/office/powerpoint/2010/main" val="1507483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person, old&#10;&#10;Description automatically generated">
            <a:extLst>
              <a:ext uri="{FF2B5EF4-FFF2-40B4-BE49-F238E27FC236}">
                <a16:creationId xmlns:a16="http://schemas.microsoft.com/office/drawing/2014/main" id="{743F1339-13C5-49AE-A91B-4510320F011E}"/>
              </a:ext>
            </a:extLst>
          </p:cNvPr>
          <p:cNvPicPr>
            <a:picLocks noChangeAspect="1"/>
          </p:cNvPicPr>
          <p:nvPr/>
        </p:nvPicPr>
        <p:blipFill rotWithShape="1">
          <a:blip r:embed="rId4">
            <a:extLst>
              <a:ext uri="{28A0092B-C50C-407E-A947-70E740481C1C}">
                <a14:useLocalDpi xmlns:a14="http://schemas.microsoft.com/office/drawing/2010/main" val="0"/>
              </a:ext>
            </a:extLst>
          </a:blip>
          <a:srcRect t="6382" b="23944"/>
          <a:stretch/>
        </p:blipFill>
        <p:spPr>
          <a:xfrm>
            <a:off x="6372316" y="1073076"/>
            <a:ext cx="4751462" cy="471184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Elijah P. Lovejoy</a:t>
            </a:r>
            <a:br>
              <a:rPr lang="en-US" dirty="0">
                <a:solidFill>
                  <a:schemeClr val="bg1"/>
                </a:solidFill>
              </a:rPr>
            </a:br>
            <a:r>
              <a:rPr lang="en-US" dirty="0">
                <a:solidFill>
                  <a:schemeClr val="bg1"/>
                </a:solidFill>
              </a:rPr>
              <a:t>(1837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Elijah P. Lovejoy, an abolitionist printer, is killed by a mob of slavery supporters, when he was trying to protect his shop from its third destruction. </a:t>
            </a:r>
          </a:p>
          <a:p>
            <a:pPr marL="285750" indent="-285750">
              <a:buFont typeface="Arial" panose="020B0604020202020204" pitchFamily="34" charset="0"/>
              <a:buChar char="•"/>
            </a:pPr>
            <a:r>
              <a:rPr lang="en-US" sz="1000" dirty="0"/>
              <a:t>On April 28, 1836, a mob dragged a free black man from the St. Louis jail and burned him to death on a tree near 10th and Market streets. </a:t>
            </a:r>
          </a:p>
          <a:p>
            <a:pPr marL="285750" indent="-285750">
              <a:buFont typeface="Arial" panose="020B0604020202020204" pitchFamily="34" charset="0"/>
              <a:buChar char="•"/>
            </a:pPr>
            <a:r>
              <a:rPr lang="en-US" sz="1000" dirty="0"/>
              <a:t>The victim was Francis L. McIntosh, a steamboat cook who had stabbed a sheriff's deputy to death after being arrested in a scuffle on the levee. </a:t>
            </a:r>
          </a:p>
          <a:p>
            <a:pPr marL="285750" indent="-285750">
              <a:buFont typeface="Arial" panose="020B0604020202020204" pitchFamily="34" charset="0"/>
              <a:buChar char="•"/>
            </a:pPr>
            <a:r>
              <a:rPr lang="en-US" sz="1000" dirty="0"/>
              <a:t>Lovejoy's Observer described the lynching by fire as an "awful murder and savage barbarity." </a:t>
            </a:r>
          </a:p>
          <a:p>
            <a:pPr marL="285750" indent="-285750">
              <a:buFont typeface="Arial" panose="020B0604020202020204" pitchFamily="34" charset="0"/>
              <a:buChar char="•"/>
            </a:pPr>
            <a:r>
              <a:rPr lang="en-US" sz="1000" dirty="0"/>
              <a:t>It published gruesome details as local leaders sought to bury the story.</a:t>
            </a:r>
          </a:p>
          <a:p>
            <a:pPr marL="285750" indent="-285750">
              <a:buFont typeface="Arial" panose="020B0604020202020204" pitchFamily="34" charset="0"/>
              <a:buChar char="•"/>
            </a:pPr>
            <a:r>
              <a:rPr lang="en-US" sz="1000" dirty="0"/>
              <a:t>On July 21, a mob ransacked Lovejoy's office. Lovejoy obtained another one and resumed attacks on slavery. </a:t>
            </a:r>
          </a:p>
        </p:txBody>
      </p:sp>
    </p:spTree>
    <p:extLst>
      <p:ext uri="{BB962C8B-B14F-4D97-AF65-F5344CB8AC3E}">
        <p14:creationId xmlns:p14="http://schemas.microsoft.com/office/powerpoint/2010/main" val="4279207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clothing, outdoor, person&#10;&#10;Description automatically generated">
            <a:extLst>
              <a:ext uri="{FF2B5EF4-FFF2-40B4-BE49-F238E27FC236}">
                <a16:creationId xmlns:a16="http://schemas.microsoft.com/office/drawing/2014/main" id="{84BD879F-2D30-4FF3-9D32-4EF483CB6024}"/>
              </a:ext>
            </a:extLst>
          </p:cNvPr>
          <p:cNvPicPr>
            <a:picLocks noChangeAspect="1"/>
          </p:cNvPicPr>
          <p:nvPr/>
        </p:nvPicPr>
        <p:blipFill rotWithShape="1">
          <a:blip r:embed="rId4">
            <a:extLst>
              <a:ext uri="{28A0092B-C50C-407E-A947-70E740481C1C}">
                <a14:useLocalDpi xmlns:a14="http://schemas.microsoft.com/office/drawing/2010/main" val="0"/>
              </a:ext>
            </a:extLst>
          </a:blip>
          <a:srcRect l="17026" r="7662" b="47675"/>
          <a:stretch/>
        </p:blipFill>
        <p:spPr>
          <a:xfrm>
            <a:off x="6096000" y="1140990"/>
            <a:ext cx="5214044" cy="457602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Elijah P. Lovejoy</a:t>
            </a:r>
            <a:br>
              <a:rPr lang="en-US" dirty="0">
                <a:solidFill>
                  <a:schemeClr val="bg1"/>
                </a:solidFill>
              </a:rPr>
            </a:br>
            <a:r>
              <a:rPr lang="en-US" dirty="0">
                <a:solidFill>
                  <a:schemeClr val="bg1"/>
                </a:solidFill>
              </a:rPr>
              <a:t>(1837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On August 21, 1837, a mob wrecked his second press. </a:t>
            </a:r>
          </a:p>
          <a:p>
            <a:pPr marL="285750" indent="-285750">
              <a:buFont typeface="Arial" panose="020B0604020202020204" pitchFamily="34" charset="0"/>
              <a:buChar char="•"/>
            </a:pPr>
            <a:r>
              <a:rPr lang="en-US" sz="1000" dirty="0"/>
              <a:t>When men with torches climbed onto the roof, defenders of the press opened fire, killing one rioter and forcing others to retreat.</a:t>
            </a:r>
          </a:p>
          <a:p>
            <a:pPr marL="285750" indent="-285750">
              <a:buFont typeface="Arial" panose="020B0604020202020204" pitchFamily="34" charset="0"/>
              <a:buChar char="•"/>
            </a:pPr>
            <a:r>
              <a:rPr lang="en-US" sz="1000" dirty="0"/>
              <a:t>Lovejoy stepped outside for a look and was shot.</a:t>
            </a:r>
          </a:p>
          <a:p>
            <a:pPr marL="285750" indent="-285750">
              <a:buFont typeface="Arial" panose="020B0604020202020204" pitchFamily="34" charset="0"/>
              <a:buChar char="•"/>
            </a:pPr>
            <a:r>
              <a:rPr lang="en-US" sz="1000" dirty="0"/>
              <a:t> Lovejoy, known for righteous and unforgiving writing  against slavery, was almost 35.</a:t>
            </a:r>
          </a:p>
          <a:p>
            <a:pPr marL="285750" indent="-285750">
              <a:buFont typeface="Arial" panose="020B0604020202020204" pitchFamily="34" charset="0"/>
              <a:buChar char="•"/>
            </a:pPr>
            <a:r>
              <a:rPr lang="en-US" sz="1000" dirty="0"/>
              <a:t> The mob tossed his press into the Mississippi </a:t>
            </a:r>
            <a:r>
              <a:rPr lang="en-US" sz="1000" dirty="0" err="1"/>
              <a:t>River.He</a:t>
            </a:r>
            <a:r>
              <a:rPr lang="en-US" sz="1000" dirty="0"/>
              <a:t> soon became a martyr to the nation's small but rising wave of abolitionism. </a:t>
            </a:r>
          </a:p>
          <a:p>
            <a:pPr marL="285750" indent="-285750">
              <a:buFont typeface="Arial" panose="020B0604020202020204" pitchFamily="34" charset="0"/>
              <a:buChar char="•"/>
            </a:pPr>
            <a:r>
              <a:rPr lang="en-US" sz="1000" dirty="0"/>
              <a:t>In Illinois, a young lawyer named Abraham Lincoln decried the mob violence. </a:t>
            </a:r>
          </a:p>
          <a:p>
            <a:pPr marL="285750" indent="-285750">
              <a:buFont typeface="Arial" panose="020B0604020202020204" pitchFamily="34" charset="0"/>
              <a:buChar char="•"/>
            </a:pPr>
            <a:r>
              <a:rPr lang="en-US" sz="1000" dirty="0"/>
              <a:t>The St. Louis Commercial, a pro-slavery newspaper, lamented accurately that every abolitionist in the land would celebrate Lovejoy's "martyrdom." </a:t>
            </a:r>
          </a:p>
        </p:txBody>
      </p:sp>
    </p:spTree>
    <p:extLst>
      <p:ext uri="{BB962C8B-B14F-4D97-AF65-F5344CB8AC3E}">
        <p14:creationId xmlns:p14="http://schemas.microsoft.com/office/powerpoint/2010/main" val="1241195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969611F-2C08-446B-9530-30EFB30A7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5139D29-B12B-4A1D-9296-2B9E581EFFEB}"/>
              </a:ext>
            </a:extLst>
          </p:cNvPr>
          <p:cNvPicPr>
            <a:picLocks noChangeAspect="1"/>
          </p:cNvPicPr>
          <p:nvPr/>
        </p:nvPicPr>
        <p:blipFill>
          <a:blip r:embed="rId3"/>
          <a:stretch>
            <a:fillRect/>
          </a:stretch>
        </p:blipFill>
        <p:spPr>
          <a:xfrm>
            <a:off x="1346464" y="0"/>
            <a:ext cx="9499071" cy="6858000"/>
          </a:xfrm>
          <a:prstGeom prst="rect">
            <a:avLst/>
          </a:prstGeom>
        </p:spPr>
      </p:pic>
      <p:pic>
        <p:nvPicPr>
          <p:cNvPr id="6" name="Picture 5" descr="Logo&#10;&#10;Description automatically generated">
            <a:extLst>
              <a:ext uri="{FF2B5EF4-FFF2-40B4-BE49-F238E27FC236}">
                <a16:creationId xmlns:a16="http://schemas.microsoft.com/office/drawing/2014/main" id="{D9ED4072-AB98-409D-B664-B30D8F054A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406" y1="40139" x2="21406" y2="40139"/>
                        <a14:foregroundMark x1="70703" y1="61806" x2="70703" y2="61806"/>
                        <a14:backgroundMark x1="30547" y1="43333" x2="30547" y2="43333"/>
                        <a14:backgroundMark x1="33438" y1="48889" x2="33438" y2="48889"/>
                        <a14:backgroundMark x1="45078" y1="45417" x2="44922" y2="44583"/>
                        <a14:backgroundMark x1="18984" y1="46111" x2="18984" y2="46111"/>
                        <a14:backgroundMark x1="23516" y1="45556" x2="23516" y2="45556"/>
                        <a14:backgroundMark x1="23828" y1="48056" x2="23828" y2="48056"/>
                        <a14:backgroundMark x1="23203" y1="44167" x2="23203" y2="44167"/>
                        <a14:backgroundMark x1="21719" y1="56111" x2="21719" y2="56111"/>
                        <a14:backgroundMark x1="40000" y1="57500" x2="40000" y2="57500"/>
                        <a14:backgroundMark x1="39922" y1="58750" x2="39922" y2="58750"/>
                        <a14:backgroundMark x1="35859" y1="56944" x2="35859" y2="56944"/>
                        <a14:backgroundMark x1="27344" y1="41806" x2="27344" y2="41806"/>
                        <a14:backgroundMark x1="26016" y1="35417" x2="26016" y2="35417"/>
                        <a14:backgroundMark x1="25625" y1="55000" x2="25625" y2="55000"/>
                        <a14:backgroundMark x1="25625" y1="55972" x2="25625" y2="55972"/>
                        <a14:backgroundMark x1="25547" y1="57639" x2="25547" y2="57639"/>
                        <a14:backgroundMark x1="25469" y1="59167" x2="25469" y2="59167"/>
                      </a14:backgroundRemoval>
                    </a14:imgEffect>
                  </a14:imgLayer>
                </a14:imgProps>
              </a:ext>
              <a:ext uri="{28A0092B-C50C-407E-A947-70E740481C1C}">
                <a14:useLocalDpi xmlns:a14="http://schemas.microsoft.com/office/drawing/2010/main" val="0"/>
              </a:ext>
            </a:extLst>
          </a:blip>
          <a:stretch>
            <a:fillRect/>
          </a:stretch>
        </p:blipFill>
        <p:spPr>
          <a:xfrm>
            <a:off x="1941690" y="1600076"/>
            <a:ext cx="6502840" cy="3657847"/>
          </a:xfrm>
          <a:prstGeom prst="rect">
            <a:avLst/>
          </a:prstGeom>
        </p:spPr>
      </p:pic>
    </p:spTree>
    <p:extLst>
      <p:ext uri="{BB962C8B-B14F-4D97-AF65-F5344CB8AC3E}">
        <p14:creationId xmlns:p14="http://schemas.microsoft.com/office/powerpoint/2010/main" val="2678460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Map&#10;&#10;Description automatically generated">
            <a:extLst>
              <a:ext uri="{FF2B5EF4-FFF2-40B4-BE49-F238E27FC236}">
                <a16:creationId xmlns:a16="http://schemas.microsoft.com/office/drawing/2014/main" id="{E2299169-6699-4592-943F-9D1BB5E7CA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945" y="940907"/>
            <a:ext cx="4583965" cy="476153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Liberia</a:t>
            </a:r>
            <a:br>
              <a:rPr lang="en-US" dirty="0">
                <a:solidFill>
                  <a:schemeClr val="bg1"/>
                </a:solidFill>
              </a:rPr>
            </a:br>
            <a:r>
              <a:rPr lang="en-US" dirty="0">
                <a:solidFill>
                  <a:schemeClr val="bg1"/>
                </a:solidFill>
              </a:rPr>
              <a:t>(1822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This was a slaveholder scheme to rid the nation of free blacks to make slavery more secure.</a:t>
            </a:r>
          </a:p>
          <a:p>
            <a:pPr marL="285750" indent="-285750">
              <a:buFont typeface="Arial" panose="020B0604020202020204" pitchFamily="34" charset="0"/>
              <a:buChar char="•"/>
            </a:pPr>
            <a:r>
              <a:rPr lang="en-US" sz="1000" dirty="0"/>
              <a:t>The society was made up of white men from the north and south, including slave owners who felt that free black people undermined the institution of slavery and should be sent away. </a:t>
            </a:r>
          </a:p>
          <a:p>
            <a:pPr marL="285750" indent="-285750">
              <a:buFont typeface="Arial" panose="020B0604020202020204" pitchFamily="34" charset="0"/>
              <a:buChar char="•"/>
            </a:pPr>
            <a:r>
              <a:rPr lang="en-US" sz="1000" dirty="0"/>
              <a:t>As the abolitionist movement grew in the early 1830s, abolitionists' criticism of society began to erode its support. </a:t>
            </a:r>
          </a:p>
          <a:p>
            <a:pPr marL="285750" indent="-285750">
              <a:buFont typeface="Arial" panose="020B0604020202020204" pitchFamily="34" charset="0"/>
              <a:buChar char="•"/>
            </a:pPr>
            <a:r>
              <a:rPr lang="en-US" sz="1000" dirty="0"/>
              <a:t>Unlike the white people in the American Colonization Society, who believed that slavery should gradually end, abolitionists called for an immediate end to slavery. </a:t>
            </a:r>
          </a:p>
          <a:p>
            <a:pPr marL="285750" indent="-285750">
              <a:buFont typeface="Arial" panose="020B0604020202020204" pitchFamily="34" charset="0"/>
              <a:buChar char="•"/>
            </a:pPr>
            <a:r>
              <a:rPr lang="en-US" sz="1000" dirty="0"/>
              <a:t>In 1854, future president Abraham Lincoln gave a speech that mentioned colonization as an appealing solution to the moral evils of slavery—but noted its logistical and ethical challenges:</a:t>
            </a:r>
          </a:p>
          <a:p>
            <a:pPr marL="285750" indent="-285750">
              <a:buFont typeface="Arial" panose="020B0604020202020204" pitchFamily="34" charset="0"/>
              <a:buChar char="•"/>
            </a:pPr>
            <a:r>
              <a:rPr lang="en-US" sz="1000" i="1" dirty="0"/>
              <a:t>"If all earthly power were given me, I should not know what to do as to the existing insti­tution. My first impulse would be to free all the slaves, send them to Liberia,–to their own native land. But a moment's reflection would convince me that whatever of high hope, (as I think there is) there may be in this, its sudden execution is impossible in the long run. If they were all landed there in a day, they would all perish in the next ten days; and there are not surplus shipping and surplus money enough in the world to carry them there in many times ten days."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3156037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calendar&#10;&#10;Description automatically generated">
            <a:extLst>
              <a:ext uri="{FF2B5EF4-FFF2-40B4-BE49-F238E27FC236}">
                <a16:creationId xmlns:a16="http://schemas.microsoft.com/office/drawing/2014/main" id="{46FC633B-2DF3-4656-BEEF-49F741126207}"/>
              </a:ext>
            </a:extLst>
          </p:cNvPr>
          <p:cNvPicPr>
            <a:picLocks noChangeAspect="1"/>
          </p:cNvPicPr>
          <p:nvPr/>
        </p:nvPicPr>
        <p:blipFill rotWithShape="1">
          <a:blip r:embed="rId4">
            <a:extLst>
              <a:ext uri="{28A0092B-C50C-407E-A947-70E740481C1C}">
                <a14:useLocalDpi xmlns:a14="http://schemas.microsoft.com/office/drawing/2010/main" val="0"/>
              </a:ext>
            </a:extLst>
          </a:blip>
          <a:srcRect l="22644" t="16202" r="26852" b="21661"/>
          <a:stretch/>
        </p:blipFill>
        <p:spPr>
          <a:xfrm>
            <a:off x="6430946" y="1085222"/>
            <a:ext cx="4572000" cy="468755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Liberia</a:t>
            </a:r>
            <a:br>
              <a:rPr lang="en-US" dirty="0">
                <a:solidFill>
                  <a:schemeClr val="bg1"/>
                </a:solidFill>
              </a:rPr>
            </a:br>
            <a:r>
              <a:rPr lang="en-US" dirty="0">
                <a:solidFill>
                  <a:schemeClr val="bg1"/>
                </a:solidFill>
              </a:rPr>
              <a:t>(1822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Among people who already believed slavery should end at some point, abolitionists convince most people, particularly in the northeast, that the colonization movement is anti-black.</a:t>
            </a:r>
          </a:p>
          <a:p>
            <a:pPr marL="285750" indent="-285750">
              <a:buFont typeface="Arial" panose="020B0604020202020204" pitchFamily="34" charset="0"/>
              <a:buChar char="•"/>
            </a:pPr>
            <a:r>
              <a:rPr lang="en-US" sz="1000" dirty="0"/>
              <a:t> By the end of the next decade, The American Colonization Society began to support immediate abolition while still promoting its colony in Africa as a place for free black Americans to relocate. </a:t>
            </a:r>
          </a:p>
          <a:p>
            <a:pPr marL="285750" indent="-285750">
              <a:buFont typeface="Arial" panose="020B0604020202020204" pitchFamily="34" charset="0"/>
              <a:buChar char="•"/>
            </a:pPr>
            <a:r>
              <a:rPr lang="en-US" sz="1000" dirty="0"/>
              <a:t>This caused the society to lose support among southern slave owners who were committed to preserving slavery. </a:t>
            </a:r>
          </a:p>
          <a:p>
            <a:pPr marL="285750" indent="-285750">
              <a:buFont typeface="Arial" panose="020B0604020202020204" pitchFamily="34" charset="0"/>
              <a:buChar char="•"/>
            </a:pPr>
            <a:r>
              <a:rPr lang="en-US" sz="1000" dirty="0"/>
              <a:t>In its Declaration of Independence, Liberia accused the U.S. of injustices that made separation necessary and urged other countries to recognize its statehood. </a:t>
            </a:r>
          </a:p>
          <a:p>
            <a:pPr marL="285750" indent="-285750">
              <a:buFont typeface="Arial" panose="020B0604020202020204" pitchFamily="34" charset="0"/>
              <a:buChar char="•"/>
            </a:pPr>
            <a:r>
              <a:rPr lang="en-US" sz="1000" dirty="0"/>
              <a:t>Still, the United States did not recognize Liberia as an independent nation until 1862, during the American Civil War. </a:t>
            </a:r>
          </a:p>
        </p:txBody>
      </p:sp>
    </p:spTree>
    <p:extLst>
      <p:ext uri="{BB962C8B-B14F-4D97-AF65-F5344CB8AC3E}">
        <p14:creationId xmlns:p14="http://schemas.microsoft.com/office/powerpoint/2010/main" val="3504910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long hair&#10;&#10;Description automatically generated with low confidence">
            <a:extLst>
              <a:ext uri="{FF2B5EF4-FFF2-40B4-BE49-F238E27FC236}">
                <a16:creationId xmlns:a16="http://schemas.microsoft.com/office/drawing/2014/main" id="{EAEC0071-FABD-4086-9001-60F92CEA3DA5}"/>
              </a:ext>
            </a:extLst>
          </p:cNvPr>
          <p:cNvPicPr>
            <a:picLocks noChangeAspect="1"/>
          </p:cNvPicPr>
          <p:nvPr/>
        </p:nvPicPr>
        <p:blipFill rotWithShape="1">
          <a:blip r:embed="rId4">
            <a:extLst>
              <a:ext uri="{28A0092B-C50C-407E-A947-70E740481C1C}">
                <a14:useLocalDpi xmlns:a14="http://schemas.microsoft.com/office/drawing/2010/main" val="0"/>
              </a:ext>
            </a:extLst>
          </a:blip>
          <a:srcRect b="20622"/>
          <a:stretch/>
        </p:blipFill>
        <p:spPr>
          <a:xfrm>
            <a:off x="6247156" y="742950"/>
            <a:ext cx="4762500" cy="485398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Petticoat Affair</a:t>
            </a:r>
            <a:br>
              <a:rPr lang="en-US" dirty="0">
                <a:solidFill>
                  <a:schemeClr val="bg1"/>
                </a:solidFill>
              </a:rPr>
            </a:br>
            <a:r>
              <a:rPr lang="en-US" dirty="0">
                <a:solidFill>
                  <a:schemeClr val="bg1"/>
                </a:solidFill>
              </a:rPr>
              <a:t>(1829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Petticoat affair was a U.S. scandal involving members of President Andrew Jackson's Cabinet and their wives. </a:t>
            </a:r>
          </a:p>
          <a:p>
            <a:pPr marL="285750" indent="-285750">
              <a:buFont typeface="Arial" panose="020B0604020202020204" pitchFamily="34" charset="0"/>
              <a:buChar char="•"/>
            </a:pPr>
            <a:r>
              <a:rPr lang="en-US" sz="1000" dirty="0"/>
              <a:t>Led by </a:t>
            </a:r>
            <a:r>
              <a:rPr lang="en-US" sz="1000" dirty="0" err="1"/>
              <a:t>Floride</a:t>
            </a:r>
            <a:r>
              <a:rPr lang="en-US" sz="1000" dirty="0"/>
              <a:t> Calhoun, wife of Vice President John C. Calhoun, these women (the "petticoats") socially ostracized John Eaton, the Secretary of War, and his wife Peggy Eaton over disapproval of the circumstances surrounding their marriage. </a:t>
            </a:r>
          </a:p>
          <a:p>
            <a:pPr marL="285750" indent="-285750">
              <a:buFont typeface="Arial" panose="020B0604020202020204" pitchFamily="34" charset="0"/>
              <a:buChar char="•"/>
            </a:pPr>
            <a:r>
              <a:rPr lang="en-US" sz="1000" dirty="0"/>
              <a:t>The affair shook up the Jackson administration and led to the resignation of all but one cabinet member.</a:t>
            </a:r>
          </a:p>
          <a:p>
            <a:pPr marL="285750" indent="-285750">
              <a:buFont typeface="Arial" panose="020B0604020202020204" pitchFamily="34" charset="0"/>
              <a:buChar char="•"/>
            </a:pPr>
            <a:r>
              <a:rPr lang="en-US" sz="1000" dirty="0"/>
              <a:t> It facilitated Martin Van Buren's rise to the presidency.</a:t>
            </a:r>
          </a:p>
          <a:p>
            <a:pPr marL="285750" indent="-285750">
              <a:buFont typeface="Arial" panose="020B0604020202020204" pitchFamily="34" charset="0"/>
              <a:buChar char="•"/>
            </a:pPr>
            <a:r>
              <a:rPr lang="en-US" sz="1000" dirty="0"/>
              <a:t>Peggy Eaton was well-educated; she studied French and was known for her ability to play the piano. </a:t>
            </a:r>
          </a:p>
          <a:p>
            <a:pPr marL="285750" indent="-285750">
              <a:buFont typeface="Arial" panose="020B0604020202020204" pitchFamily="34" charset="0"/>
              <a:buChar char="•"/>
            </a:pPr>
            <a:r>
              <a:rPr lang="en-US" sz="1000" dirty="0"/>
              <a:t>Her reputation was already under scrutiny as a young girl because she worked in a bar frequented by men and casually bantered with the boardinghouse clientele. </a:t>
            </a:r>
          </a:p>
        </p:txBody>
      </p:sp>
    </p:spTree>
    <p:extLst>
      <p:ext uri="{BB962C8B-B14F-4D97-AF65-F5344CB8AC3E}">
        <p14:creationId xmlns:p14="http://schemas.microsoft.com/office/powerpoint/2010/main" val="2174902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in clothing&#10;&#10;Description automatically generated with low confidence">
            <a:extLst>
              <a:ext uri="{FF2B5EF4-FFF2-40B4-BE49-F238E27FC236}">
                <a16:creationId xmlns:a16="http://schemas.microsoft.com/office/drawing/2014/main" id="{4CF38B0D-3E82-42E2-BBD1-925C356FAC08}"/>
              </a:ext>
            </a:extLst>
          </p:cNvPr>
          <p:cNvPicPr>
            <a:picLocks noChangeAspect="1"/>
          </p:cNvPicPr>
          <p:nvPr/>
        </p:nvPicPr>
        <p:blipFill rotWithShape="1">
          <a:blip r:embed="rId4">
            <a:extLst>
              <a:ext uri="{28A0092B-C50C-407E-A947-70E740481C1C}">
                <a14:useLocalDpi xmlns:a14="http://schemas.microsoft.com/office/drawing/2010/main" val="0"/>
              </a:ext>
            </a:extLst>
          </a:blip>
          <a:srcRect l="20018" r="24737"/>
          <a:stretch/>
        </p:blipFill>
        <p:spPr>
          <a:xfrm>
            <a:off x="6360606" y="1047207"/>
            <a:ext cx="4682532" cy="476358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Petticoat Affair</a:t>
            </a:r>
            <a:br>
              <a:rPr lang="en-US" dirty="0">
                <a:solidFill>
                  <a:schemeClr val="bg1"/>
                </a:solidFill>
              </a:rPr>
            </a:br>
            <a:r>
              <a:rPr lang="en-US" dirty="0">
                <a:solidFill>
                  <a:schemeClr val="bg1"/>
                </a:solidFill>
              </a:rPr>
              <a:t>(1829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sz="1000" dirty="0"/>
              <a:t>With the encouragement of President Jackson John Eaton married on January 1, 1829, shortly after her husband’s first death. </a:t>
            </a:r>
          </a:p>
          <a:p>
            <a:pPr marL="285750" indent="-285750">
              <a:buFont typeface="Arial" panose="020B0604020202020204" pitchFamily="34" charset="0"/>
              <a:buChar char="•"/>
            </a:pPr>
            <a:r>
              <a:rPr lang="en-US" sz="1000" dirty="0"/>
              <a:t>However, according to custom, it would have been proper for them to wait until the end of a longer mourning period.</a:t>
            </a:r>
          </a:p>
          <a:p>
            <a:pPr marL="285750" indent="-285750">
              <a:buFont typeface="Arial" panose="020B0604020202020204" pitchFamily="34" charset="0"/>
              <a:buChar char="•"/>
            </a:pPr>
            <a:r>
              <a:rPr lang="en-US" sz="1000" dirty="0"/>
              <a:t> </a:t>
            </a:r>
            <a:r>
              <a:rPr lang="en-US" sz="1000" dirty="0" err="1"/>
              <a:t>Floride</a:t>
            </a:r>
            <a:r>
              <a:rPr lang="en-US" sz="1000" dirty="0"/>
              <a:t> Calhoun, the wife of Vice President John C. Calhoun and therefore Second Lady of the United States, led the wives of other Washington political figures, most notably Jackson's cabinet members, in an "anti-Peggy" coalition which shunned the </a:t>
            </a:r>
            <a:r>
              <a:rPr lang="en-US" sz="1000" dirty="0" err="1"/>
              <a:t>Eatons</a:t>
            </a:r>
            <a:r>
              <a:rPr lang="en-US" sz="1000" dirty="0"/>
              <a:t> in public, refused to pay courtesy calls on the </a:t>
            </a:r>
            <a:r>
              <a:rPr lang="en-US" sz="1000" dirty="0" err="1"/>
              <a:t>Eatons</a:t>
            </a:r>
            <a:r>
              <a:rPr lang="en-US" sz="1000" dirty="0"/>
              <a:t> at their home or receive them as visitors, and denied them invitations to parties and other social events. </a:t>
            </a:r>
          </a:p>
          <a:p>
            <a:pPr marL="285750" indent="-285750">
              <a:buFont typeface="Arial" panose="020B0604020202020204" pitchFamily="34" charset="0"/>
              <a:buChar char="•"/>
            </a:pPr>
            <a:r>
              <a:rPr lang="en-US" sz="1000" dirty="0"/>
              <a:t>Jackson was sympathetic to the </a:t>
            </a:r>
            <a:r>
              <a:rPr lang="en-US" sz="1000" dirty="0" err="1"/>
              <a:t>Eatons</a:t>
            </a:r>
            <a:r>
              <a:rPr lang="en-US" sz="1000" dirty="0"/>
              <a:t> because his late wife Rachel had been the subject of innuendo when questions arose during Jackson's campaign for President as to whether Rachel had legally ended her first marriage before she married Jackson. </a:t>
            </a:r>
          </a:p>
          <a:p>
            <a:pPr marL="285750" indent="-285750">
              <a:buFont typeface="Arial" panose="020B0604020202020204" pitchFamily="34" charset="0"/>
              <a:buChar char="•"/>
            </a:pPr>
            <a:r>
              <a:rPr lang="en-US" sz="1000" dirty="0"/>
              <a:t>Jackson appointed Eaton as his Secretary of War, and Eaton's entry into a high-profile cabinet post helped intensify the opposition of </a:t>
            </a:r>
            <a:r>
              <a:rPr lang="en-US" sz="1000" dirty="0" err="1"/>
              <a:t>Floride</a:t>
            </a:r>
            <a:r>
              <a:rPr lang="en-US" sz="1000" dirty="0"/>
              <a:t> Calhoun's group.</a:t>
            </a:r>
          </a:p>
          <a:p>
            <a:pPr marL="285750" indent="-285750">
              <a:buFont typeface="Arial" panose="020B0604020202020204" pitchFamily="34" charset="0"/>
              <a:buChar char="•"/>
            </a:pPr>
            <a:r>
              <a:rPr lang="en-US" sz="1000" dirty="0"/>
              <a:t> John C. Calhoun was becoming the focal point of opposition to Jackson; Calhoun's supporters opposed a second term for Jackson because they wanted to see Calhoun elected President. </a:t>
            </a:r>
          </a:p>
          <a:p>
            <a:pPr marL="285750" indent="-285750">
              <a:buFont typeface="Arial" panose="020B0604020202020204" pitchFamily="34" charset="0"/>
              <a:buChar char="•"/>
            </a:pPr>
            <a:r>
              <a:rPr lang="en-US" sz="1000" dirty="0"/>
              <a:t>Because Calhoun was the most visible opponent of the Jackson administration, Jackson felt that Calhoun and other anti-Jackson officials were fanning the flames of the Peggy Eaton controversy to gain political leverage.</a:t>
            </a:r>
          </a:p>
        </p:txBody>
      </p:sp>
    </p:spTree>
    <p:extLst>
      <p:ext uri="{BB962C8B-B14F-4D97-AF65-F5344CB8AC3E}">
        <p14:creationId xmlns:p14="http://schemas.microsoft.com/office/powerpoint/2010/main" val="3532551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25342</TotalTime>
  <Words>9930</Words>
  <Application>Microsoft Office PowerPoint</Application>
  <PresentationFormat>Widescreen</PresentationFormat>
  <Paragraphs>486</Paragraphs>
  <Slides>57</Slides>
  <Notes>55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Module Eight: The 19th Century</vt:lpstr>
      <vt:lpstr>Jackson's Inaugural Party (1828 CE)</vt:lpstr>
      <vt:lpstr>Jackson's Inaugural Party (1828 CE)</vt:lpstr>
      <vt:lpstr>Jackson's Inaugural Party (1828 CE)</vt:lpstr>
      <vt:lpstr>Liberia (1822 CE)</vt:lpstr>
      <vt:lpstr>Liberia (1822 CE)</vt:lpstr>
      <vt:lpstr>Liberia (1822 CE)</vt:lpstr>
      <vt:lpstr>The Petticoat Affair (1829 CE)</vt:lpstr>
      <vt:lpstr>The Petticoat Affair (1829 CE)</vt:lpstr>
      <vt:lpstr>The Petticoat Affair (1829 CE)</vt:lpstr>
      <vt:lpstr>The Tariff of Abominations (1828 CE)</vt:lpstr>
      <vt:lpstr>The Tariff of Abominations (1828 CE)</vt:lpstr>
      <vt:lpstr>The Tariff of Abominations (1828 CE)</vt:lpstr>
      <vt:lpstr>Indian Removal Act (1830 CE)</vt:lpstr>
      <vt:lpstr>Indian Removal Act (1830 CE)</vt:lpstr>
      <vt:lpstr>Indian Removal Act (1830 CE)</vt:lpstr>
      <vt:lpstr>Indian Removal Act (1830 CE)</vt:lpstr>
      <vt:lpstr>Piracy Part 3</vt:lpstr>
      <vt:lpstr>Piracy Part 3</vt:lpstr>
      <vt:lpstr>Piracy Part 3</vt:lpstr>
      <vt:lpstr>Temperance Movement Begins</vt:lpstr>
      <vt:lpstr>Temperance Movement Begins</vt:lpstr>
      <vt:lpstr>The Trail of Tears (1831 CE)</vt:lpstr>
      <vt:lpstr>The Trail of Tears 1831 CE)</vt:lpstr>
      <vt:lpstr>The Trail of Tears (1831 CE)</vt:lpstr>
      <vt:lpstr>The Book of Mormon (1830 CE)</vt:lpstr>
      <vt:lpstr>Nat Turner (1831 CE)</vt:lpstr>
      <vt:lpstr>Nat Turner 1831 CE)</vt:lpstr>
      <vt:lpstr>Nat Turner</vt:lpstr>
      <vt:lpstr>Black Hawk War (1832 CE)</vt:lpstr>
      <vt:lpstr>Black Hawk War (1832 CE)</vt:lpstr>
      <vt:lpstr>Black Hawk War (1832 CE)</vt:lpstr>
      <vt:lpstr>Nullification Crisis (1832 CE)</vt:lpstr>
      <vt:lpstr>Nullification Crisis (1832 CE)</vt:lpstr>
      <vt:lpstr>Unique American Style</vt:lpstr>
      <vt:lpstr>Unique American Style</vt:lpstr>
      <vt:lpstr>Unique American Style</vt:lpstr>
      <vt:lpstr>Afong Moy (1834 CE)</vt:lpstr>
      <vt:lpstr>Afong Moy (1834 CE)</vt:lpstr>
      <vt:lpstr>P.T. Barnum (1836 CE)</vt:lpstr>
      <vt:lpstr>P.T. Barnum (1836 CE)</vt:lpstr>
      <vt:lpstr>P.T. Barnum (1836 CE)</vt:lpstr>
      <vt:lpstr>Texas Revolution (1836 CE)</vt:lpstr>
      <vt:lpstr>Texas Revolution (1836 CE)</vt:lpstr>
      <vt:lpstr>Texas Revolution (1836 CE)</vt:lpstr>
      <vt:lpstr>Texas Revolution (1836 CE)</vt:lpstr>
      <vt:lpstr>Texas Revolution (1836 CE)</vt:lpstr>
      <vt:lpstr>Samuel Colt (1836 CE)</vt:lpstr>
      <vt:lpstr>Samuel Colt (1836 CE)</vt:lpstr>
      <vt:lpstr>Samuel Colt (1836 CE)</vt:lpstr>
      <vt:lpstr>Panic of 1837</vt:lpstr>
      <vt:lpstr>Panic of 1837</vt:lpstr>
      <vt:lpstr>Panic of 1837</vt:lpstr>
      <vt:lpstr>Panic of 1837</vt:lpstr>
      <vt:lpstr>Elijah P. Lovejoy (1837 CE)</vt:lpstr>
      <vt:lpstr>Elijah P. Lovejoy (1837 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Two: Colonial Age Part 1 Goals of Colonization, Spain, and France</dc:title>
  <dc:creator>LANCASTERR</dc:creator>
  <cp:lastModifiedBy>Ryan Lancaster</cp:lastModifiedBy>
  <cp:revision>257</cp:revision>
  <dcterms:created xsi:type="dcterms:W3CDTF">2022-08-08T13:58:43Z</dcterms:created>
  <dcterms:modified xsi:type="dcterms:W3CDTF">2022-10-09T22:58:56Z</dcterms:modified>
</cp:coreProperties>
</file>